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4.xml" ContentType="application/vnd.openxmlformats-officedocument.presentationml.notesSlide+xml"/>
  <Override PartName="/ppt/charts/chartEx1.xml" ContentType="application/vnd.ms-office.chartex+xml"/>
  <Override PartName="/ppt/charts/style17.xml" ContentType="application/vnd.ms-office.chartstyle+xml"/>
  <Override PartName="/ppt/charts/colors17.xml" ContentType="application/vnd.ms-office.chartcolorstyle+xml"/>
  <Override PartName="/ppt/charts/chartEx2.xml" ContentType="application/vnd.ms-office.chartex+xml"/>
  <Override PartName="/ppt/charts/style18.xml" ContentType="application/vnd.ms-office.chartstyle+xml"/>
  <Override PartName="/ppt/charts/colors18.xml" ContentType="application/vnd.ms-office.chartcolorstyle+xml"/>
  <Override PartName="/ppt/charts/chart17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18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19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0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4"/>
  </p:sldMasterIdLst>
  <p:notesMasterIdLst>
    <p:notesMasterId r:id="rId36"/>
  </p:notesMasterIdLst>
  <p:handoutMasterIdLst>
    <p:handoutMasterId r:id="rId37"/>
  </p:handoutMasterIdLst>
  <p:sldIdLst>
    <p:sldId id="455" r:id="rId5"/>
    <p:sldId id="4236" r:id="rId6"/>
    <p:sldId id="4414" r:id="rId7"/>
    <p:sldId id="4401" r:id="rId8"/>
    <p:sldId id="4400" r:id="rId9"/>
    <p:sldId id="4186" r:id="rId10"/>
    <p:sldId id="4420" r:id="rId11"/>
    <p:sldId id="1158" r:id="rId12"/>
    <p:sldId id="4402" r:id="rId13"/>
    <p:sldId id="4395" r:id="rId14"/>
    <p:sldId id="4409" r:id="rId15"/>
    <p:sldId id="4410" r:id="rId16"/>
    <p:sldId id="4394" r:id="rId17"/>
    <p:sldId id="4188" r:id="rId18"/>
    <p:sldId id="4396" r:id="rId19"/>
    <p:sldId id="4166" r:id="rId20"/>
    <p:sldId id="4404" r:id="rId21"/>
    <p:sldId id="4345" r:id="rId22"/>
    <p:sldId id="4408" r:id="rId23"/>
    <p:sldId id="4411" r:id="rId24"/>
    <p:sldId id="4406" r:id="rId25"/>
    <p:sldId id="4416" r:id="rId26"/>
    <p:sldId id="4421" r:id="rId27"/>
    <p:sldId id="4397" r:id="rId28"/>
    <p:sldId id="1221" r:id="rId29"/>
    <p:sldId id="4422" r:id="rId30"/>
    <p:sldId id="4417" r:id="rId31"/>
    <p:sldId id="4419" r:id="rId32"/>
    <p:sldId id="4412" r:id="rId33"/>
    <p:sldId id="4413" r:id="rId34"/>
    <p:sldId id="4418" r:id="rId35"/>
  </p:sldIdLst>
  <p:sldSz cx="12192000" cy="6858000"/>
  <p:notesSz cx="6742113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2" userDrawn="1">
          <p15:clr>
            <a:srgbClr val="A4A3A4"/>
          </p15:clr>
        </p15:guide>
        <p15:guide id="2" pos="7310" userDrawn="1">
          <p15:clr>
            <a:srgbClr val="A4A3A4"/>
          </p15:clr>
        </p15:guide>
        <p15:guide id="3" orient="horz" pos="390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tte Li" initials="JL" lastIdx="1" clrIdx="0">
    <p:extLst>
      <p:ext uri="{19B8F6BF-5375-455C-9EA6-DF929625EA0E}">
        <p15:presenceInfo xmlns:p15="http://schemas.microsoft.com/office/powerpoint/2012/main" userId="S-1-5-21-2928506327-4262994887-1474208562-1018" providerId="AD"/>
      </p:ext>
    </p:extLst>
  </p:cmAuthor>
  <p:cmAuthor id="2" name="Floriane de Saint Pierre" initials="FdSP" lastIdx="1" clrIdx="1">
    <p:extLst>
      <p:ext uri="{19B8F6BF-5375-455C-9EA6-DF929625EA0E}">
        <p15:presenceInfo xmlns:p15="http://schemas.microsoft.com/office/powerpoint/2012/main" userId="S-1-5-21-2928506327-4262994887-1474208562-1009" providerId="AD"/>
      </p:ext>
    </p:extLst>
  </p:cmAuthor>
  <p:cmAuthor id="3" name="Utilisateur Microsoft Office" initials="UMO" lastIdx="3" clrIdx="2">
    <p:extLst>
      <p:ext uri="{19B8F6BF-5375-455C-9EA6-DF929625EA0E}">
        <p15:presenceInfo xmlns:p15="http://schemas.microsoft.com/office/powerpoint/2012/main" userId="Utilisateur Microsoft Office" providerId="None"/>
      </p:ext>
    </p:extLst>
  </p:cmAuthor>
  <p:cmAuthor id="4" name="Mélanie Martin" initials="MM" lastIdx="1" clrIdx="3">
    <p:extLst>
      <p:ext uri="{19B8F6BF-5375-455C-9EA6-DF929625EA0E}">
        <p15:presenceInfo xmlns:p15="http://schemas.microsoft.com/office/powerpoint/2012/main" userId="Mélanie Mart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D5E3"/>
    <a:srgbClr val="3792B0"/>
    <a:srgbClr val="0554FF"/>
    <a:srgbClr val="FF0000"/>
    <a:srgbClr val="719DFF"/>
    <a:srgbClr val="FF0066"/>
    <a:srgbClr val="6188C9"/>
    <a:srgbClr val="FFF4D1"/>
    <a:srgbClr val="BFBFB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103A99-C70F-4162-BC8C-B77BC932E429}" v="183" dt="2025-03-05T16:28:42.4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 autoAdjust="0"/>
    <p:restoredTop sz="94660"/>
  </p:normalViewPr>
  <p:slideViewPr>
    <p:cSldViewPr snapToGrid="0">
      <p:cViewPr varScale="1">
        <p:scale>
          <a:sx n="56" d="100"/>
          <a:sy n="56" d="100"/>
        </p:scale>
        <p:origin x="1188" y="44"/>
      </p:cViewPr>
      <p:guideLst>
        <p:guide orient="horz" pos="822"/>
        <p:guide pos="7310"/>
        <p:guide orient="horz" pos="390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7.xml"/><Relationship Id="rId2" Type="http://schemas.microsoft.com/office/2011/relationships/chartStyle" Target="style17.xml"/><Relationship Id="rId1" Type="http://schemas.openxmlformats.org/officeDocument/2006/relationships/oleObject" Target="Classeur1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18.xml"/><Relationship Id="rId2" Type="http://schemas.microsoft.com/office/2011/relationships/chartStyle" Target="style18.xml"/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075132301643324E-2"/>
          <c:y val="0.11923829336608413"/>
          <c:w val="0.90319770348881634"/>
          <c:h val="0.798948549085463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Feuil1!$C$1</c:f>
              <c:strCache>
                <c:ptCount val="1"/>
                <c:pt idx="0">
                  <c:v>E&amp;B Automobile Europe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3792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39-4F5D-AE1A-16C9EB836640}"/>
              </c:ext>
            </c:extLst>
          </c:dPt>
          <c:dLbls>
            <c:dLbl>
              <c:idx val="4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2060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61B-4CBA-A8B7-25C42744309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Feuil1!$C$2:$C$8</c:f>
              <c:numCache>
                <c:formatCode>0.0%</c:formatCode>
                <c:ptCount val="7"/>
                <c:pt idx="0">
                  <c:v>0.2487</c:v>
                </c:pt>
                <c:pt idx="1">
                  <c:v>0.2767</c:v>
                </c:pt>
                <c:pt idx="2">
                  <c:v>0.31680000000000003</c:v>
                </c:pt>
                <c:pt idx="3">
                  <c:v>0.32919999999999999</c:v>
                </c:pt>
                <c:pt idx="4">
                  <c:v>0.33040000000000003</c:v>
                </c:pt>
                <c:pt idx="5">
                  <c:v>0.34300000000000003</c:v>
                </c:pt>
                <c:pt idx="6">
                  <c:v>0.371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E1-8948-9ADA-99F9AC051C08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</c:dLbls>
        <c:gapWidth val="150"/>
        <c:axId val="879149840"/>
        <c:axId val="887996240"/>
      </c:barChart>
      <c:catAx>
        <c:axId val="879149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7996240"/>
        <c:crosses val="autoZero"/>
        <c:auto val="1"/>
        <c:lblAlgn val="ctr"/>
        <c:lblOffset val="100"/>
        <c:noMultiLvlLbl val="1"/>
      </c:catAx>
      <c:valAx>
        <c:axId val="887996240"/>
        <c:scaling>
          <c:orientation val="minMax"/>
          <c:max val="0.37000000000000005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879149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783943787918839E-2"/>
          <c:y val="0.20251628666123395"/>
          <c:w val="0.52376905502584936"/>
          <c:h val="0.64809687052888232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Nombre</c:v>
                </c:pt>
              </c:strCache>
            </c:strRef>
          </c:tx>
          <c:spPr>
            <a:solidFill>
              <a:srgbClr val="002060"/>
            </a:solidFill>
          </c:spPr>
          <c:dPt>
            <c:idx val="0"/>
            <c:bubble3D val="0"/>
            <c:spPr>
              <a:solidFill>
                <a:srgbClr val="11669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82E-489B-ACB5-E1B22C70892C}"/>
              </c:ext>
            </c:extLst>
          </c:dPt>
          <c:dPt>
            <c:idx val="1"/>
            <c:bubble3D val="0"/>
            <c:spPr>
              <a:solidFill>
                <a:srgbClr val="49A1B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82E-489B-ACB5-E1B22C70892C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82E-489B-ACB5-E1B22C70892C}"/>
              </c:ext>
            </c:extLst>
          </c:dPt>
          <c:dPt>
            <c:idx val="3"/>
            <c:bubble3D val="0"/>
            <c:spPr>
              <a:solidFill>
                <a:srgbClr val="F273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2E-489B-ACB5-E1B22C70892C}"/>
              </c:ext>
            </c:extLst>
          </c:dPt>
          <c:dPt>
            <c:idx val="4"/>
            <c:bubble3D val="0"/>
            <c:spPr>
              <a:solidFill>
                <a:srgbClr val="FFB86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82E-489B-ACB5-E1B22C70892C}"/>
              </c:ext>
            </c:extLst>
          </c:dPt>
          <c:dPt>
            <c:idx val="5"/>
            <c:bubble3D val="0"/>
            <c:spPr>
              <a:solidFill>
                <a:srgbClr val="FFCC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82E-489B-ACB5-E1B22C70892C}"/>
              </c:ext>
            </c:extLst>
          </c:dPt>
          <c:dPt>
            <c:idx val="6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82E-489B-ACB5-E1B22C70892C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82E-489B-ACB5-E1B22C70892C}"/>
              </c:ext>
            </c:extLst>
          </c:dPt>
          <c:dPt>
            <c:idx val="8"/>
            <c:bubble3D val="0"/>
            <c:spPr>
              <a:solidFill>
                <a:srgbClr val="FFFF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82E-489B-ACB5-E1B22C70892C}"/>
              </c:ext>
            </c:extLst>
          </c:dPt>
          <c:dPt>
            <c:idx val="9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882E-489B-ACB5-E1B22C70892C}"/>
              </c:ext>
            </c:extLst>
          </c:dPt>
          <c:dPt>
            <c:idx val="1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882E-489B-ACB5-E1B22C70892C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882E-489B-ACB5-E1B22C70892C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bg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882E-489B-ACB5-E1B22C70892C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bg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882E-489B-ACB5-E1B22C70892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0" i="0" u="none" strike="noStrike" kern="1200" baseline="0">
                    <a:solidFill>
                      <a:srgbClr val="00206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Feuil1!$A$2:$A$11</c:f>
              <c:strCache>
                <c:ptCount val="10"/>
                <c:pt idx="0">
                  <c:v>Direction Générale</c:v>
                </c:pt>
                <c:pt idx="1">
                  <c:v>Commercial / Marque</c:v>
                </c:pt>
                <c:pt idx="3">
                  <c:v>Markerting / Com</c:v>
                </c:pt>
                <c:pt idx="4">
                  <c:v>Stratégie / Digital / Innovation</c:v>
                </c:pt>
                <c:pt idx="5">
                  <c:v>RSE</c:v>
                </c:pt>
                <c:pt idx="6">
                  <c:v>Finance</c:v>
                </c:pt>
                <c:pt idx="7">
                  <c:v>DRH</c:v>
                </c:pt>
                <c:pt idx="8">
                  <c:v>Légal, Gouvernance, Risque</c:v>
                </c:pt>
                <c:pt idx="9">
                  <c:v>Supply Chain</c:v>
                </c:pt>
              </c:strCache>
            </c:strRef>
          </c:cat>
          <c:val>
            <c:numRef>
              <c:f>Feuil1!$B$2:$B$11</c:f>
              <c:numCache>
                <c:formatCode>General</c:formatCode>
                <c:ptCount val="10"/>
                <c:pt idx="0">
                  <c:v>1</c:v>
                </c:pt>
                <c:pt idx="1">
                  <c:v>6.5</c:v>
                </c:pt>
                <c:pt idx="3">
                  <c:v>3</c:v>
                </c:pt>
                <c:pt idx="4">
                  <c:v>2</c:v>
                </c:pt>
                <c:pt idx="5">
                  <c:v>0.5</c:v>
                </c:pt>
                <c:pt idx="6">
                  <c:v>2</c:v>
                </c:pt>
                <c:pt idx="7">
                  <c:v>1</c:v>
                </c:pt>
                <c:pt idx="8">
                  <c:v>5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882E-489B-ACB5-E1B22C7089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783943787918839E-2"/>
          <c:y val="0.20251628666123395"/>
          <c:w val="0.68552050039144929"/>
          <c:h val="0.64573742006634449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Nombre</c:v>
                </c:pt>
              </c:strCache>
            </c:strRef>
          </c:tx>
          <c:spPr>
            <a:solidFill>
              <a:srgbClr val="002060"/>
            </a:solidFill>
          </c:spPr>
          <c:dPt>
            <c:idx val="0"/>
            <c:bubble3D val="0"/>
            <c:spPr>
              <a:solidFill>
                <a:srgbClr val="11669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54-4939-96A8-8B5F0016D8F2}"/>
              </c:ext>
            </c:extLst>
          </c:dPt>
          <c:dPt>
            <c:idx val="1"/>
            <c:bubble3D val="0"/>
            <c:spPr>
              <a:solidFill>
                <a:srgbClr val="49A1B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54-4939-96A8-8B5F0016D8F2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954-4939-96A8-8B5F0016D8F2}"/>
              </c:ext>
            </c:extLst>
          </c:dPt>
          <c:dPt>
            <c:idx val="3"/>
            <c:bubble3D val="0"/>
            <c:spPr>
              <a:solidFill>
                <a:srgbClr val="F273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954-4939-96A8-8B5F0016D8F2}"/>
              </c:ext>
            </c:extLst>
          </c:dPt>
          <c:dPt>
            <c:idx val="4"/>
            <c:bubble3D val="0"/>
            <c:spPr>
              <a:solidFill>
                <a:srgbClr val="FFB86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954-4939-96A8-8B5F0016D8F2}"/>
              </c:ext>
            </c:extLst>
          </c:dPt>
          <c:dPt>
            <c:idx val="5"/>
            <c:bubble3D val="0"/>
            <c:spPr>
              <a:solidFill>
                <a:srgbClr val="FFCC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954-4939-96A8-8B5F0016D8F2}"/>
              </c:ext>
            </c:extLst>
          </c:dPt>
          <c:dPt>
            <c:idx val="6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954-4939-96A8-8B5F0016D8F2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954-4939-96A8-8B5F0016D8F2}"/>
              </c:ext>
            </c:extLst>
          </c:dPt>
          <c:dPt>
            <c:idx val="8"/>
            <c:bubble3D val="0"/>
            <c:spPr>
              <a:solidFill>
                <a:srgbClr val="FFFF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954-4939-96A8-8B5F0016D8F2}"/>
              </c:ext>
            </c:extLst>
          </c:dPt>
          <c:dPt>
            <c:idx val="9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954-4939-96A8-8B5F0016D8F2}"/>
              </c:ext>
            </c:extLst>
          </c:dPt>
          <c:dPt>
            <c:idx val="1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4954-4939-96A8-8B5F0016D8F2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4954-4939-96A8-8B5F0016D8F2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bg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4954-4939-96A8-8B5F0016D8F2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bg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4954-4939-96A8-8B5F0016D8F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0" i="0" u="none" strike="noStrike" kern="1200" baseline="0">
                    <a:solidFill>
                      <a:srgbClr val="00206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Feuil1!$A$2:$A$11</c:f>
              <c:strCache>
                <c:ptCount val="10"/>
                <c:pt idx="0">
                  <c:v>Direction Générale</c:v>
                </c:pt>
                <c:pt idx="1">
                  <c:v>Commercial / Marque</c:v>
                </c:pt>
                <c:pt idx="3">
                  <c:v>Markerting / Com</c:v>
                </c:pt>
                <c:pt idx="4">
                  <c:v>Stratégie / Digital / Innovation</c:v>
                </c:pt>
                <c:pt idx="5">
                  <c:v>RSE</c:v>
                </c:pt>
                <c:pt idx="6">
                  <c:v>Finance</c:v>
                </c:pt>
                <c:pt idx="7">
                  <c:v>DRH</c:v>
                </c:pt>
                <c:pt idx="8">
                  <c:v>Légal, Gouvernance, Risque</c:v>
                </c:pt>
                <c:pt idx="9">
                  <c:v>Supply Chain</c:v>
                </c:pt>
              </c:strCache>
            </c:strRef>
          </c:cat>
          <c:val>
            <c:numRef>
              <c:f>Feuil1!$B$2:$B$11</c:f>
              <c:numCache>
                <c:formatCode>General</c:formatCode>
                <c:ptCount val="10"/>
                <c:pt idx="0">
                  <c:v>1</c:v>
                </c:pt>
                <c:pt idx="1">
                  <c:v>6</c:v>
                </c:pt>
                <c:pt idx="3">
                  <c:v>2.5</c:v>
                </c:pt>
                <c:pt idx="5">
                  <c:v>0.5</c:v>
                </c:pt>
                <c:pt idx="6">
                  <c:v>0.5</c:v>
                </c:pt>
                <c:pt idx="7">
                  <c:v>1</c:v>
                </c:pt>
                <c:pt idx="8">
                  <c:v>5.5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4954-4939-96A8-8B5F0016D8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887123680571451"/>
          <c:y val="3.0290454452219791E-2"/>
          <c:w val="0.67112876319428549"/>
          <c:h val="0.939419091095560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555FF"/>
            </a:solidFill>
            <a:ln>
              <a:noFill/>
            </a:ln>
            <a:effectLst/>
          </c:spPr>
          <c:invertIfNegative val="0"/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2F-4022-AD0C-2F2444A0EDD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57E-439D-BC2B-71C8AC05F17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Feuil1!$A$2:$A$11</c:f>
              <c:strCache>
                <c:ptCount val="10"/>
                <c:pt idx="0">
                  <c:v>Supply Chain, Industriel et autres support</c:v>
                </c:pt>
                <c:pt idx="1">
                  <c:v>Chief Legal / General Counsel / Company Secretary</c:v>
                </c:pt>
                <c:pt idx="2">
                  <c:v>CPO/ DRH</c:v>
                </c:pt>
                <c:pt idx="3">
                  <c:v>Chief Sustainability Officer</c:v>
                </c:pt>
                <c:pt idx="4">
                  <c:v>Stratégie, Technologie, Innovation</c:v>
                </c:pt>
                <c:pt idx="5">
                  <c:v>Marketing/ Communication</c:v>
                </c:pt>
                <c:pt idx="6">
                  <c:v>Direction Commerciale/ Marque</c:v>
                </c:pt>
                <c:pt idx="7">
                  <c:v>DAF</c:v>
                </c:pt>
                <c:pt idx="8">
                  <c:v>Direction Générale (inc. CEO)</c:v>
                </c:pt>
                <c:pt idx="9">
                  <c:v>CEO</c:v>
                </c:pt>
              </c:strCache>
            </c:strRef>
          </c:cat>
          <c:val>
            <c:numRef>
              <c:f>Feuil1!$B$2:$B$11</c:f>
              <c:numCache>
                <c:formatCode>0.00%</c:formatCode>
                <c:ptCount val="10"/>
                <c:pt idx="0">
                  <c:v>0.16700000000000001</c:v>
                </c:pt>
                <c:pt idx="1">
                  <c:v>0.71399999999999997</c:v>
                </c:pt>
                <c:pt idx="2">
                  <c:v>0.14299999999999999</c:v>
                </c:pt>
                <c:pt idx="3" formatCode="0%">
                  <c:v>0.5</c:v>
                </c:pt>
                <c:pt idx="5" formatCode="0%">
                  <c:v>0.375</c:v>
                </c:pt>
                <c:pt idx="6" formatCode="0%">
                  <c:v>0.16700000000000001</c:v>
                </c:pt>
                <c:pt idx="7" formatCode="0%">
                  <c:v>0</c:v>
                </c:pt>
                <c:pt idx="8">
                  <c:v>8.3000000000000004E-2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84-4D68-8AB8-00C341A42D00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8"/>
              <c:tx>
                <c:rich>
                  <a:bodyPr/>
                  <a:lstStyle/>
                  <a:p>
                    <a:fld id="{FCC7A3B4-B0DC-4C72-A4A1-2AD7B4F5BFA7}" type="VALUE">
                      <a:rPr lang="en-US" smtClean="0"/>
                      <a:pPr/>
                      <a:t>[VALEUR]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6F4-4E05-85EC-E88555F3998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Feuil1!$A$2:$A$11</c:f>
              <c:strCache>
                <c:ptCount val="10"/>
                <c:pt idx="0">
                  <c:v>Supply Chain, Industriel et autres support</c:v>
                </c:pt>
                <c:pt idx="1">
                  <c:v>Chief Legal / General Counsel / Company Secretary</c:v>
                </c:pt>
                <c:pt idx="2">
                  <c:v>CPO/ DRH</c:v>
                </c:pt>
                <c:pt idx="3">
                  <c:v>Chief Sustainability Officer</c:v>
                </c:pt>
                <c:pt idx="4">
                  <c:v>Stratégie, Technologie, Innovation</c:v>
                </c:pt>
                <c:pt idx="5">
                  <c:v>Marketing/ Communication</c:v>
                </c:pt>
                <c:pt idx="6">
                  <c:v>Direction Commerciale/ Marque</c:v>
                </c:pt>
                <c:pt idx="7">
                  <c:v>DAF</c:v>
                </c:pt>
                <c:pt idx="8">
                  <c:v>Direction Générale (inc. CEO)</c:v>
                </c:pt>
                <c:pt idx="9">
                  <c:v>CEO</c:v>
                </c:pt>
              </c:strCache>
            </c:strRef>
          </c:cat>
          <c:val>
            <c:numRef>
              <c:f>Feuil1!$C$2:$C$11</c:f>
              <c:numCache>
                <c:formatCode>0.00%</c:formatCode>
                <c:ptCount val="10"/>
                <c:pt idx="0">
                  <c:v>0.83299999999999996</c:v>
                </c:pt>
                <c:pt idx="1">
                  <c:v>0.28599999999999998</c:v>
                </c:pt>
                <c:pt idx="2">
                  <c:v>0.85699999999999998</c:v>
                </c:pt>
                <c:pt idx="3" formatCode="0%">
                  <c:v>0.5</c:v>
                </c:pt>
                <c:pt idx="4" formatCode="0%">
                  <c:v>1</c:v>
                </c:pt>
                <c:pt idx="5" formatCode="0%">
                  <c:v>0.625</c:v>
                </c:pt>
                <c:pt idx="6" formatCode="0%">
                  <c:v>0.83299999999999996</c:v>
                </c:pt>
                <c:pt idx="7" formatCode="0%">
                  <c:v>1</c:v>
                </c:pt>
                <c:pt idx="8">
                  <c:v>0.91700000000000004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84-4D68-8AB8-00C341A42D00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Feuil1!$A$2:$A$11</c:f>
              <c:strCache>
                <c:ptCount val="10"/>
                <c:pt idx="0">
                  <c:v>Supply Chain, Industriel et autres support</c:v>
                </c:pt>
                <c:pt idx="1">
                  <c:v>Chief Legal / General Counsel / Company Secretary</c:v>
                </c:pt>
                <c:pt idx="2">
                  <c:v>CPO/ DRH</c:v>
                </c:pt>
                <c:pt idx="3">
                  <c:v>Chief Sustainability Officer</c:v>
                </c:pt>
                <c:pt idx="4">
                  <c:v>Stratégie, Technologie, Innovation</c:v>
                </c:pt>
                <c:pt idx="5">
                  <c:v>Marketing/ Communication</c:v>
                </c:pt>
                <c:pt idx="6">
                  <c:v>Direction Commerciale/ Marque</c:v>
                </c:pt>
                <c:pt idx="7">
                  <c:v>DAF</c:v>
                </c:pt>
                <c:pt idx="8">
                  <c:v>Direction Générale (inc. CEO)</c:v>
                </c:pt>
                <c:pt idx="9">
                  <c:v>CEO</c:v>
                </c:pt>
              </c:strCache>
            </c:strRef>
          </c:cat>
          <c:val>
            <c:numRef>
              <c:f>Feuil1!$D$2:$D$11</c:f>
              <c:numCache>
                <c:formatCode>General</c:formatCode>
                <c:ptCount val="10"/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2F-4022-AD0C-2F2444A0ED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76503120"/>
        <c:axId val="776518536"/>
      </c:barChart>
      <c:catAx>
        <c:axId val="776503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197" b="1" i="0" u="none" strike="noStrike" kern="1200" baseline="0">
                <a:solidFill>
                  <a:srgbClr val="151D48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en-US"/>
          </a:p>
        </c:txPr>
        <c:crossAx val="776518536"/>
        <c:crosses val="autoZero"/>
        <c:auto val="1"/>
        <c:lblAlgn val="ctr"/>
        <c:lblOffset val="100"/>
        <c:noMultiLvlLbl val="0"/>
      </c:catAx>
      <c:valAx>
        <c:axId val="776518536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77650312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458333333333333E-2"/>
          <c:y val="3.2959721592848192E-2"/>
          <c:w val="0.74703059383202097"/>
          <c:h val="0.90289918279102688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SBF 120</c:v>
                </c:pt>
              </c:strCache>
            </c:strRef>
          </c:tx>
          <c:spPr>
            <a:ln w="28575" cap="rnd">
              <a:solidFill>
                <a:srgbClr val="F0575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0575F"/>
              </a:solidFill>
              <a:ln w="19050">
                <a:solidFill>
                  <a:srgbClr val="F0575F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0575F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</c:numCache>
            </c:numRef>
          </c:cat>
          <c:val>
            <c:numRef>
              <c:f>Feuil1!$B$2:$B$4</c:f>
              <c:numCache>
                <c:formatCode>0.0%</c:formatCode>
                <c:ptCount val="3"/>
                <c:pt idx="0">
                  <c:v>0.14199999999999999</c:v>
                </c:pt>
                <c:pt idx="1">
                  <c:v>0.20499999999999999</c:v>
                </c:pt>
                <c:pt idx="2">
                  <c:v>0.27600000000000002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96-4498-B3F9-3561732D4F07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Conso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19050">
                <a:solidFill>
                  <a:srgbClr val="CC006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CC0066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</c:numCache>
            </c:numRef>
          </c:cat>
          <c:val>
            <c:numRef>
              <c:f>Feuil1!$C$2:$C$4</c:f>
            </c:numRef>
          </c:val>
          <c:smooth val="0"/>
          <c:extLst>
            <c:ext xmlns:c16="http://schemas.microsoft.com/office/drawing/2014/chart" uri="{C3380CC4-5D6E-409C-BE32-E72D297353CC}">
              <c16:uniqueId val="{00000001-9D96-4498-B3F9-3561732D4F07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Finance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554FF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554FF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</c:numCache>
            </c:numRef>
          </c:cat>
          <c:val>
            <c:numRef>
              <c:f>Feuil1!$D$2:$D$4</c:f>
            </c:numRef>
          </c:val>
          <c:smooth val="0"/>
          <c:extLst>
            <c:ext xmlns:c16="http://schemas.microsoft.com/office/drawing/2014/chart" uri="{C3380CC4-5D6E-409C-BE32-E72D297353CC}">
              <c16:uniqueId val="{00000002-9D96-4498-B3F9-3561732D4F07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Technologie &amp; Télécommunication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</c:numCache>
            </c:numRef>
          </c:cat>
          <c:val>
            <c:numRef>
              <c:f>Feuil1!$E$2:$E$4</c:f>
            </c:numRef>
          </c:val>
          <c:smooth val="0"/>
          <c:extLst>
            <c:ext xmlns:c16="http://schemas.microsoft.com/office/drawing/2014/chart" uri="{C3380CC4-5D6E-409C-BE32-E72D297353CC}">
              <c16:uniqueId val="{00000003-9D96-4498-B3F9-3561732D4F07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Pharma &amp; Santé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792B0"/>
              </a:solidFill>
              <a:ln w="19050">
                <a:solidFill>
                  <a:srgbClr val="3792B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3792B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</c:numCache>
            </c:numRef>
          </c:cat>
          <c:val>
            <c:numRef>
              <c:f>Feuil1!$F$2:$F$4</c:f>
            </c:numRef>
          </c:val>
          <c:smooth val="0"/>
          <c:extLst>
            <c:ext xmlns:c16="http://schemas.microsoft.com/office/drawing/2014/chart" uri="{C3380CC4-5D6E-409C-BE32-E72D297353CC}">
              <c16:uniqueId val="{00000004-9D96-4498-B3F9-3561732D4F07}"/>
            </c:ext>
          </c:extLst>
        </c:ser>
        <c:ser>
          <c:idx val="5"/>
          <c:order val="5"/>
          <c:tx>
            <c:strRef>
              <c:f>Feuil1!$G$1</c:f>
              <c:strCache>
                <c:ptCount val="1"/>
                <c:pt idx="0">
                  <c:v>Industries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6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</c:numCache>
            </c:numRef>
          </c:cat>
          <c:val>
            <c:numRef>
              <c:f>Feuil1!$G$2:$G$4</c:f>
            </c:numRef>
          </c:val>
          <c:smooth val="0"/>
          <c:extLst>
            <c:ext xmlns:c16="http://schemas.microsoft.com/office/drawing/2014/chart" uri="{C3380CC4-5D6E-409C-BE32-E72D297353CC}">
              <c16:uniqueId val="{00000005-9D96-4498-B3F9-3561732D4F07}"/>
            </c:ext>
          </c:extLst>
        </c:ser>
        <c:ser>
          <c:idx val="6"/>
          <c:order val="6"/>
          <c:tx>
            <c:strRef>
              <c:f>Feuil1!$H$1</c:f>
              <c:strCache>
                <c:ptCount val="1"/>
                <c:pt idx="0">
                  <c:v>Auto</c:v>
                </c:pt>
              </c:strCache>
            </c:strRef>
          </c:tx>
          <c:spPr>
            <a:ln w="28575" cap="rnd">
              <a:solidFill>
                <a:srgbClr val="0B3E6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B3E66"/>
              </a:solidFill>
              <a:ln w="19050">
                <a:solidFill>
                  <a:srgbClr val="0B3E6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B3E66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</c:numCache>
            </c:numRef>
          </c:cat>
          <c:val>
            <c:numRef>
              <c:f>Feuil1!$H$2:$H$4</c:f>
              <c:numCache>
                <c:formatCode>0.0%</c:formatCode>
                <c:ptCount val="3"/>
                <c:pt idx="0">
                  <c:v>0.13</c:v>
                </c:pt>
                <c:pt idx="1">
                  <c:v>0.16800000000000001</c:v>
                </c:pt>
                <c:pt idx="2">
                  <c:v>0.19400000000000001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9D96-4498-B3F9-3561732D4F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7439056"/>
        <c:axId val="357440496"/>
      </c:lineChart>
      <c:catAx>
        <c:axId val="357439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57440496"/>
        <c:crosses val="autoZero"/>
        <c:auto val="1"/>
        <c:lblAlgn val="ctr"/>
        <c:lblOffset val="100"/>
        <c:noMultiLvlLbl val="0"/>
      </c:catAx>
      <c:valAx>
        <c:axId val="357440496"/>
        <c:scaling>
          <c:orientation val="minMax"/>
          <c:max val="0.4"/>
          <c:min val="9.0000000000000024E-2"/>
        </c:scaling>
        <c:delete val="1"/>
        <c:axPos val="l"/>
        <c:numFmt formatCode="0.0%" sourceLinked="1"/>
        <c:majorTickMark val="out"/>
        <c:minorTickMark val="none"/>
        <c:tickLblPos val="nextTo"/>
        <c:crossAx val="35743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458333333333333E-2"/>
          <c:y val="3.2959721592848192E-2"/>
          <c:w val="0.74703059383202097"/>
          <c:h val="0.90289918279102688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SBF 120</c:v>
                </c:pt>
              </c:strCache>
            </c:strRef>
          </c:tx>
          <c:spPr>
            <a:ln w="28575" cap="rnd">
              <a:solidFill>
                <a:srgbClr val="F0575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85000"/>
                </a:schemeClr>
              </a:solidFill>
              <a:ln w="19050">
                <a:solidFill>
                  <a:srgbClr val="F0575F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>
                      <a:lumMod val="85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DD5-49F6-B9BF-B90DC256A2FD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>
                      <a:lumMod val="85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1DD5-49F6-B9BF-B90DC256A2FD}"/>
              </c:ext>
            </c:extLst>
          </c:dPt>
          <c:dLbls>
            <c:dLbl>
              <c:idx val="0"/>
              <c:layout>
                <c:manualLayout>
                  <c:x val="-4.7308398950131232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C4-4A80-806A-F19B7A53FD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</c:numCache>
            </c:numRef>
          </c:cat>
          <c:val>
            <c:numRef>
              <c:f>Feuil1!$B$2:$B$4</c:f>
              <c:numCache>
                <c:formatCode>0.0%</c:formatCode>
                <c:ptCount val="3"/>
                <c:pt idx="0">
                  <c:v>0.14199999999999999</c:v>
                </c:pt>
                <c:pt idx="1">
                  <c:v>0.20499999999999999</c:v>
                </c:pt>
                <c:pt idx="2">
                  <c:v>0.27600000000000002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96-4498-B3F9-3561732D4F07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Conso</c:v>
                </c:pt>
              </c:strCache>
            </c:strRef>
          </c:tx>
          <c:spPr>
            <a:ln w="28575" cap="rnd">
              <a:solidFill>
                <a:srgbClr val="CC006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19050">
                <a:solidFill>
                  <a:srgbClr val="CC006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CC0066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</c:numCache>
            </c:numRef>
          </c:cat>
          <c:val>
            <c:numRef>
              <c:f>Feuil1!$C$2:$C$4</c:f>
              <c:numCache>
                <c:formatCode>0.0%</c:formatCode>
                <c:ptCount val="3"/>
                <c:pt idx="0">
                  <c:v>0.154</c:v>
                </c:pt>
                <c:pt idx="1">
                  <c:v>0.24099999999999999</c:v>
                </c:pt>
                <c:pt idx="2">
                  <c:v>0.33100000000000002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96-4498-B3F9-3561732D4F07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Finance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554FF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554FF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</c:numCache>
            </c:numRef>
          </c:cat>
          <c:val>
            <c:numRef>
              <c:f>Feuil1!$D$2:$D$4</c:f>
            </c:numRef>
          </c:val>
          <c:smooth val="0"/>
          <c:extLst>
            <c:ext xmlns:c16="http://schemas.microsoft.com/office/drawing/2014/chart" uri="{C3380CC4-5D6E-409C-BE32-E72D297353CC}">
              <c16:uniqueId val="{00000002-9D96-4498-B3F9-3561732D4F07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Technologie &amp; Télécommunication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</c:numCache>
            </c:numRef>
          </c:cat>
          <c:val>
            <c:numRef>
              <c:f>Feuil1!$E$2:$E$4</c:f>
            </c:numRef>
          </c:val>
          <c:smooth val="0"/>
          <c:extLst>
            <c:ext xmlns:c16="http://schemas.microsoft.com/office/drawing/2014/chart" uri="{C3380CC4-5D6E-409C-BE32-E72D297353CC}">
              <c16:uniqueId val="{00000003-9D96-4498-B3F9-3561732D4F07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Pharma &amp; Santé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792B0"/>
              </a:solidFill>
              <a:ln w="19050">
                <a:solidFill>
                  <a:srgbClr val="3792B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3792B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</c:numCache>
            </c:numRef>
          </c:cat>
          <c:val>
            <c:numRef>
              <c:f>Feuil1!$F$2:$F$4</c:f>
            </c:numRef>
          </c:val>
          <c:smooth val="0"/>
          <c:extLst>
            <c:ext xmlns:c16="http://schemas.microsoft.com/office/drawing/2014/chart" uri="{C3380CC4-5D6E-409C-BE32-E72D297353CC}">
              <c16:uniqueId val="{00000004-9D96-4498-B3F9-3561732D4F07}"/>
            </c:ext>
          </c:extLst>
        </c:ser>
        <c:ser>
          <c:idx val="5"/>
          <c:order val="5"/>
          <c:tx>
            <c:strRef>
              <c:f>Feuil1!$G$1</c:f>
              <c:strCache>
                <c:ptCount val="1"/>
                <c:pt idx="0">
                  <c:v>Industries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6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</c:numCache>
            </c:numRef>
          </c:cat>
          <c:val>
            <c:numRef>
              <c:f>Feuil1!$G$2:$G$4</c:f>
            </c:numRef>
          </c:val>
          <c:smooth val="0"/>
          <c:extLst>
            <c:ext xmlns:c16="http://schemas.microsoft.com/office/drawing/2014/chart" uri="{C3380CC4-5D6E-409C-BE32-E72D297353CC}">
              <c16:uniqueId val="{00000005-9D96-4498-B3F9-3561732D4F07}"/>
            </c:ext>
          </c:extLst>
        </c:ser>
        <c:ser>
          <c:idx val="6"/>
          <c:order val="6"/>
          <c:tx>
            <c:strRef>
              <c:f>Feuil1!$H$1</c:f>
              <c:strCache>
                <c:ptCount val="1"/>
                <c:pt idx="0">
                  <c:v>Auto</c:v>
                </c:pt>
              </c:strCache>
            </c:strRef>
          </c:tx>
          <c:spPr>
            <a:ln w="28575" cap="rnd">
              <a:solidFill>
                <a:srgbClr val="0B3E6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B3E66"/>
              </a:solidFill>
              <a:ln w="19050">
                <a:solidFill>
                  <a:srgbClr val="0B3E6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B3E66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</c:numCache>
            </c:numRef>
          </c:cat>
          <c:val>
            <c:numRef>
              <c:f>Feuil1!$H$2:$H$4</c:f>
              <c:numCache>
                <c:formatCode>0.0%</c:formatCode>
                <c:ptCount val="3"/>
                <c:pt idx="0">
                  <c:v>0.13</c:v>
                </c:pt>
                <c:pt idx="1">
                  <c:v>0.16800000000000001</c:v>
                </c:pt>
                <c:pt idx="2">
                  <c:v>0.19400000000000001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9D96-4498-B3F9-3561732D4F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7439056"/>
        <c:axId val="357440496"/>
      </c:lineChart>
      <c:catAx>
        <c:axId val="357439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57440496"/>
        <c:crosses val="autoZero"/>
        <c:auto val="1"/>
        <c:lblAlgn val="ctr"/>
        <c:lblOffset val="100"/>
        <c:noMultiLvlLbl val="0"/>
      </c:catAx>
      <c:valAx>
        <c:axId val="357440496"/>
        <c:scaling>
          <c:orientation val="minMax"/>
          <c:max val="0.4"/>
          <c:min val="9.0000000000000024E-2"/>
        </c:scaling>
        <c:delete val="1"/>
        <c:axPos val="l"/>
        <c:numFmt formatCode="0.0%" sourceLinked="1"/>
        <c:majorTickMark val="out"/>
        <c:minorTickMark val="none"/>
        <c:tickLblPos val="nextTo"/>
        <c:crossAx val="35743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947929832609722E-2"/>
          <c:y val="0"/>
          <c:w val="0.95610414033478053"/>
          <c:h val="0.844311410208050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Hommes</c:v>
                </c:pt>
              </c:strCache>
            </c:strRef>
          </c:tx>
          <c:spPr>
            <a:solidFill>
              <a:srgbClr val="0554FF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43-4233-BFC3-F3937F688F5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43-4233-BFC3-F3937F688F5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443-4233-BFC3-F3937F688F5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443-4233-BFC3-F3937F688F5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102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443-4233-BFC3-F3937F688F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  <c:pt idx="5">
                  <c:v>2025</c:v>
                </c:pt>
              </c:numCache>
            </c:numRef>
          </c:cat>
          <c:val>
            <c:numRef>
              <c:f>Feuil1!$B$2:$B$7</c:f>
              <c:numCache>
                <c:formatCode>General</c:formatCode>
                <c:ptCount val="6"/>
                <c:pt idx="0">
                  <c:v>72</c:v>
                </c:pt>
                <c:pt idx="1">
                  <c:v>67</c:v>
                </c:pt>
                <c:pt idx="2">
                  <c:v>75</c:v>
                </c:pt>
                <c:pt idx="3">
                  <c:v>90</c:v>
                </c:pt>
                <c:pt idx="4">
                  <c:v>102</c:v>
                </c:pt>
                <c:pt idx="5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D9-46A8-8698-2A5AAFC8B528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Femmes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443-4233-BFC3-F3937F688F5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43-4233-BFC3-F3937F688F5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443-4233-BFC3-F3937F688F5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443-4233-BFC3-F3937F688F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  <c:pt idx="5">
                  <c:v>2025</c:v>
                </c:pt>
              </c:numCache>
            </c:numRef>
          </c:cat>
          <c:val>
            <c:numRef>
              <c:f>Feuil1!$C$2:$C$7</c:f>
              <c:numCache>
                <c:formatCode>General</c:formatCode>
                <c:ptCount val="6"/>
                <c:pt idx="0">
                  <c:v>10</c:v>
                </c:pt>
                <c:pt idx="1">
                  <c:v>12</c:v>
                </c:pt>
                <c:pt idx="2">
                  <c:v>14</c:v>
                </c:pt>
                <c:pt idx="3">
                  <c:v>20</c:v>
                </c:pt>
                <c:pt idx="4">
                  <c:v>25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D9-46A8-8698-2A5AAFC8B5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79718671"/>
        <c:axId val="1079722991"/>
      </c:barChart>
      <c:catAx>
        <c:axId val="1079718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79722991"/>
        <c:crosses val="autoZero"/>
        <c:auto val="1"/>
        <c:lblAlgn val="ctr"/>
        <c:lblOffset val="100"/>
        <c:noMultiLvlLbl val="0"/>
      </c:catAx>
      <c:valAx>
        <c:axId val="107972299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79718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Hommes</c:v>
                </c:pt>
              </c:strCache>
            </c:strRef>
          </c:tx>
          <c:spPr>
            <a:solidFill>
              <a:srgbClr val="0554FF">
                <a:alpha val="65882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CF-4B57-9D96-D54FF53F58B4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4CF-4B57-9D96-D54FF53F58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Hypothèse 1</c:v>
                </c:pt>
                <c:pt idx="1">
                  <c:v>Hypothèse 2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61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CF-4B57-9D96-D54FF53F58B4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Femmes</c:v>
                </c:pt>
              </c:strCache>
            </c:strRef>
          </c:tx>
          <c:spPr>
            <a:solidFill>
              <a:srgbClr val="ED7D31">
                <a:alpha val="65098"/>
              </a:srgbClr>
            </a:solidFill>
            <a:ln>
              <a:noFill/>
              <a:prstDash val="dash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Hypothèse 1</c:v>
                </c:pt>
                <c:pt idx="1">
                  <c:v>Hypothèse 2</c:v>
                </c:pt>
              </c:strCache>
            </c:strRef>
          </c:cat>
          <c:val>
            <c:numRef>
              <c:f>Feuil1!$C$2:$C$3</c:f>
              <c:numCache>
                <c:formatCode>General</c:formatCode>
                <c:ptCount val="2"/>
                <c:pt idx="0">
                  <c:v>32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CF-4B57-9D96-D54FF53F58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64401455"/>
        <c:axId val="1064400495"/>
      </c:barChart>
      <c:catAx>
        <c:axId val="1064401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64400495"/>
        <c:crosses val="autoZero"/>
        <c:auto val="1"/>
        <c:lblAlgn val="ctr"/>
        <c:lblOffset val="100"/>
        <c:noMultiLvlLbl val="0"/>
      </c:catAx>
      <c:valAx>
        <c:axId val="10644004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64401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41872265966753"/>
          <c:y val="3.471126784760465E-2"/>
          <c:w val="0.66036395450568675"/>
          <c:h val="0.932329036268394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A7D5E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A7D5E3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7"/>
                <c:pt idx="0">
                  <c:v>Finance</c:v>
                </c:pt>
                <c:pt idx="1">
                  <c:v>Conso</c:v>
                </c:pt>
                <c:pt idx="2">
                  <c:v>SBF 120</c:v>
                </c:pt>
                <c:pt idx="3">
                  <c:v>Tech</c:v>
                </c:pt>
                <c:pt idx="4">
                  <c:v>Aérospatial &amp; Défense</c:v>
                </c:pt>
                <c:pt idx="5">
                  <c:v>Auto</c:v>
                </c:pt>
                <c:pt idx="6">
                  <c:v>BTP</c:v>
                </c:pt>
              </c:strCache>
            </c:strRef>
          </c:cat>
          <c:val>
            <c:numRef>
              <c:f>Feuil1!$B$2:$B$8</c:f>
              <c:numCache>
                <c:formatCode>0.0%</c:formatCode>
                <c:ptCount val="7"/>
                <c:pt idx="0">
                  <c:v>0.126</c:v>
                </c:pt>
                <c:pt idx="1">
                  <c:v>0.154</c:v>
                </c:pt>
                <c:pt idx="2">
                  <c:v>0.14199999999999999</c:v>
                </c:pt>
                <c:pt idx="3" formatCode="0.00%">
                  <c:v>0.161</c:v>
                </c:pt>
                <c:pt idx="4" formatCode="0%">
                  <c:v>0.121</c:v>
                </c:pt>
                <c:pt idx="5" formatCode="0%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6-4498-B3F9-3561732D4F07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792B0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3792B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E48-4639-BCEF-CEEF66CB0E4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3792B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E48-4639-BCEF-CEEF66CB0E4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3792B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E48-4639-BCEF-CEEF66CB0E45}"/>
                </c:ext>
              </c:extLst>
            </c:dLbl>
            <c:dLbl>
              <c:idx val="3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3792B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BE48-4639-BCEF-CEEF66CB0E45}"/>
                </c:ext>
              </c:extLst>
            </c:dLbl>
            <c:dLbl>
              <c:idx val="4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3792B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E48-4639-BCEF-CEEF66CB0E45}"/>
                </c:ext>
              </c:extLst>
            </c:dLbl>
            <c:dLbl>
              <c:idx val="5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3792B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BE48-4639-BCEF-CEEF66CB0E45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3792B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E48-4639-BCEF-CEEF66CB0E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A7D5E3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7"/>
                <c:pt idx="0">
                  <c:v>Finance</c:v>
                </c:pt>
                <c:pt idx="1">
                  <c:v>Conso</c:v>
                </c:pt>
                <c:pt idx="2">
                  <c:v>SBF 120</c:v>
                </c:pt>
                <c:pt idx="3">
                  <c:v>Tech</c:v>
                </c:pt>
                <c:pt idx="4">
                  <c:v>Aérospatial &amp; Défense</c:v>
                </c:pt>
                <c:pt idx="5">
                  <c:v>Auto</c:v>
                </c:pt>
                <c:pt idx="6">
                  <c:v>BTP</c:v>
                </c:pt>
              </c:strCache>
            </c:strRef>
          </c:cat>
          <c:val>
            <c:numRef>
              <c:f>Feuil1!$C$2:$C$8</c:f>
              <c:numCache>
                <c:formatCode>0.0%</c:formatCode>
                <c:ptCount val="7"/>
                <c:pt idx="0">
                  <c:v>0.22800000000000001</c:v>
                </c:pt>
                <c:pt idx="1">
                  <c:v>0.24099999999999999</c:v>
                </c:pt>
                <c:pt idx="2">
                  <c:v>0.20499999999999999</c:v>
                </c:pt>
                <c:pt idx="3" formatCode="0.00%">
                  <c:v>0.182</c:v>
                </c:pt>
                <c:pt idx="4" formatCode="0.00%">
                  <c:v>0.17199999999999999</c:v>
                </c:pt>
                <c:pt idx="5" formatCode="0.00%">
                  <c:v>0.16800000000000001</c:v>
                </c:pt>
                <c:pt idx="6" formatCode="0.00%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6-4498-B3F9-3561732D4F07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7"/>
                <c:pt idx="0">
                  <c:v>Finance</c:v>
                </c:pt>
                <c:pt idx="1">
                  <c:v>Conso</c:v>
                </c:pt>
                <c:pt idx="2">
                  <c:v>SBF 120</c:v>
                </c:pt>
                <c:pt idx="3">
                  <c:v>Tech</c:v>
                </c:pt>
                <c:pt idx="4">
                  <c:v>Aérospatial &amp; Défense</c:v>
                </c:pt>
                <c:pt idx="5">
                  <c:v>Auto</c:v>
                </c:pt>
                <c:pt idx="6">
                  <c:v>BTP</c:v>
                </c:pt>
              </c:strCache>
            </c:strRef>
          </c:cat>
          <c:val>
            <c:numRef>
              <c:f>Feuil1!$D$2:$D$8</c:f>
              <c:numCache>
                <c:formatCode>0.0%</c:formatCode>
                <c:ptCount val="7"/>
                <c:pt idx="0">
                  <c:v>0.33800000000000002</c:v>
                </c:pt>
                <c:pt idx="1">
                  <c:v>0.33100000000000002</c:v>
                </c:pt>
                <c:pt idx="2">
                  <c:v>0.27600000000000002</c:v>
                </c:pt>
                <c:pt idx="3" formatCode="0.00%">
                  <c:v>0.254</c:v>
                </c:pt>
                <c:pt idx="4" formatCode="0.00%">
                  <c:v>0.23200000000000001</c:v>
                </c:pt>
                <c:pt idx="5" formatCode="0.00%">
                  <c:v>0.19400000000000001</c:v>
                </c:pt>
                <c:pt idx="6" formatCode="0.00%">
                  <c:v>0.156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6-4498-B3F9-3561732D4F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57439056"/>
        <c:axId val="357440496"/>
      </c:barChart>
      <c:catAx>
        <c:axId val="3574390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57440496"/>
        <c:crosses val="autoZero"/>
        <c:auto val="1"/>
        <c:lblAlgn val="ctr"/>
        <c:lblOffset val="100"/>
        <c:noMultiLvlLbl val="0"/>
      </c:catAx>
      <c:valAx>
        <c:axId val="357440496"/>
        <c:scaling>
          <c:orientation val="minMax"/>
          <c:max val="0.4"/>
          <c:min val="0"/>
        </c:scaling>
        <c:delete val="1"/>
        <c:axPos val="t"/>
        <c:numFmt formatCode="0.0%" sourceLinked="1"/>
        <c:majorTickMark val="out"/>
        <c:minorTickMark val="none"/>
        <c:tickLblPos val="nextTo"/>
        <c:crossAx val="357439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685196850393697"/>
          <c:y val="0.42477669995408274"/>
          <c:w val="5.0925809273840772E-2"/>
          <c:h val="0.150446404865356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458333333333333E-2"/>
          <c:y val="3.2959721592848192E-2"/>
          <c:w val="0.74703059383202097"/>
          <c:h val="0.90289918279102688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SBF 120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6.1972878390202041E-3"/>
                  <c:y val="-3.0365769496204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FDE-491B-BB76-FC594EAACB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</c:numCache>
            </c:numRef>
          </c:cat>
          <c:val>
            <c:numRef>
              <c:f>Feuil1!$B$2:$B$4</c:f>
              <c:numCache>
                <c:formatCode>0.0%</c:formatCode>
                <c:ptCount val="3"/>
                <c:pt idx="0">
                  <c:v>0.14199999999999999</c:v>
                </c:pt>
                <c:pt idx="1">
                  <c:v>0.20499999999999999</c:v>
                </c:pt>
                <c:pt idx="2">
                  <c:v>0.27600000000000002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96-4498-B3F9-3561732D4F07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Conso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19050">
                <a:solidFill>
                  <a:srgbClr val="CC006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CC0066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</c:numCache>
            </c:numRef>
          </c:cat>
          <c:val>
            <c:numRef>
              <c:f>Feuil1!$C$2:$C$4</c:f>
            </c:numRef>
          </c:val>
          <c:smooth val="0"/>
          <c:extLst>
            <c:ext xmlns:c16="http://schemas.microsoft.com/office/drawing/2014/chart" uri="{C3380CC4-5D6E-409C-BE32-E72D297353CC}">
              <c16:uniqueId val="{00000001-9D96-4498-B3F9-3561732D4F07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Finance</c:v>
                </c:pt>
              </c:strCache>
            </c:strRef>
          </c:tx>
          <c:spPr>
            <a:ln w="28575" cap="rnd">
              <a:solidFill>
                <a:srgbClr val="0554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554FF"/>
              </a:solidFill>
              <a:ln w="19050">
                <a:solidFill>
                  <a:srgbClr val="0554FF"/>
                </a:solidFill>
              </a:ln>
              <a:effectLst/>
            </c:spPr>
          </c:marker>
          <c:dPt>
            <c:idx val="2"/>
            <c:marker>
              <c:symbol val="circle"/>
              <c:size val="5"/>
              <c:spPr>
                <a:solidFill>
                  <a:srgbClr val="0554FF"/>
                </a:solidFill>
                <a:ln w="19050">
                  <a:solidFill>
                    <a:srgbClr val="0554FF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9D96-4498-B3F9-3561732D4F07}"/>
              </c:ext>
            </c:extLst>
          </c:dPt>
          <c:dLbls>
            <c:dLbl>
              <c:idx val="0"/>
              <c:layout>
                <c:manualLayout>
                  <c:x val="-2.8059492563429572E-2"/>
                  <c:y val="3.4320057818859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D96-4498-B3F9-3561732D4F07}"/>
                </c:ext>
              </c:extLst>
            </c:dLbl>
            <c:dLbl>
              <c:idx val="1"/>
              <c:layout>
                <c:manualLayout>
                  <c:x val="-2.2651268591426153E-2"/>
                  <c:y val="-4.4349456317960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D96-4498-B3F9-3561732D4F07}"/>
                </c:ext>
              </c:extLst>
            </c:dLbl>
            <c:dLbl>
              <c:idx val="2"/>
              <c:layout>
                <c:manualLayout>
                  <c:x val="-2.000000000000008E-2"/>
                  <c:y val="3.234291365753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D96-4498-B3F9-3561732D4F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554FF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</c:numCache>
            </c:numRef>
          </c:cat>
          <c:val>
            <c:numRef>
              <c:f>Feuil1!$D$2:$D$4</c:f>
              <c:numCache>
                <c:formatCode>0.0%</c:formatCode>
                <c:ptCount val="3"/>
                <c:pt idx="0">
                  <c:v>0.126</c:v>
                </c:pt>
                <c:pt idx="1">
                  <c:v>0.22800000000000001</c:v>
                </c:pt>
                <c:pt idx="2">
                  <c:v>0.33800000000000002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D96-4498-B3F9-3561732D4F07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Technologie &amp; Télécommunication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</c:numCache>
            </c:numRef>
          </c:cat>
          <c:val>
            <c:numRef>
              <c:f>Feuil1!$E$2:$E$4</c:f>
            </c:numRef>
          </c:val>
          <c:smooth val="0"/>
          <c:extLst>
            <c:ext xmlns:c16="http://schemas.microsoft.com/office/drawing/2014/chart" uri="{C3380CC4-5D6E-409C-BE32-E72D297353CC}">
              <c16:uniqueId val="{00000003-9D96-4498-B3F9-3561732D4F07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Pharma &amp; Santé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792B0"/>
              </a:solidFill>
              <a:ln w="19050">
                <a:solidFill>
                  <a:srgbClr val="3792B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3792B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</c:numCache>
            </c:numRef>
          </c:cat>
          <c:val>
            <c:numRef>
              <c:f>Feuil1!$F$2:$F$4</c:f>
            </c:numRef>
          </c:val>
          <c:smooth val="0"/>
          <c:extLst>
            <c:ext xmlns:c16="http://schemas.microsoft.com/office/drawing/2014/chart" uri="{C3380CC4-5D6E-409C-BE32-E72D297353CC}">
              <c16:uniqueId val="{00000004-9D96-4498-B3F9-3561732D4F07}"/>
            </c:ext>
          </c:extLst>
        </c:ser>
        <c:ser>
          <c:idx val="5"/>
          <c:order val="5"/>
          <c:tx>
            <c:strRef>
              <c:f>Feuil1!$G$1</c:f>
              <c:strCache>
                <c:ptCount val="1"/>
                <c:pt idx="0">
                  <c:v>Industries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6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</c:numCache>
            </c:numRef>
          </c:cat>
          <c:val>
            <c:numRef>
              <c:f>Feuil1!$G$2:$G$4</c:f>
            </c:numRef>
          </c:val>
          <c:smooth val="0"/>
          <c:extLst>
            <c:ext xmlns:c16="http://schemas.microsoft.com/office/drawing/2014/chart" uri="{C3380CC4-5D6E-409C-BE32-E72D297353CC}">
              <c16:uniqueId val="{00000005-9D96-4498-B3F9-3561732D4F07}"/>
            </c:ext>
          </c:extLst>
        </c:ser>
        <c:ser>
          <c:idx val="6"/>
          <c:order val="6"/>
          <c:tx>
            <c:strRef>
              <c:f>Feuil1!$H$1</c:f>
              <c:strCache>
                <c:ptCount val="1"/>
                <c:pt idx="0">
                  <c:v>Auto</c:v>
                </c:pt>
              </c:strCache>
            </c:strRef>
          </c:tx>
          <c:spPr>
            <a:ln w="28575" cap="rnd">
              <a:solidFill>
                <a:srgbClr val="0B3E6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B3E66"/>
              </a:solidFill>
              <a:ln w="19050">
                <a:solidFill>
                  <a:srgbClr val="0B3E6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002799650043758E-2"/>
                  <c:y val="-7.770767784461825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DE-491B-BB76-FC594EAACB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B3E66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</c:numCache>
            </c:numRef>
          </c:cat>
          <c:val>
            <c:numRef>
              <c:f>Feuil1!$H$2:$H$4</c:f>
              <c:numCache>
                <c:formatCode>0.0%</c:formatCode>
                <c:ptCount val="3"/>
                <c:pt idx="0">
                  <c:v>0.13</c:v>
                </c:pt>
                <c:pt idx="1">
                  <c:v>0.16800000000000001</c:v>
                </c:pt>
                <c:pt idx="2">
                  <c:v>0.19400000000000001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9D96-4498-B3F9-3561732D4F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7439056"/>
        <c:axId val="357440496"/>
      </c:lineChart>
      <c:catAx>
        <c:axId val="357439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57440496"/>
        <c:crosses val="autoZero"/>
        <c:auto val="1"/>
        <c:lblAlgn val="ctr"/>
        <c:lblOffset val="100"/>
        <c:noMultiLvlLbl val="0"/>
      </c:catAx>
      <c:valAx>
        <c:axId val="357440496"/>
        <c:scaling>
          <c:orientation val="minMax"/>
          <c:max val="0.4"/>
          <c:min val="9.0000000000000024E-2"/>
        </c:scaling>
        <c:delete val="1"/>
        <c:axPos val="l"/>
        <c:numFmt formatCode="0.0%" sourceLinked="1"/>
        <c:majorTickMark val="out"/>
        <c:minorTickMark val="none"/>
        <c:tickLblPos val="nextTo"/>
        <c:crossAx val="35743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458333333333333E-2"/>
          <c:y val="3.2959721592848192E-2"/>
          <c:w val="0.74703059383202097"/>
          <c:h val="0.90289918279102688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SBF 120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</c:numCache>
            </c:numRef>
          </c:cat>
          <c:val>
            <c:numRef>
              <c:f>Feuil1!$B$2:$B$4</c:f>
              <c:numCache>
                <c:formatCode>0.0%</c:formatCode>
                <c:ptCount val="3"/>
                <c:pt idx="0">
                  <c:v>0.14199999999999999</c:v>
                </c:pt>
                <c:pt idx="1">
                  <c:v>0.20499999999999999</c:v>
                </c:pt>
                <c:pt idx="2">
                  <c:v>0.27600000000000002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96-4498-B3F9-3561732D4F07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Conso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19050">
                <a:solidFill>
                  <a:srgbClr val="CC006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CC0066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</c:numCache>
            </c:numRef>
          </c:cat>
          <c:val>
            <c:numRef>
              <c:f>Feuil1!$C$2:$C$4</c:f>
            </c:numRef>
          </c:val>
          <c:smooth val="0"/>
          <c:extLst>
            <c:ext xmlns:c16="http://schemas.microsoft.com/office/drawing/2014/chart" uri="{C3380CC4-5D6E-409C-BE32-E72D297353CC}">
              <c16:uniqueId val="{00000001-9D96-4498-B3F9-3561732D4F07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Finance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554FF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554FF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</c:numCache>
            </c:numRef>
          </c:cat>
          <c:val>
            <c:numRef>
              <c:f>Feuil1!$D$2:$D$4</c:f>
            </c:numRef>
          </c:val>
          <c:smooth val="0"/>
          <c:extLst>
            <c:ext xmlns:c16="http://schemas.microsoft.com/office/drawing/2014/chart" uri="{C3380CC4-5D6E-409C-BE32-E72D297353CC}">
              <c16:uniqueId val="{00000002-9D96-4498-B3F9-3561732D4F07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Technologie &amp; Télécommunication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</c:numCache>
            </c:numRef>
          </c:cat>
          <c:val>
            <c:numRef>
              <c:f>Feuil1!$E$2:$E$4</c:f>
              <c:numCache>
                <c:formatCode>0.0%</c:formatCode>
                <c:ptCount val="3"/>
                <c:pt idx="0">
                  <c:v>0.16200000000000001</c:v>
                </c:pt>
                <c:pt idx="1">
                  <c:v>0.182</c:v>
                </c:pt>
                <c:pt idx="2">
                  <c:v>0.254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D96-4498-B3F9-3561732D4F07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Pharma &amp; Santé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792B0"/>
              </a:solidFill>
              <a:ln w="19050">
                <a:solidFill>
                  <a:srgbClr val="3792B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3792B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</c:numCache>
            </c:numRef>
          </c:cat>
          <c:val>
            <c:numRef>
              <c:f>Feuil1!$F$2:$F$4</c:f>
            </c:numRef>
          </c:val>
          <c:smooth val="0"/>
          <c:extLst>
            <c:ext xmlns:c16="http://schemas.microsoft.com/office/drawing/2014/chart" uri="{C3380CC4-5D6E-409C-BE32-E72D297353CC}">
              <c16:uniqueId val="{00000004-9D96-4498-B3F9-3561732D4F07}"/>
            </c:ext>
          </c:extLst>
        </c:ser>
        <c:ser>
          <c:idx val="5"/>
          <c:order val="5"/>
          <c:tx>
            <c:strRef>
              <c:f>Feuil1!$G$1</c:f>
              <c:strCache>
                <c:ptCount val="1"/>
                <c:pt idx="0">
                  <c:v>Industries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6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</c:numCache>
            </c:numRef>
          </c:cat>
          <c:val>
            <c:numRef>
              <c:f>Feuil1!$G$2:$G$4</c:f>
            </c:numRef>
          </c:val>
          <c:smooth val="0"/>
          <c:extLst>
            <c:ext xmlns:c16="http://schemas.microsoft.com/office/drawing/2014/chart" uri="{C3380CC4-5D6E-409C-BE32-E72D297353CC}">
              <c16:uniqueId val="{00000005-9D96-4498-B3F9-3561732D4F07}"/>
            </c:ext>
          </c:extLst>
        </c:ser>
        <c:ser>
          <c:idx val="6"/>
          <c:order val="6"/>
          <c:tx>
            <c:strRef>
              <c:f>Feuil1!$H$1</c:f>
              <c:strCache>
                <c:ptCount val="1"/>
                <c:pt idx="0">
                  <c:v>Auto</c:v>
                </c:pt>
              </c:strCache>
            </c:strRef>
          </c:tx>
          <c:spPr>
            <a:ln w="28575" cap="rnd">
              <a:solidFill>
                <a:srgbClr val="0B3E6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B3E66"/>
              </a:solidFill>
              <a:ln w="19050">
                <a:solidFill>
                  <a:srgbClr val="0B3E66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2.7447244094488191E-2"/>
                  <c:y val="-2.98549637817013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0D-4A29-B3FF-C3409282E3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B3E66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</c:numCache>
            </c:numRef>
          </c:cat>
          <c:val>
            <c:numRef>
              <c:f>Feuil1!$H$2:$H$4</c:f>
              <c:numCache>
                <c:formatCode>0.0%</c:formatCode>
                <c:ptCount val="3"/>
                <c:pt idx="0">
                  <c:v>0.13</c:v>
                </c:pt>
                <c:pt idx="1">
                  <c:v>0.16800000000000001</c:v>
                </c:pt>
                <c:pt idx="2">
                  <c:v>0.19400000000000001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9D96-4498-B3F9-3561732D4F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7439056"/>
        <c:axId val="357440496"/>
      </c:lineChart>
      <c:catAx>
        <c:axId val="357439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57440496"/>
        <c:crosses val="autoZero"/>
        <c:auto val="1"/>
        <c:lblAlgn val="ctr"/>
        <c:lblOffset val="100"/>
        <c:noMultiLvlLbl val="0"/>
      </c:catAx>
      <c:valAx>
        <c:axId val="357440496"/>
        <c:scaling>
          <c:orientation val="minMax"/>
          <c:max val="0.30000000000000004"/>
          <c:min val="9.0000000000000024E-2"/>
        </c:scaling>
        <c:delete val="1"/>
        <c:axPos val="l"/>
        <c:numFmt formatCode="0.0%" sourceLinked="1"/>
        <c:majorTickMark val="out"/>
        <c:minorTickMark val="none"/>
        <c:tickLblPos val="nextTo"/>
        <c:crossAx val="35743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075132301643324E-2"/>
          <c:y val="0.11923829336608413"/>
          <c:w val="0.90319770348881634"/>
          <c:h val="0.798948549085463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Feuil1!$C$1</c:f>
              <c:strCache>
                <c:ptCount val="1"/>
                <c:pt idx="0">
                  <c:v>E&amp;B Automobile Europe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3792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39-4F5D-AE1A-16C9EB836640}"/>
              </c:ext>
            </c:extLst>
          </c:dPt>
          <c:dLbls>
            <c:dLbl>
              <c:idx val="4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2060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61B-4CBA-A8B7-25C42744309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Feuil1!$C$2:$C$8</c:f>
              <c:numCache>
                <c:formatCode>0.0%</c:formatCode>
                <c:ptCount val="7"/>
                <c:pt idx="0">
                  <c:v>0.2487</c:v>
                </c:pt>
                <c:pt idx="1">
                  <c:v>0.2767</c:v>
                </c:pt>
                <c:pt idx="2">
                  <c:v>0.31680000000000003</c:v>
                </c:pt>
                <c:pt idx="3">
                  <c:v>0.32919999999999999</c:v>
                </c:pt>
                <c:pt idx="4">
                  <c:v>0.33040000000000003</c:v>
                </c:pt>
                <c:pt idx="5">
                  <c:v>0.34300000000000003</c:v>
                </c:pt>
                <c:pt idx="6">
                  <c:v>0.371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E1-8948-9ADA-99F9AC051C08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</c:dLbls>
        <c:gapWidth val="150"/>
        <c:axId val="879149840"/>
        <c:axId val="887996240"/>
      </c:barChart>
      <c:catAx>
        <c:axId val="879149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7996240"/>
        <c:crosses val="autoZero"/>
        <c:auto val="1"/>
        <c:lblAlgn val="ctr"/>
        <c:lblOffset val="100"/>
        <c:noMultiLvlLbl val="1"/>
      </c:catAx>
      <c:valAx>
        <c:axId val="887996240"/>
        <c:scaling>
          <c:orientation val="minMax"/>
          <c:max val="0.37000000000000005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879149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458333333333333E-2"/>
          <c:y val="3.2959721592848192E-2"/>
          <c:w val="0.74703059383202097"/>
          <c:h val="0.90289918279102688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SBF 120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</c:numCache>
            </c:numRef>
          </c:cat>
          <c:val>
            <c:numRef>
              <c:f>Feuil1!$B$2:$B$4</c:f>
              <c:numCache>
                <c:formatCode>0.0%</c:formatCode>
                <c:ptCount val="3"/>
                <c:pt idx="0">
                  <c:v>0.14199999999999999</c:v>
                </c:pt>
                <c:pt idx="1">
                  <c:v>0.20499999999999999</c:v>
                </c:pt>
                <c:pt idx="2">
                  <c:v>0.27600000000000002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96-4498-B3F9-3561732D4F07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Conso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19050">
                <a:solidFill>
                  <a:srgbClr val="CC006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CC0066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</c:numCache>
            </c:numRef>
          </c:cat>
          <c:val>
            <c:numRef>
              <c:f>Feuil1!$C$2:$C$4</c:f>
            </c:numRef>
          </c:val>
          <c:smooth val="0"/>
          <c:extLst>
            <c:ext xmlns:c16="http://schemas.microsoft.com/office/drawing/2014/chart" uri="{C3380CC4-5D6E-409C-BE32-E72D297353CC}">
              <c16:uniqueId val="{00000001-9D96-4498-B3F9-3561732D4F07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Finance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554FF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554FF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</c:numCache>
            </c:numRef>
          </c:cat>
          <c:val>
            <c:numRef>
              <c:f>Feuil1!$D$2:$D$4</c:f>
            </c:numRef>
          </c:val>
          <c:smooth val="0"/>
          <c:extLst>
            <c:ext xmlns:c16="http://schemas.microsoft.com/office/drawing/2014/chart" uri="{C3380CC4-5D6E-409C-BE32-E72D297353CC}">
              <c16:uniqueId val="{00000002-9D96-4498-B3F9-3561732D4F07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BTP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</c:numCache>
            </c:numRef>
          </c:cat>
          <c:val>
            <c:numRef>
              <c:f>Feuil1!$E$2:$E$4</c:f>
              <c:numCache>
                <c:formatCode>0.0%</c:formatCode>
                <c:ptCount val="3"/>
                <c:pt idx="0">
                  <c:v>0</c:v>
                </c:pt>
                <c:pt idx="1">
                  <c:v>3.5999999999999997E-2</c:v>
                </c:pt>
                <c:pt idx="2">
                  <c:v>0.156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D96-4498-B3F9-3561732D4F07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Pharma &amp; Santé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792B0"/>
              </a:solidFill>
              <a:ln w="19050">
                <a:solidFill>
                  <a:srgbClr val="3792B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3792B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</c:numCache>
            </c:numRef>
          </c:cat>
          <c:val>
            <c:numRef>
              <c:f>Feuil1!$F$2:$F$4</c:f>
            </c:numRef>
          </c:val>
          <c:smooth val="0"/>
          <c:extLst>
            <c:ext xmlns:c16="http://schemas.microsoft.com/office/drawing/2014/chart" uri="{C3380CC4-5D6E-409C-BE32-E72D297353CC}">
              <c16:uniqueId val="{00000004-9D96-4498-B3F9-3561732D4F07}"/>
            </c:ext>
          </c:extLst>
        </c:ser>
        <c:ser>
          <c:idx val="5"/>
          <c:order val="5"/>
          <c:tx>
            <c:strRef>
              <c:f>Feuil1!$G$1</c:f>
              <c:strCache>
                <c:ptCount val="1"/>
                <c:pt idx="0">
                  <c:v>Industries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6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</c:numCache>
            </c:numRef>
          </c:cat>
          <c:val>
            <c:numRef>
              <c:f>Feuil1!$G$2:$G$4</c:f>
            </c:numRef>
          </c:val>
          <c:smooth val="0"/>
          <c:extLst>
            <c:ext xmlns:c16="http://schemas.microsoft.com/office/drawing/2014/chart" uri="{C3380CC4-5D6E-409C-BE32-E72D297353CC}">
              <c16:uniqueId val="{00000005-9D96-4498-B3F9-3561732D4F07}"/>
            </c:ext>
          </c:extLst>
        </c:ser>
        <c:ser>
          <c:idx val="6"/>
          <c:order val="6"/>
          <c:tx>
            <c:strRef>
              <c:f>Feuil1!$H$1</c:f>
              <c:strCache>
                <c:ptCount val="1"/>
                <c:pt idx="0">
                  <c:v>Aérospacial &amp; Défense</c:v>
                </c:pt>
              </c:strCache>
            </c:strRef>
          </c:tx>
          <c:spPr>
            <a:ln w="28575" cap="rnd">
              <a:solidFill>
                <a:srgbClr val="0B3E6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B3E66"/>
              </a:solidFill>
              <a:ln w="19050">
                <a:solidFill>
                  <a:srgbClr val="0B3E66"/>
                </a:solidFill>
              </a:ln>
              <a:effectLst/>
            </c:spPr>
          </c:marker>
          <c:dPt>
            <c:idx val="2"/>
            <c:marker>
              <c:symbol val="circle"/>
              <c:size val="5"/>
              <c:spPr>
                <a:solidFill>
                  <a:srgbClr val="3792B0"/>
                </a:solidFill>
                <a:ln w="19050">
                  <a:solidFill>
                    <a:srgbClr val="3792B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3792B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F66B-49F8-9D36-0E8655CDCF30}"/>
              </c:ext>
            </c:extLst>
          </c:dPt>
          <c:dLbls>
            <c:dLbl>
              <c:idx val="1"/>
              <c:layout>
                <c:manualLayout>
                  <c:x val="-2.7447244094488191E-2"/>
                  <c:y val="-2.98549637817013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0D-4A29-B3FF-C3409282E3ED}"/>
                </c:ext>
              </c:extLst>
            </c:dLbl>
            <c:dLbl>
              <c:idx val="2"/>
              <c:layout>
                <c:manualLayout>
                  <c:x val="-2.744724409448827E-2"/>
                  <c:y val="-3.81365372806660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6B-49F8-9D36-0E8655CDCF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3792B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</c:numCache>
            </c:numRef>
          </c:cat>
          <c:val>
            <c:numRef>
              <c:f>Feuil1!$H$2:$H$4</c:f>
              <c:numCache>
                <c:formatCode>0.0%</c:formatCode>
                <c:ptCount val="3"/>
                <c:pt idx="0">
                  <c:v>0.121</c:v>
                </c:pt>
                <c:pt idx="1">
                  <c:v>0.17199999999999999</c:v>
                </c:pt>
                <c:pt idx="2">
                  <c:v>0.23200000000000001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9D96-4498-B3F9-3561732D4F07}"/>
            </c:ext>
          </c:extLst>
        </c:ser>
        <c:ser>
          <c:idx val="7"/>
          <c:order val="7"/>
          <c:tx>
            <c:strRef>
              <c:f>Feuil1!$I$1</c:f>
              <c:strCache>
                <c:ptCount val="1"/>
                <c:pt idx="0">
                  <c:v>Auto2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19050">
                <a:solidFill>
                  <a:srgbClr val="00206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5555555555555578E-2"/>
                  <c:y val="-1.38026224982746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6B-49F8-9D36-0E8655CDCF30}"/>
                </c:ext>
              </c:extLst>
            </c:dLbl>
            <c:dLbl>
              <c:idx val="1"/>
              <c:layout>
                <c:manualLayout>
                  <c:x val="-2.3333333333333334E-2"/>
                  <c:y val="4.14078674948239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6B-49F8-9D36-0E8655CDCF30}"/>
                </c:ext>
              </c:extLst>
            </c:dLbl>
            <c:dLbl>
              <c:idx val="2"/>
              <c:layout>
                <c:manualLayout>
                  <c:x val="-1.666666666666675E-2"/>
                  <c:y val="-2.76052449965493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6B-49F8-9D36-0E8655CDCF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</c:numCache>
            </c:numRef>
          </c:cat>
          <c:val>
            <c:numRef>
              <c:f>Feuil1!$I$2:$I$4</c:f>
              <c:numCache>
                <c:formatCode>0.0%</c:formatCode>
                <c:ptCount val="3"/>
                <c:pt idx="0">
                  <c:v>0.13</c:v>
                </c:pt>
                <c:pt idx="1">
                  <c:v>0.16800000000000001</c:v>
                </c:pt>
                <c:pt idx="2">
                  <c:v>0.19400000000000001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6B-49F8-9D36-0E8655CDCF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7439056"/>
        <c:axId val="357440496"/>
      </c:lineChart>
      <c:catAx>
        <c:axId val="357439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57440496"/>
        <c:crosses val="autoZero"/>
        <c:auto val="1"/>
        <c:lblAlgn val="ctr"/>
        <c:lblOffset val="100"/>
        <c:noMultiLvlLbl val="0"/>
      </c:catAx>
      <c:valAx>
        <c:axId val="357440496"/>
        <c:scaling>
          <c:orientation val="minMax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35743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368590113153458E-2"/>
          <c:y val="4.012791280010454E-2"/>
          <c:w val="0.97229930903927875"/>
          <c:h val="0.886915569562459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E&amp;B Europe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3792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235-4D2B-B031-1871B36C023F}"/>
              </c:ext>
            </c:extLst>
          </c:dPt>
          <c:dLbls>
            <c:dLbl>
              <c:idx val="5"/>
              <c:layout>
                <c:manualLayout>
                  <c:x val="1.259122316396512E-3"/>
                  <c:y val="6.6984951581317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35-4D2B-B031-1871B36C023F}"/>
                </c:ext>
              </c:extLst>
            </c:dLbl>
            <c:dLbl>
              <c:idx val="6"/>
              <c:layout>
                <c:manualLayout>
                  <c:x val="1.259122316396512E-3"/>
                  <c:y val="6.12523926098738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35-4D2B-B031-1871B36C02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Feuil1!$B$2:$B$9</c:f>
              <c:numCache>
                <c:formatCode>0.0%</c:formatCode>
                <c:ptCount val="8"/>
                <c:pt idx="0">
                  <c:v>0.249</c:v>
                </c:pt>
                <c:pt idx="1">
                  <c:v>0.27700000000000002</c:v>
                </c:pt>
                <c:pt idx="2">
                  <c:v>0.317</c:v>
                </c:pt>
                <c:pt idx="3">
                  <c:v>0.32900000000000001</c:v>
                </c:pt>
                <c:pt idx="4">
                  <c:v>0.33</c:v>
                </c:pt>
                <c:pt idx="5">
                  <c:v>0.34300000000000003</c:v>
                </c:pt>
                <c:pt idx="6">
                  <c:v>0.371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35-4D2B-B031-1871B36C0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0130928"/>
        <c:axId val="530134888"/>
      </c:barChart>
      <c:catAx>
        <c:axId val="53013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0134888"/>
        <c:crosses val="autoZero"/>
        <c:auto val="1"/>
        <c:lblAlgn val="ctr"/>
        <c:lblOffset val="100"/>
        <c:tickMarkSkip val="1"/>
        <c:noMultiLvlLbl val="0"/>
      </c:catAx>
      <c:valAx>
        <c:axId val="530134888"/>
        <c:scaling>
          <c:orientation val="minMax"/>
          <c:min val="0.15000000000000002"/>
        </c:scaling>
        <c:delete val="1"/>
        <c:axPos val="l"/>
        <c:numFmt formatCode="0.0%" sourceLinked="1"/>
        <c:majorTickMark val="out"/>
        <c:minorTickMark val="none"/>
        <c:tickLblPos val="nextTo"/>
        <c:crossAx val="530130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075132301643324E-2"/>
          <c:y val="0.11923829336608413"/>
          <c:w val="0.80634555462387958"/>
          <c:h val="0.798948549085463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Feuil1!$C$1</c:f>
              <c:strCache>
                <c:ptCount val="1"/>
                <c:pt idx="0">
                  <c:v>E&amp;B Auto Europe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9CD0E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3F2-4259-8FBC-92953E910B4B}"/>
              </c:ext>
            </c:extLst>
          </c:dPt>
          <c:dLbls>
            <c:dLbl>
              <c:idx val="4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2060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61B-4CBA-A8B7-25C42744309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Feuil1!$C$2:$C$8</c:f>
              <c:numCache>
                <c:formatCode>0.00%</c:formatCode>
                <c:ptCount val="7"/>
                <c:pt idx="0">
                  <c:v>0.2487</c:v>
                </c:pt>
                <c:pt idx="1">
                  <c:v>0.2767</c:v>
                </c:pt>
                <c:pt idx="2">
                  <c:v>0.31680000000000003</c:v>
                </c:pt>
                <c:pt idx="3">
                  <c:v>0.32919999999999999</c:v>
                </c:pt>
                <c:pt idx="4">
                  <c:v>0.33040000000000003</c:v>
                </c:pt>
                <c:pt idx="5" formatCode="0%">
                  <c:v>0.34300000000000003</c:v>
                </c:pt>
                <c:pt idx="6">
                  <c:v>0.371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E1-8948-9ADA-99F9AC051C08}"/>
            </c:ext>
          </c:extLst>
        </c:ser>
        <c:ser>
          <c:idx val="1"/>
          <c:order val="1"/>
          <c:tx>
            <c:strRef>
              <c:f>Feuil1!$D$1</c:f>
              <c:strCache>
                <c:ptCount val="1"/>
                <c:pt idx="0">
                  <c:v>E&amp;B Auto France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3792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3F2-4259-8FBC-92953E910B4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Feuil1!$D$2:$D$8</c:f>
              <c:numCache>
                <c:formatCode>0.00%</c:formatCode>
                <c:ptCount val="7"/>
                <c:pt idx="0" formatCode="0%">
                  <c:v>0.30499999999999999</c:v>
                </c:pt>
                <c:pt idx="1">
                  <c:v>0.41799999999999998</c:v>
                </c:pt>
                <c:pt idx="2">
                  <c:v>0.42699999999999999</c:v>
                </c:pt>
                <c:pt idx="3">
                  <c:v>0.42899999999999999</c:v>
                </c:pt>
                <c:pt idx="4" formatCode="0%">
                  <c:v>0.41</c:v>
                </c:pt>
                <c:pt idx="5" formatCode="0%">
                  <c:v>0.4</c:v>
                </c:pt>
                <c:pt idx="6">
                  <c:v>0.40200000000000002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7C-43B7-BCB8-B031C81B487B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</c:dLbls>
        <c:gapWidth val="100"/>
        <c:axId val="879149840"/>
        <c:axId val="887996240"/>
      </c:barChart>
      <c:catAx>
        <c:axId val="879149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7996240"/>
        <c:crosses val="autoZero"/>
        <c:auto val="1"/>
        <c:lblAlgn val="ctr"/>
        <c:lblOffset val="100"/>
        <c:noMultiLvlLbl val="1"/>
      </c:catAx>
      <c:valAx>
        <c:axId val="887996240"/>
        <c:scaling>
          <c:orientation val="minMax"/>
          <c:max val="0.45"/>
          <c:min val="0"/>
        </c:scaling>
        <c:delete val="1"/>
        <c:axPos val="l"/>
        <c:numFmt formatCode="0.00%" sourceLinked="1"/>
        <c:majorTickMark val="out"/>
        <c:minorTickMark val="none"/>
        <c:tickLblPos val="nextTo"/>
        <c:crossAx val="879149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651542563202554"/>
          <c:y val="0.49002853185615242"/>
          <c:w val="0.10675058599338907"/>
          <c:h val="0.348290294480156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0575F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Comité d'Audit</c:v>
                </c:pt>
                <c:pt idx="1">
                  <c:v>Comité de Nomination</c:v>
                </c:pt>
                <c:pt idx="2">
                  <c:v>Comité de Rémunération</c:v>
                </c:pt>
              </c:strCache>
            </c:strRef>
          </c:cat>
          <c:val>
            <c:numRef>
              <c:f>Feuil1!$B$2:$B$4</c:f>
              <c:numCache>
                <c:formatCode>0.00%</c:formatCode>
                <c:ptCount val="3"/>
                <c:pt idx="0">
                  <c:v>0.71399999999999997</c:v>
                </c:pt>
                <c:pt idx="1">
                  <c:v>0.14299999999999999</c:v>
                </c:pt>
                <c:pt idx="2">
                  <c:v>0.28599999999999998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33-45CF-9ECC-5E96C80C87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837900895"/>
        <c:axId val="837895615"/>
      </c:barChart>
      <c:catAx>
        <c:axId val="837900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37895615"/>
        <c:crosses val="autoZero"/>
        <c:auto val="1"/>
        <c:lblAlgn val="ctr"/>
        <c:lblOffset val="100"/>
        <c:noMultiLvlLbl val="0"/>
      </c:catAx>
      <c:valAx>
        <c:axId val="837895615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837900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B3E66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Comité d'Audit</c:v>
                </c:pt>
                <c:pt idx="1">
                  <c:v>Comité de Nomination</c:v>
                </c:pt>
                <c:pt idx="2">
                  <c:v>Comité de Rémunération</c:v>
                </c:pt>
              </c:strCache>
            </c:strRef>
          </c:cat>
          <c:val>
            <c:numRef>
              <c:f>Feuil1!$B$2:$B$4</c:f>
              <c:numCache>
                <c:formatCode>0.00%</c:formatCode>
                <c:ptCount val="3"/>
                <c:pt idx="0">
                  <c:v>0.54500000000000004</c:v>
                </c:pt>
                <c:pt idx="1">
                  <c:v>0.44800000000000001</c:v>
                </c:pt>
                <c:pt idx="2">
                  <c:v>0.39300000000000002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32-4039-B721-C8C3EFF517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837900895"/>
        <c:axId val="837895615"/>
      </c:barChart>
      <c:catAx>
        <c:axId val="837900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37895615"/>
        <c:crosses val="autoZero"/>
        <c:auto val="1"/>
        <c:lblAlgn val="ctr"/>
        <c:lblOffset val="100"/>
        <c:noMultiLvlLbl val="0"/>
      </c:catAx>
      <c:valAx>
        <c:axId val="837895615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837900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715219817790227E-4"/>
          <c:y val="6.3880274000666912E-2"/>
          <c:w val="0.96852834233350793"/>
          <c:h val="0.798948549085463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Feuil1!$C$1</c:f>
              <c:strCache>
                <c:ptCount val="1"/>
                <c:pt idx="0">
                  <c:v>E&amp;B Automobile Europe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3792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52-4ACA-8DB8-647D97177041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fld id="{CC1CD949-07D1-486B-9912-A98F584D6A40}" type="VALUE">
                      <a:rPr lang="en-US">
                        <a:solidFill>
                          <a:srgbClr val="002060"/>
                        </a:solidFill>
                      </a:rPr>
                      <a:pPr/>
                      <a:t>[VALEUR]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C6F-4CAF-B325-836A634E0B43}"/>
                </c:ext>
              </c:extLst>
            </c:dLbl>
            <c:dLbl>
              <c:idx val="6"/>
              <c:layout>
                <c:manualLayout>
                  <c:x val="0"/>
                  <c:y val="1.729939781749707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3792B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52-4ACA-8DB8-647D9717704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Feuil1!$C$2:$C$8</c:f>
              <c:numCache>
                <c:formatCode>0.0%</c:formatCode>
                <c:ptCount val="7"/>
                <c:pt idx="0">
                  <c:v>0.11559999999999999</c:v>
                </c:pt>
                <c:pt idx="1">
                  <c:v>0.1452</c:v>
                </c:pt>
                <c:pt idx="2">
                  <c:v>0.15959999999999999</c:v>
                </c:pt>
                <c:pt idx="3">
                  <c:v>0.17019999999999999</c:v>
                </c:pt>
                <c:pt idx="4">
                  <c:v>0.18859999999999999</c:v>
                </c:pt>
                <c:pt idx="5">
                  <c:v>0.185</c:v>
                </c:pt>
                <c:pt idx="6">
                  <c:v>0.191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E1-8948-9ADA-99F9AC051C08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</c:dLbls>
        <c:gapWidth val="120"/>
        <c:axId val="879149840"/>
        <c:axId val="887996240"/>
      </c:barChart>
      <c:catAx>
        <c:axId val="879149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7996240"/>
        <c:crosses val="autoZero"/>
        <c:auto val="1"/>
        <c:lblAlgn val="ctr"/>
        <c:lblOffset val="100"/>
        <c:noMultiLvlLbl val="1"/>
      </c:catAx>
      <c:valAx>
        <c:axId val="887996240"/>
        <c:scaling>
          <c:orientation val="minMax"/>
          <c:max val="0.2"/>
          <c:min val="5.000000000000001E-2"/>
        </c:scaling>
        <c:delete val="1"/>
        <c:axPos val="l"/>
        <c:numFmt formatCode="0.0%" sourceLinked="1"/>
        <c:majorTickMark val="out"/>
        <c:minorTickMark val="none"/>
        <c:tickLblPos val="nextTo"/>
        <c:crossAx val="879149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715219817790227E-4"/>
          <c:y val="6.3880274000666912E-2"/>
          <c:w val="0.96852834233350793"/>
          <c:h val="0.798948549085463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Feuil1!$C$1</c:f>
              <c:strCache>
                <c:ptCount val="1"/>
                <c:pt idx="0">
                  <c:v>E&amp;B Automobile Europe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3792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760-4D56-92C2-D17DD94587AA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fld id="{CC1CD949-07D1-486B-9912-A98F584D6A40}" type="VALUE">
                      <a:rPr lang="en-US">
                        <a:solidFill>
                          <a:srgbClr val="002060"/>
                        </a:solidFill>
                      </a:rPr>
                      <a:pPr/>
                      <a:t>[VALEUR]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C09-4323-81E9-F6A621CE111B}"/>
                </c:ext>
              </c:extLst>
            </c:dLbl>
            <c:dLbl>
              <c:idx val="6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3792B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760-4D56-92C2-D17DD94587A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Feuil1!$C$2:$C$8</c:f>
              <c:numCache>
                <c:formatCode>0.0%</c:formatCode>
                <c:ptCount val="7"/>
                <c:pt idx="0">
                  <c:v>0.11559999999999999</c:v>
                </c:pt>
                <c:pt idx="1">
                  <c:v>0.1452</c:v>
                </c:pt>
                <c:pt idx="2">
                  <c:v>0.15959999999999999</c:v>
                </c:pt>
                <c:pt idx="3">
                  <c:v>0.17019999999999999</c:v>
                </c:pt>
                <c:pt idx="4">
                  <c:v>0.18859999999999999</c:v>
                </c:pt>
                <c:pt idx="5">
                  <c:v>0.185</c:v>
                </c:pt>
                <c:pt idx="6">
                  <c:v>0.191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09-4323-81E9-F6A621CE111B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</c:dLbls>
        <c:gapWidth val="120"/>
        <c:axId val="879149840"/>
        <c:axId val="887996240"/>
      </c:barChart>
      <c:catAx>
        <c:axId val="879149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7996240"/>
        <c:crosses val="autoZero"/>
        <c:auto val="1"/>
        <c:lblAlgn val="ctr"/>
        <c:lblOffset val="100"/>
        <c:noMultiLvlLbl val="1"/>
      </c:catAx>
      <c:valAx>
        <c:axId val="887996240"/>
        <c:scaling>
          <c:orientation val="minMax"/>
          <c:max val="0.2"/>
          <c:min val="5.000000000000001E-2"/>
        </c:scaling>
        <c:delete val="1"/>
        <c:axPos val="l"/>
        <c:numFmt formatCode="0.0%" sourceLinked="1"/>
        <c:majorTickMark val="out"/>
        <c:minorTickMark val="none"/>
        <c:tickLblPos val="nextTo"/>
        <c:crossAx val="879149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E&amp;B Auto Europe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3DA-43E5-8FA6-E0B43DFE2B9E}"/>
              </c:ext>
            </c:extLst>
          </c:dPt>
          <c:dPt>
            <c:idx val="6"/>
            <c:invertIfNegative val="0"/>
            <c:bubble3D val="0"/>
            <c:spPr>
              <a:solidFill>
                <a:srgbClr val="9CD0E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7AA-44E7-9338-C5B0E600AE0E}"/>
              </c:ext>
            </c:extLst>
          </c:dPt>
          <c:dLbls>
            <c:dLbl>
              <c:idx val="4"/>
              <c:layout>
                <c:manualLayout>
                  <c:x val="-3.9797619183162746E-3"/>
                  <c:y val="-2.801661085186357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AA-44E7-9338-C5B0E600AE0E}"/>
                </c:ext>
              </c:extLst>
            </c:dLbl>
            <c:dLbl>
              <c:idx val="6"/>
              <c:layout>
                <c:manualLayout>
                  <c:x val="-2.6531746122108496E-3"/>
                  <c:y val="-3.0563928547792519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200" b="1" i="0" u="none" strike="noStrike" kern="1200" baseline="0">
                      <a:solidFill>
                        <a:srgbClr val="A7D5E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AA-44E7-9338-C5B0E600AE0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Feuil1!$B$2:$B$8</c:f>
              <c:numCache>
                <c:formatCode>0.0%</c:formatCode>
                <c:ptCount val="7"/>
                <c:pt idx="0">
                  <c:v>0.11559999999999999</c:v>
                </c:pt>
                <c:pt idx="1">
                  <c:v>0.1452</c:v>
                </c:pt>
                <c:pt idx="2">
                  <c:v>0.15959999999999999</c:v>
                </c:pt>
                <c:pt idx="3">
                  <c:v>0.17019999999999999</c:v>
                </c:pt>
                <c:pt idx="4">
                  <c:v>0.18859999999999999</c:v>
                </c:pt>
                <c:pt idx="5">
                  <c:v>0.185</c:v>
                </c:pt>
                <c:pt idx="6">
                  <c:v>0.191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98-4884-BB9E-2076E535D605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E&amp;B Auto France</c:v>
                </c:pt>
              </c:strCache>
            </c:strRef>
          </c:tx>
          <c:spPr>
            <a:solidFill>
              <a:srgbClr val="070A4A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3792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7AA-44E7-9338-C5B0E600AE0E}"/>
              </c:ext>
            </c:extLst>
          </c:dPt>
          <c:dLbls>
            <c:dLbl>
              <c:idx val="5"/>
              <c:layout>
                <c:manualLayout>
                  <c:x val="7.9595238366325493E-3"/>
                  <c:y val="-3.05639285477922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F85-445F-803E-7C48DC9EF5C7}"/>
                </c:ext>
              </c:extLst>
            </c:dLbl>
            <c:dLbl>
              <c:idx val="6"/>
              <c:layout>
                <c:manualLayout>
                  <c:x val="7.9595238366324522E-3"/>
                  <c:y val="-3.0563928547792238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200" b="1" i="0" u="none" strike="noStrike" kern="1200" baseline="0">
                      <a:solidFill>
                        <a:srgbClr val="3792B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AA-44E7-9338-C5B0E600AE0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Feuil1!$C$2:$C$8</c:f>
              <c:numCache>
                <c:formatCode>0.0%</c:formatCode>
                <c:ptCount val="7"/>
                <c:pt idx="0">
                  <c:v>0.13</c:v>
                </c:pt>
                <c:pt idx="1">
                  <c:v>0.13919999999999999</c:v>
                </c:pt>
                <c:pt idx="2">
                  <c:v>0.16839999999999999</c:v>
                </c:pt>
                <c:pt idx="3">
                  <c:v>0.1855</c:v>
                </c:pt>
                <c:pt idx="4">
                  <c:v>0.19689999999999999</c:v>
                </c:pt>
                <c:pt idx="5">
                  <c:v>0.185</c:v>
                </c:pt>
                <c:pt idx="6">
                  <c:v>0.19400000000000001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DA-43E5-8FA6-E0B43DFE2B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5427584"/>
        <c:axId val="2025428416"/>
      </c:barChart>
      <c:catAx>
        <c:axId val="202542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5428416"/>
        <c:crosses val="autoZero"/>
        <c:auto val="1"/>
        <c:lblAlgn val="ctr"/>
        <c:lblOffset val="100"/>
        <c:noMultiLvlLbl val="0"/>
      </c:catAx>
      <c:valAx>
        <c:axId val="202542841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025427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US"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en-US" sz="1197" b="1" i="0" u="none" strike="noStrike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entityId">
        <cx:lvl ptCount="18">
          <cx:pt idx="0">14</cx:pt>
          <cx:pt idx="1">21</cx:pt>
          <cx:pt idx="2">61</cx:pt>
          <cx:pt idx="3">77</cx:pt>
          <cx:pt idx="4">84</cx:pt>
          <cx:pt idx="5">84</cx:pt>
          <cx:pt idx="6">94</cx:pt>
          <cx:pt idx="7">94</cx:pt>
          <cx:pt idx="8">68</cx:pt>
          <cx:pt idx="9">118</cx:pt>
          <cx:pt idx="10">147</cx:pt>
          <cx:pt idx="11">176</cx:pt>
          <cx:pt idx="12">177</cx:pt>
          <cx:pt idx="13">193</cx:pt>
          <cx:pt idx="14">217</cx:pt>
          <cx:pt idx="15">221</cx:pt>
          <cx:pt idx="16">223</cx:pt>
          <cx:pt idx="17">242</cx:pt>
        </cx:lvl>
      </cx:strDim>
      <cx:strDim type="cat">
        <cx:f>Feuil1!$B$5:$B$22</cx:f>
        <cx:lvl ptCount="18">
          <cx:pt idx="0">Autriche</cx:pt>
          <cx:pt idx="1">Belgique</cx:pt>
          <cx:pt idx="2">Danemark</cx:pt>
          <cx:pt idx="3">Finlande</cx:pt>
          <cx:pt idx="4">France</cx:pt>
          <cx:pt idx="5">France</cx:pt>
          <cx:pt idx="6">Allemagne</cx:pt>
          <cx:pt idx="7">Allemagne</cx:pt>
          <cx:pt idx="8">Irlande</cx:pt>
          <cx:pt idx="9">Italie</cx:pt>
          <cx:pt idx="10">Luxembourg</cx:pt>
          <cx:pt idx="11">Pays-Bas</cx:pt>
          <cx:pt idx="12">Norvège</cx:pt>
          <cx:pt idx="13">Portugal</cx:pt>
          <cx:pt idx="14">Espagne</cx:pt>
          <cx:pt idx="15">Suède</cx:pt>
          <cx:pt idx="16">Suisse</cx:pt>
          <cx:pt idx="17">Royaume-Uni</cx:pt>
        </cx:lvl>
      </cx:strDim>
      <cx:numDim type="colorVal">
        <cx:f>Feuil1!$C$5:$C$22</cx:f>
        <cx:lvl ptCount="18" formatCode="0%">
          <cx:pt idx="0">0.5</cx:pt>
          <cx:pt idx="1">0.5</cx:pt>
          <cx:pt idx="2">0.5</cx:pt>
          <cx:pt idx="3">0.5</cx:pt>
          <cx:pt idx="4">0.5</cx:pt>
          <cx:pt idx="5">0.5</cx:pt>
          <cx:pt idx="6">0.5</cx:pt>
          <cx:pt idx="7">0.5</cx:pt>
          <cx:pt idx="8">0.5</cx:pt>
          <cx:pt idx="9">0.5</cx:pt>
          <cx:pt idx="10">0.5</cx:pt>
          <cx:pt idx="11">0.5</cx:pt>
          <cx:pt idx="12">0.5</cx:pt>
          <cx:pt idx="13">0.5</cx:pt>
          <cx:pt idx="14">0.5</cx:pt>
          <cx:pt idx="15">0.5</cx:pt>
          <cx:pt idx="16">0.5</cx:pt>
          <cx:pt idx="17">0.5</cx:pt>
        </cx:lvl>
      </cx:numDim>
    </cx:data>
  </cx:chartData>
  <cx:chart>
    <cx:plotArea>
      <cx:plotAreaRegion>
        <cx:series layoutId="regionMap" uniqueId="{08D5BD91-ABC1-43B2-8349-7E8E2E37B5F0}">
          <cx:dataId val="0"/>
          <cx:layoutPr>
            <cx:geography viewedRegionType="dataOnly" cultureLanguage="fr-FR" cultureRegion="FR" attribution="Avec Bing">
              <cx:geoCache provider="{E9337A44-BEBE-4D9F-B70C-5C5E7DAFC167}">
                <cx:binary>lHpbk524suZf6fDz0C2BJMSO0/MArPul7i7bL4S7bIu7boAQv/4IVW2Xu2efmZgXRWZ+KRawhDLz
S/3Xy/yvl/b7V/Xb3LW9/tfL/OeHchjEv/74Q7+U37uv+veuelFc8x/D7y+8+4P/+FG9fP/jm/pq
qp79EQKI/ngpv6rh+/zhf/+Xuxr7zvOvw9dNP1SDvRu/K3v/XY/toP+v6P8A/vbdX+bRiu9/fnjh
Tumd5cOb+fDtzw8QYAQ//PbHrxd4g69fOzdrMyouvv+HKd+/6uHPD4T8HsUxShCF7llgDJMPv5nv
KxKE6HcCIUiSEEWQIEDCD7/1XA3lnx9i+DuMMUVJAhHGIKbuFjQfVyhCvydhTBPqJiQ0RGH4873c
8tYy3v98E2/6b/3Y3fKqH/SfH0JI4g+/iVfH9fkwQiFEEEUYIAABQhg5/OXrvXv7zh/+r5YVPOQt
jPOmBnxf0zKOs3GR3WkBS3ca26U96Bnk3vSKeuAXsVyCONewRGnIFD27m1ymFIr4ptUF2L+qHkHl
YKc0RoCek7lT+djRJfNINRf07IF5xvOU4tWH9pIeopjtxzYYtqVmUWphre/AOoiySFJJ5nLvVQ94
WyRxuVc9UnfB3MC8RAXZ8IpVaVFwepxAO9xzUc03/dhuvNaN83AfLSDeRn1Z5UVMSZbIItgm8xLf
dTTsMqGieIfbcaiztgVPCMrkFKyoLPr4rk9uTDzRW+8/kXK+oISfPPTqFNftoWalTb1aNvw4zpM6
6yJSFzZ2G1ovot8EJaN5CTHIX3Uy220QhME5HmxD03K2Zt/EXKRE8ZamvKmTPcTjCOC2LoZLpfic
JlPCD4bT4k4lfXA3o2Ubgza8RotxJjPi61zzrce8l4gKeQi1Num7TZmJb5Bu4nyuz0ucgI9DBdod
DsJw41V3j0tuB2H3XgULidKhM2/OI7P3LWfy1oOQfZ0x6Z4MH+h9bNHWW4M2Fldl8eekOuu+qeMU
BgTd4GpAaaATufPq+xAbsUmQri/vphFF86kf1BnELb5pBSLXAj4uNZgetE2rCjYPhDPzYMqmzlVr
xt1Y9NND3Q31pdbgYzmNicjiiH6JCjSfvW838zETmi+bGctvlsxkuxikzv2i9NlL7wMpK32Wio5D
Ks3wzazOdLX9w6UIwuEUEypFlNaqMOlUwccpKMg3VcYn3RrySSYDzgM4qcvYNcGJ0grndTVtcVFH
u5lLeG8hLu+t2jbug7qfVouRLduBrqvydxvExYNCDJ+9KcEhOS3d/LUshdhqA8l0r5iC244Ogh4Q
GG9gP4o9lFSd56jMB2Tq5SNnVf3C3CfIdc+rlCPzJr3b3qUVZaKpcsJG5xea5CjL7lqFRt8YY2ac
Tgt+tUVFq2+IacW2GOM45cXCLi1K2KXs4nrXaPijsX35ahqpqU36rv90qdcJMCLTjsdQpP4flQ1Y
crH0aDuvf35V1/W1nOIbD/r1MCygShtcgpNXxyBa9glNVOZdOGpPy7SIzTjL5GYOSpuBpJV/xSNO
2TjG3wKFeWpqYO+kKVUKrfxqq369QViVlz5G7KLLiV1m2IPM/btdLgN1DOkY66xP8FFYAW+GaOwe
gVsEGZ7ZtPdqI7p5zwiBWaO5SunIfjRxEV11nfW0G66ALOjqLX5YmnnJ3TrjuQdmOtC8DonMUIPg
yQ+LLsNXyavMsNEtuk5s3l3e/Vo6RzuqpMkbOz4qQMOnGFb8ZtWkEdFTJIfea5Mc4r0VfZJhOaMN
ca98w0SAHiJO2ivF8S1aTKsymZh7AIZww5dY3zcDPg1zp5+5TszWTiE6uF2eXWWUzGc8DUcwJy3P
opqZzJnqvUKkfFgGGV1jh1qPFrYxWVUxnbkl0ewGwyW+iIaNp2p8ikKdYqVCe0q6JoNRoO/9gDtN
Mj0t3U7Oani11T3MKmyr20LGzZUndI/WFanccjXrGvUaD1qL09Um1rVMJtEdi2l8KNcFXa/DT8z7
myHWNz+v4+e8m37aI3Vqhhme/fPVg5QHxUe35ZnWPT6g9iGSdXsh0Vg+cGvloRpknLZKymslmMkr
qyzfjWRONsbtmF8kSugNhjy5qYKW5bglZvNu8xLr9U7ZCp7f7a1sq000JFPm0o4fxTTJreJTcSoW
VJygjbBK33UvEdoWpwZ+p2Ob3NRTMd0Esq1TQ2f7CfAZbyRU9V4oinbRMPBDoUvo1v+A9rJepkfb
EbHjRbHkeOmmx4m08zlMeJl6VDVWPCzi0WOR235uwdJcx/XaDeZLppUxp4kP5lOVeiuC1femgM3y
UdSl3fjP7n3wn2JR1OEZq+z9k1Qhcd/puxtp+zYXBhybIUI5FsJ+cskWTClt4KW2zD7Fg8x5GdlP
s6rNAQ0a5XJV/+GGV7e5vSeiuUILO57V5KhM3d/LoGq/1CF7iOLy49TI6mxRUN8PBZS3OLZpO6nm
3psmPIhDJEKbetUDrGFDbg3n23fb/++FesX76yiiRcq0mGBypJMF91pMUWqaQhzqNYiIso1uApd7
cINsl7VhADaFte3GO6+J2z0J+L4Kh/hK9AA2IydN/aOQM7Qn0ugN1kLf8anWhzJ2P1TieiozAdX/
qfN6lGlI9Vhm1TKbFEr4UKqlvC11SDIuq+JzZ9Vp1KL4rvvpmOip+wL6JcokIPy26MKcTLa9hvXM
s0ALlxXVfXGTrEPdJjmV/ceIizjKXBKCjkosZb/mI+g4rQNwueCxtx3d28V0RTqFVTaF+04kLuzR
dhrSEi3q7HUv+aF2+862aWvh0gqlxxQEgT71VLrHM0NOo0GfzBRYkXoxikN98hJcpXfV2/xcqtmU
wWHB2v21C9z2HJ4YVO33VahWgYHlVVgtxoD+q0HxesNmjC8jCqO0qVt7aCPqFpdE8bnqwFMzz24T
8WitB3uwES9f0bZN8Vhe+xhik7d9ZC5+ELZiBw67u3eTl0zv8tYOzg9tPcSH2QfvagzPIlTtycBg
KjeGo2MSHuRUFPuiT8DZD/Sn5NXALuAMVJfB0K2hqCLySsLoSziR8EkOjbrWnHzByxA+1UsypwVt
xlSusaeMyk82pOF1QtOrNvTWZa7VVD2Acj413ZyAO1ACPN2zpLwJGRrOIS9w1k6J/dKw9tNMKLx3
GfFwnljtIkA72S9lB3OW9FWWUDXluhcz31WqfAFVF2wZCQ6vK3dsFpeLO9UUibojS2dyXdIxf4/x
PEnAbir7L347ebe/7zbe9ne3EUfdxj+jxkbuxnpuNnp92jqJ5E4p1WzGkn5NJJN7UgWdyzhQ9Mwn
XO+GceHboZDRc9xb4DLatr3ApEXPMzv0TOo0VFHxmFDyOSkL+EC5QAdrENv2ST18KcKvSwXKvwip
whywGJ1MMjbpqKkiV0SqLg16wfaTrus9LhfzqIPxy2Bk9xKNy+ciouDxHw5w1F/aEpGbckhQxgTI
6wTGLJ3lkrOmo8zlifZNWpyt9Ojqx2Uc/bUuiYjC9qzKrV8jr6uFdvD8ruKmmA7aFk3aSXBLBezO
jDB9Fyuo7iYR3iZEdWcx8v4m7qvbkjR9qmaFH/wwuXKvQk1w67UhCtu80IPZlTwq9jwUIqvUMpze
Z/kcZi0S49K8zWrCuc1lN0dpG4TxdL8sKkox5U9aNS7DGYy+Mp3Yazu0+CERgdp0MmbbQS797jU8
DR0pzqaMaBqSpjpB1UdPmk80TfBQnfx3EDcLTSUOq5P/EGYsHouKZbwJxm2gSJ1FrdA3pSjaF5dD
T1tiE55PKFEbV3p1t1XY9LcE8PZGBo9eCUbE81JNxZYJ1mTSRdejX2aBbppsWuL56L8xjwZVN2Qh
WuqjpraEaQinMg8C5pJLxhqw8/oSS5i6ulOkTdPOt8ooeUDUABfqQfVQUTKmgkfk21R8bkTYblAV
d8cY9OVxphalxOeDLpetxh7fIxzhh8YkQzbso3Gm52iuyZk6Sx7hqv3ct83B5XXqGxiG7x0v0eOg
BNsVfMEHO6jx1v3FXSZJ0X8rt3Eg1Lc6LposXuxyy+YBHjgO6h0HaH60JfmBSlLvI6uq5SOcS35S
UukbWckmXXQy7I2d3GaWlP2bXrAxdxHuIg0ZLu1o6xvTJVUWC1j+tRTsym1Innqi9X5Rst0BVJaf
qqjftqJMXOYgmhMKBvxQkmuHIHZh0ykAV2NWJ3W491gCTZm9xs5+0uIRHitD46+9ivQmsQwcmR6m
+7kSZcojXf7FdFGnFNXtfcGxSCGuqgOyri6tkOqzkc38KgfaX+Owe5MCMC4bFUx95oGgofKECXPR
JmHNWY5mU8U6+ej4geHAiQGbks7FtodluTWTy74GYHe0wejBwBk/YC1/ABO37j9yJlzgZRsVG0aa
Me8NbniGsciGQZPbxETJdVHsmcTNTT1P5Bus4e3kos6zW5l8Q4JuPutwROd+DupNybrcpfD1xYXI
c88JfvDvB8TT82Jkf/Evr9O42+IRdxsCikMx92Ua0z5tlzB61lHjdn2FkpRUDXpeaII2Ug9wZ2sR
PVMBflhkuoP7FOZ0orLYKOi+rFpVLdi5DLTYGNixTMWEuayvHVVqIKAZH4Sr1WLa3iBpg1OgxiAP
+RR/QTNI3UrqXv7hMUY8yEuBzWlMJuayktpxL0Ed35dhjHZVZBzhU+Lo1oxjn8EFjy+huXM5ysay
juhtOUBxrRM+3NIG5GE004vXDAPDbdlpkDtOoNpU9RI6kqsuqkvZjLs2ibHcREbyFMyTq8hWb45Z
fBzHheyDJCZO4ptBSX7BRVjOqRf9oDngF1GPSQoSMbl0zqneFmAGMrdd1Qet7echLF1d1ROyxbCm
BwVaeNtGXZWVNKm/zc15qkv20hYgzOK5qm4wDppTX7V0w4yqs8Vwe66q4HHp3WaSwmlLk9YFiabl
VxQp+qWirrYZqqF+RFUlN80i1RVLjPeBaMChQFpegokVm8XOGxvHahPoll/8QMXEL5V73jkdhxFl
jtjR+S/GYsWVhMOWEA0yllqOzae+7MyJdq6ksK2xnzwUFu14qsfKZfkpnJX5BLrpzclbGZrnLAZZ
r3m/e819dJ/AVMvy/637MnGkyx0e6XAzL/SjDOrkhpQ0+Fi4z1PE88cQLuC2Afxe4TH42AyiOnXa
igytThDF4RazTmzrJtbncu6HFFUo3loKZP5aFjdlnIW2W2591ejRuCQyfy2pVxQ6si11+bNsvvZm
zrRg9oSDKdwEvWrTZRL25G1+kCv6rkYREzL9RY8fmjYYM+YSpHsQW5k3zLIH47ipV8nb3lEv6TCq
s45MX+UedYbfeALIM0NsLaTfrN4wDku8M8BMKTHQ3koMx2szjNmwkmwbbecq7dU8HoJC8iKN0FCk
XYXciueOg0hal1E0Y6g20RpmABuWa4jEFfsQFGHzxBicLo4JcAH7p6+fCmgJvG/Zcb2pSDtmtBbT
qViHoAjGE5/jKe8GHKdk4olIvdHD745JG1KRdpMrQGTBqryOh/hiwzq+uAAV7CMzPXjt3R4G0ZtH
RaoqnSdjdkPyHI7fCQ5dYGM8mNOwoMMhbqb+PqSkv6dJLqMqultA55aN6dvjhAaeTmIMXMCng87r
kant+wS3516ZsP3FmwZp66uR5VGLiOUGyGY7goDSdOr4M+PlcKytcCpV4ZyzcT5Lwqs8LEH4NHbr
q0bDr6pHm2pZjtzVlVlPxHyZEzplXZSQHOHAXPyg0RLucES6HVRY3lcl3oQJi5681jZkA/6mRevv
eUz28asnp/TQUr1cXdh5SGDvOI2V04libi5jlTg28N+sz8TssomArDcL6lJYapElrEhOHDqqgVf6
cSwScHIrRadIRNxuw54up0XsXPODN/nEyyoNojo4SD6XN3hh51dWCxfmExndHuzTxYQWS4aH5lg0
1OywEfLzJFuXqHfmKRytOJMejZkjrOVnNrgwVU7zfJGW0Icuik8jD/pMDdOwW2LFr3AdprAgl547
nqd0wbwN+bUXhQtPydS4fIR8UnMvnt1bppcQWp42HeHPQQfYfpal2FSrqjqWZG0UVkePWjo/qKiu
D2Xb9WdApDjJptOp20+6x2rszANBO+64Q+0mlWWaNEieyxUk8KkaL6NLTPojD7vmbMCpqy0RbveW
xYlOMOWxnr7pILhoWOF7UYcip4qR1K8VihE/vap4iJ5wNL2pcP2f39Hl76pHvTN2iyL1KqALdUE4
YJnBZFB/9cW8HJX7CpaBoH2xKcD4BGJmv7QCBq4GnKpzBKfmgTq7Wiu/dzsHdfOw+jdrpRhqE2Qy
LPuMRS3NhOD44xiD8wgWcxdUQ/fRCkeDQPxxGqLpVkzNPVk16sqsEyuWIvVTXCBDOxZrl+OsaA2L
KHetpHobjj186mVovyiDzEXWyKZ1S5fORUe3lRe1rY6uzAP3BRHoWuloL2QD772pbcJ6E7muz6b0
M0wSu25QCa9z/Niu3LDrI7jPOtSOL6Rz6k1+6ELHWqWIcZi1Xezuf/Vzfzy6eliR6nXGP+3K3X8x
1PYE4mHetIbBXBbAUTle50kL84EoFz/gRFxA1Z3bnZMH/wJsMI5uXdEy8y+g6RO7Q0E7bDxaL46t
RkzBvUcXtDI/GuOzR1XHT0HTE9e3ZOXrLTrqOp+rUp3hSnu/P9koKN700SCydwCHi2sGwgrmcwPU
2Tu/2vTqPTcXpg60dsnTVNPu1g+26fvbXgVHhYs1jfm33U0QO1iSN9+xmt8mkISdUM/bM0P1fBiX
ZEjDicanylXJ2ewIwWdHwjQbGBOzR1rEz1M/PkJdsjtGtXkItNzHZNzglrlAFvUn4PoLuy5QJ4LG
/oTWwUvvg3cTUfsr4G3vLh79h82rNgofC+u+Phx5HhmYXRO4Vi7w7CRFdGsSa2/e0RkxmlUhojeU
MkmuYIoOYE0L/BBA+yZ51ZVj9uRtUVIesQr1/tXeLC5TwFGVHEXi6KNaXcQyqIuWXLsEPBx3cbzo
o7d59H3wtp645DM0i83/AbyrQR3ybKrrx7DQrQuNLo5sRHFc5hHerFzPrbTY5dGkxlky9vWWr6oH
RCHMCTb1bdGvk/qh/hKVkh+xayROwiXwxnU5tnMX0094anPPl2jcNLkQHT6zriI38bKQdHTl11+T
oHdrq5VVU52SImlzt2RcUcGQGHNHN3U56xJXTUs1qlPYttsmkSPbtWwaN4mu4hSRAp+mUKbxJHq3
h7TtuNNGBW96hbRrmE8HigOHNiUnW9dlDtJpLfaGdfBSCVi/GRgwmeMduKPWXAHoAS8Z3TlCBjT0
6PMbKJBrLleo2/rshw4uGxj19PyaNzHVZkZbnKmqq9KEmva2DJPkdhH8RS9AfK77udrAjowHr5rR
7cSUfEqaeDqYwJK0dZvhSbpnmlwH2olxGywuS2DNtjCa3Q2kS26H5Y3l+KmBlQq0tU1uAStfCRGP
rZpnS356enbErJ4/r/L3eV2yuGUZh2YjFp2LYUZnEvboDDCtXDK5it7Yr8jovtR8nLo2e3ectXCO
Xn93JJH4WLl+6e6XaxUE3r02SLuC7oiw9jpE1F6ZdDwrmQB+tXkArah7z9OFok/eErFIhqkXTU/F
VrhGWKo347mT4ZZWjHwDxrwEItZPspzltrO8OE6sNFcauJU1tow6HobALjUJ7Q+0LF3jSyLHqCed
bvZug25S7vo6x24dvOSHMpiSYwH6qH+FvT7jsjj+R+T9EjOB4duc90uyMT7hpIn244DAeXA99nOA
Yju6es6JMxrBWXH63EfI7ryLXv285Afv4X29uvoW4/zmS6ppGV1h52bwomzOajnIGvTngYlbvZ7m
6LFWd96EE33rNW//6SVcBXQsOAumxiV47jxAvPbIaNu4alcOZe5bZr4h5oGExx/LeOiOS0KA+zwN
w5tXBk/ifj4sngHHiy523Yhl6kmkZmH6ZljpJNgBkMcBn3MPCNy6Zrdd3OENvBq9j/cu1t7+xJZN
P5ryKQgCPjwmfHbNzFSAItyC0LiWY5E4hkfWQ17B4NR5yr7iar647W6+AGT7XcJJldazbWzqjY4V
mS84kR9JHIk22QXwGay9h3AdehbPIl3WnkW8tir84BHvQ/rBdS68GFSb2IzBEQcR3VHMftDR1C/G
nTbB3YuIVZ1bjO0FSUfAIVr8oEPpmvQTcEV2Pbh6aInYxdu8NM+i3zsyp3XMjXFs9ZrzTWK4FXS8
hGtCWKxa7zSPqcURGCvWhcuYqQCBDZiqXqVd0z724Sh3bs/EJz+ARRR66w59JK7YQ3qHwaTutA3w
1nADXeW1Ji2BcockGMpMP3UuD+PwKRH4q/GnLcJhx8ay+RISIXLEW9ceGmibRgI+iQTX92Rpm/ug
12KLeaFyb/NDV4glXcqSH95ts0u2oqDit9SF2CSip7Kom12PkKMUIuX4UYTuFIDFrWvoftJluZwt
5cEG0yIjcTA9zg0CdwEorz5fDx2Lf3SHl6bM5/quGYs3rpGjdwHR/HkArk9SlyaDAcNoH8RabDz9
rFitzwlyh09Wzs6b3IGFPQ06R9LraNxBULjALkFVbZa1TEpi9MzoWJ1fu+TV3LizBvboCypvImae
clVV/U04Bzxj9cRfYvnR83oEAHcuS47B/dCzII990pC47+0YVdD9Z1Hl0uao7Ny+u/5pndXkpIYm
0dvAleLZ7NgqV6cyckwiQY5e8oN1tG6fvuv/yUeFU7AdWXkbzYa/Of/jMv/xWu8+BHdNWpCwcscn
XH8Q58PcTKc5DqdTLANXv+twmE7jOngELpHaJwU6EEepiNTbPGpcxpkSx11vXDrCXXHdu5hfD3Tj
WDWnroMHXtFVnWfVH3VBdr/YccG3bjucUtlTc8ETqG3agyibYjufcN+5knEF/ODawe6jF/9G+6BK
wyTqbzWW7kyXDUPXLpjrHTQuB8pQu3zs3Gk1R2+FxZ13yd6QsIlPIYk+eiTg+B7YEN0sVZz5cqlw
0dsd3IiCPTQIPIfJ/2DviaPG6+kzEjt/exNT4CACe/7lZr3oH8OjvUNfnxHYGqWVUtC1jBkqYR7O
0N1Db6adI9hcL8KrA8NuAToAxbNb9iSptstPmwfkbC41k+r0bk8kBXnHFpQtE1+2aB5fqjUpGeBC
VNqsote95AcsEpe+dIfKHRG8sKC9gNLxIGU92KsrA+3VS46vH49CJOdm0S6Ge5sfEp7oHPSOg7Qm
slegltMv50j/w9lMGEb/OJqJISYhoBiEhIQxTsDfj2bWZilM7fpoGQ3D9hQvoMzqxojnZrLTFpQM
bhGqxHNlTZGWboc6mwLiO1tMptguIf5c8eUv96aK71zWqS3C5KWaA+hCme0eKnck1G2V9tGd2HA8
U+i4SoWATX3TlBdgcZwtlTfEDmEW4la+Nu2aJGk2BBmakgi5eN0qR+jPArvDD6LZxZFBP5og2LsV
qL7WWLsuylLY+6Yd4DYZYrjHc91t3Dmv+bUZ3RpXDaf9sPCTI8Hzco12r91oVj8WA3UNLUxBtDUI
PwrDw+PcBt1t2EnX/3Jtqr22/dfFsgNNML4vpZRnRwvFmWHcFd9yfHYrTd7N880vyYXoGNo2jJWp
T0f0TI526n4Y3uFbG47adbmd1AOgN3aVzGp7lRK0HxX8TmyB45wV8XBSi9jjtcimlMDNiApXxyji
8mTmWKtw7fw1f1fbBP6KCly8qa68Dp/83GWxMmO0KVPbyL8MoePXHum/HIM0fjXO4oXV8t+EnFlz
pLi2hX8REUiABK8k5Dw5PZX9QrgmJEYxCvHr70rc97pP9Y0+D61gS+4KOxPE1trf2pUNsRzUhULd
jv0siJ0dUzGMj6nbldt07uZVBoRYrcx0DNRksPsLLN7n//0+vfPQ/0EQ329T18b94oBvdj3G/vM2
rSuVJ2VjkdXnndco8G9xZd9kGXSXea7EtmF63Ou6A0oZEAhvk6APZenQlTX54psi9ncIhcMv3Qxh
bfzvjl8eSd7U55Jb1Xm5yto8Cnh/9DLoNoPMg4gPs/yLwbOymiIVUf2mIfNhDPBPkXE8m7yn36AK
6qgC9XquPH/epx5la8FG5zFo2j5Mm3z4ZfdhUaX5f3l8nfufXS8E9idY7eGj4IQENs7QhBHnD7C6
mmaFP74E3Uf8iKgUEKHDILGS++3rkOqVEt3v09ZcAMGL0EWN8ILDaOmG2B4/VFCi5nefWwaB7PZS
ZW4XBUrY0dfCJHi760YXb4XBovU+mL3pSkhtX4yD+34SXYxjIKQL13dXxsL2aGWsPFfuGICjwZWl
g7+uqq4o1/9+b3j/2MJcYOwcEDu3PTCVxP/Pe2OUIkk8p7ZX2tEJUpOp3OEJ5Ks+GaEC+6rceY5C
WFL6XODX+XM1tXK+Kmb/GYhYsoN4mzzoZrLXRpQiWsJl6NKsXwFwNxswK8nDMlfW6S3x9Hj0Z7tZ
aWpZ8SSzDSoH8ts8ee4agrnccVXLp5wObxB9x+9JXpZhVxXVbdBBsxed68Zj4NcXaH9PzDHAw9ua
bZdcdpHEl3BJZr9WF3HzK8SvIHf//rFS4v15c3m4VUBhOIwFQLD5H58rDoN+USV1t5pbswqynF74
fUiVRy4JPs1QkqDbfC30pbCBfAR+jDLYOZdW97gMOGuoUBhQYgDy+0eRgzACNsXBgze2Aqzqrh1f
JZccycrBLdzvqL/1Fx977EitM01HDzVGHmx5NXmX0a52yg3uFDKGuu+fh17bJ6iiyWNmp0PcDkKu
mW6DU6r5b1r2/spKquxBTLnc4D9zMIUNfsrW5QYyAb8y37FAEpXTq/bdn8aykqj3nTYexm7elenw
0VPXvXQm8y7LFUMlNESSSU4Td+TB7a0pznU7vlFSxyKbyx+Qb0aAVG2YWoN/nkSvLsVQI5vvefIu
chuVAze1rlXqN6dRZEBT7wuVK19HwYtH5tn6gOcdlF7aJ+/gKw44XZfAc6a3vqnswwiVZctp3R0n
2082tWb5SZCi2yjFkpN2R7auKiWjwXHE0R5Es8GJ2I2nKkhfA6aCVTPlwW4Ju0Dg76PtZbwvWgRI
rJu9VJ32r6HVB5eFJWFZk1xYa31GqOmYo7CBYpj0XtEBmGjqQK/SabA2LSrDWX/FZ9Rfe8shscX6
LHLciaBMkYsiHpwC2VltPSCBrx+XwR+RPElW2/vAL9QjD6x+X4EbD4XT10gi2nxXccBINl7Re79p
1rokut4Uo2yivqj0iucQl/wukT8JHvakt/1vWZ+XcZsUUWcC/kio+5hnbn4pHysyW2e7EC/dfXdA
amOdszF7UTJDVCWfa6XjvjV4qr3lEBsEwbhjHk73S+jNYebHRJNnHaTiG7wBTeQnpbpQq5I7pv15
W0Mculga24cjHFBUbl3vyqXgAla6d8szKxV0vQGH0KE8976bn9oMfhHWNeaaFaEowTsXRPKrQUpz
nefx0TNViLpcclykrSrNfmZBXu3SQB+Wyt9Xvc/jRbkaeOJGDimtQyLMvKHKmlcB0PhdgKPhibQm
XdeZX93KEfvmyCz3NeuLNGSTK36a1I05gK0f/76hwIn0jw0FSRJ3ieP7NlQ+748NZZYsH7Rt2lU9
ymyVEoeEpZiUHXZJL8/LYLedu3ctZ9vcp7CNiwOUFLFLVFC/NKWKqrbqH1VtrGeALCmqHbE1Gxdv
rPkhw7Hlm5+ZduuUZRd/hgy7hxfclVMVmWLiW6sH/cYH+eTbpXUFVBw82sZec1HkjyYQJ7eT6V5P
wbAth5GdJWMiLkpNnrIkCUH0F6FfOt0bEPufvW0XP1LiHyCdVmnYVyNYw9SBhqLemDcEaWg1dJfC
QrFKy0zlaz1bb3j7JiBrxnTj9yA/IBsm59Egu4fy3A12i4rLXeIuCfVBiQNR+JzsB3mQfsK3UGKn
Lmz9noeTMwZx3rXi8jVMKrhArurwBE3FCdDxplWg4i2Z0GNfFmYdmKF8mB0NQ4UcA6gB3ESuaMrT
1xAEc3kCOGWRQ1MN9LuRLUgjbrnRwLx8XTheKtYmz+RhGZQvAaK1Fg68ymbH3DR/DUvowXsTflKm
snTXVu/go3SEv/KTVG+135AnVSTBmlqeFQUDajYJd68o46mtroY+mjM/+vcbkZJ/ZJPMdogbIHVy
HUoC+kc2OY6Bp1lW1atvxWTEaVZ6fHXBfJRlPzx3uVVfh0m9LtNlmfC4Dcx1kjqNlny7GvEyWkKf
Nnid5ATJUsqPZT0lv/ok3/WkmN+z2Z1hPOjMVc+4mWbQi7s0mdwL9ViCdMNicTWrIMpLyydr1EfU
Dt65LUndN2t0bLYRsjLHhb9ZkB0CMGSVGD9YLxgPthMUBjySxmm+ARXpZ2Ajs5rANIGTGhImZ10p
Kz3QhqaHpKrFYZ6ckq1E2uMbtFCByJz8bSCZ+YEn7Zgl2v7dd9YKgmKAG/gxHzuA+L1brOosxc7g
Zvdb6r47uOSlhrHtqLCLhIEJnBv8TnHWBfzyGaWWvc3tRK5qrdxb0zntmlj1hyw8dnT68a9hanNv
V3TVdnJJF9vjsE27rNgWyHJj3tvjpk3cNoIJBi8hKexNYGckXEIyzTETzH0qRBU72cifqy4VR5ZZ
ZqUNV28C/C9sfISdbCTfcGncM1deohahIBVea1h/QjN49psRAjuDptnBLokPr09Bo35WUdda8qeT
uWM4TXCZeFmnt+N2IQew1+T465+du9TI+ogErHjGdlJsfE5xAgVPvndS3sc5n9MPjz6RxB2+F013
CgQ91dCm4ASZX52OdGsf28zOaUv3QdUjTIu1yW/5TK48abODdx+Wq2VIVZlsZy+L7cTGPAVyjJz7
Vqo+v5v1+AM3XfSHAoGnf1xZfMC5tm8O1X3Qfd4clnC5ClL+3jR5++qlW8e20l/ZzPcUmk9glH2x
LAB3bU1JiOwKL23e7Lt0aA5zgH+kCZRSoQlkFwF6s8LBeJWIYGzrVqVOMcnhgWj7Km4KTTbJhL8n
Bk5th15tV+Ho6WzDixGp1Oc40nzY+S275DZNd4xSeRFeAs/MME6rHDX4V1ni6wZqVW9VP0+vg9E/
PSXai+cL9VIDKpfjeGCwjxz8unBWorS7M0BueswJoOHtf9lD7rrIf5y8INh7jgM503Z54AZ/nLzk
KEgqMrCQfmr9Eha+Ww2vwWkqBxPVWe+tljmhCSrz5r7iUhsklTnDhyWOijvexrfbB3eqHb0mvWni
dC4gjGZDvg2KDt5L7vy3jQ/7xT9+a2ITPwh84lOH/+MNDI9rCd0bblPa0RkO2PGm+Gz2Sw7vJwO9
lI0YL+OPZQL16+5A0vaqgtl/nOarLgJ2WwKJl8iqNHa5Y8BCHouulTsfFaXVsjrihXoL9CsKG3jZ
+7k/hDi1QZV1aXqZYUY7KjGdOewKx7KXVhK6iSVWnv82+rPcZnAxPFWiTzao9KEE6ljiNuUN/v88
01ao+PBSWFqhCBnanejSsCzYM5hN/m3gDFsulebBsepgrfsAHjIfhc1nK3A/prtHJk1gWZU7Ke3s
5jQ8uzu6BiRzfncD0/ndNMAUmKYx6aA8QaQ2KKnl1D53gwICmcDcS1v7vEwtA1XV3kq7dps0Q4XT
N771w1CZugY3kY6hHFEP9LrpezW7brjUGkuNzyq1h2C1ZHLjNMtdC5lw9Zlq25DkB5RhXNvWOwMG
BrbKQT/Penj1u579sDPrcYYV7cURLnZlRYY9jjIolPap34Yi6MV2bIuJhS4qH5dB5ftCeTL+97vf
gW38j7s/IKjd+Dhw475lfx4NZYdCXOYVqJU3Pt00ZSsvyxB4RF4ClgNcZYmMPJMivM8ZuM8GMdIQ
mzS2OlQO/OPnZYL7bgun78My14IqPpYJAVcUAKXd4RU+PsLJmEVjZ3lHnQbuxYarNSTDnL2T8pxZ
Od37bk/3syC1s1piijLP/t//ZPJPmeEutBAPJhjqMDv4U4KCY0ynvLWyFQ7szdpvbd2GM7DaQ9LV
fw2q5SkqcZ6JEtzcsZN3fJvyUX7LR3YyQsvTjHs4qlDfvUPvKAQkTjWsXIhSKwJr16VIURuyMi9b
SQsbSzTkfbuXhl76ETqSxHbb1B/Knkyss8DfBaPfPuYWXD9wD8/bNCcEvl/C1l0xyDjhs7cuJlgU
StJVV8tIBsC9ANZkaHkVtoC+P4/FmQ3dihH1rhjI3dlz2ls3WHOET+ivK101w87k3k+NB/XUNJ0M
G6Oml8Az017eUX8cIacXT5k2QmIrT59GR5QtIk25jnoiZ/zqboBa21TjOBi1v3FctUNC8/TRo511
m9P2vfKa6kipa90on9o9EnUcnZbwPtStfiLpzmpTkEJN4+6WIxteOhflVNMeZBk7VgqsbjjX1l4m
ZjjYauhCVulyu1Rjx7y2Tnquo2ls8lhxPm4JK7xXa+xfbDYAkmx4E3/Vkv8oLdNJAojshrgxOvgA
3HHNBc1/1xZfqfzOjwqxd1MxirDDdyFggQhrSZyD5o5ztYT2YvCNRVQR2yDL8/AOvBMXWpZ01aQi
jRe64g/iYlnVXkiBdLWwIbGRW3vOlVWFedWBlh39PBqyojtZYuxOy9Uy+BxW1HbqD1/zXQkFEK5j
L6L5BGN2Vw4XMcHHZleq3sLz5nmgp/zw35+b4B9bBXcp6EuUD6AEM8+/r/+t9wOsHb5r5qlYtXVG
aNjV2a+lucO0tH64N4FY2j4soTI4mmgPFVNW56hHqvkyJYVBAtaAkZv4NzuDkJgpbq2XkDv0MlIY
skgejJc8y4uwwuviLB3vNzJ4epE2fHW9Zfkbbs8uC3lS4lSf+LHl6PS175HSs2bOHlAIZWvTNtMa
rt1qrwZIu6ksxjN12gfulc5uiZZ5QLiohJUOKtP36lwwAxvL2jaJvjDyL5ac5MC7extiRsK5vulZ
0tOATgquU/dxQ0dvI/tA6NBOUm/jKfJN2Kh2E3g0T0Wb/IDlRUNMxWMtav9HERT5yZiaPMF24a96
0IzbZXEe3WRt94ZH1kEGlb+fUovv4aDRVbjE0N2KdcOrtyWCb7yOPObgsb+zPekCFbFBt2tDOxvU
FYxt2azNO6+Kb4Nt/7c8ZEmO/p48wSOHTdR18P2g8OT9KVtDMjFJKedi5WVggxJSJiu0TUnWkMXq
m5uS6jZKa1cmbX6e71OaBOXBGqpYG7AUd8iunm3I3PUgYLSgotwUHg7O/dzRfe+X2AEK5wFNP9rH
DgaZGHSuXNv30Cky+xiU7W3y952k7amaqtIODXfE2b4PXQ1LQYnT4Qa5CMTcymWQTPzgavr6W1kM
fL9ENhD5a2dctRKznW3cDq9zPmL3+LLMwHQfbKHWvSxWGln3ZTgMQPuGRrsbavT4idU2zHPwWON0
tZTpZ79+8OE+fmCcXdO5tf/ykaSMTrtE+vooXVs8Frp+B7OvPiPi98A9O3gxlkUIH96OB4TtnGba
tToon5ahwIG9AnDUpK8dKcQ6UQYgT2MamLyZgT8Dh4W7LgABZDpbXkVgzUV1evLb/ESVGOJyaG7o
4RHrxdJqsHn8l7yC3RWgP28M5tzTU8L+H4UoRWVmwDED0FhQPA1e/dYkyYTeMEN3cZC6rbqajHu8
PFdu6s6/fJJ9r6tAvbQDARJK4AACsMQOk1eL9dg34hlS7xHuod1MiHqt24Ct+jYnD1ZndetC+Aw/
nzH0UlC3JO3Ji9+RWLGsfsTJmT91rA4Jt+yXKWnlMS8HfvVHnp4DA6Zi8cRaGmlwZSp7q++eWF5K
sm4p+V3AhRrCeW+9zFMmd7PX9JHuifUC08dppoUOg1nog8oycYNSLWATIvNHaeN1Zen82dN1+zyp
XzXUtG9ohACRZu4fCf74KGMk2bR3sfIrXF6ESzi0Q7KBC1SgmdD/tRu6fn4Bf2/hA1nkz/MOg8vJ
tQPqecR1cU/+cd4Zct6UvNHIfnxgRCaDrRNFFwiYXXJehoGpFo0ggnnzNbdcCRJ461opF3u/+t//
xWvc9uzaf/tZRWlytpMqXU8jnqtZub+NtL0tn/tMxOC9KqQLstimsCCgT8LYofGHO+qwh5MS1A0m
bcOKzZwndmjXwjr3LC+grqDHzBJaELDPy1VNpbObMu+phZzihChu/bXQUUg9PAUQtiy4QxBEFeSB
SNAW+K2TnRPteQ+eo+lVqaea4pW2qr28PJayelzWUNxgD7iBhy2ESlgdUGLDGaN1h7hv9BNjaK1j
w6pSxL2XXgIly4PsJ3ZxlA+eJgCYhpRoM5QV/5xaFtEzpV1TKTt432dYm5ZJUb2N7bCvmmB+Kn01
7FrFITA2HXk39gkMl/fhBmMJjrP29qU7UKRY4pesZu8DnWr6sKpT7PQVz8ISf8Udmoomu2pgLRzk
szf1j3Rw+bknXD4P3QwDe5+zw7IoYa5f5SzLd+N9VXQcdjC3Zesl1DyoN4SJIFpCNqVkp2d0THBs
xQ9NAbK1Liz3OjF8d1WW6S0dKmmFKTCrWCZB3GmHBC8wYiaRXxSNCtNRwWdYl1WxXi4/Z2fCyx04
q98Jm0fY/JoRtKDx+3BWjGMHSOx9UWcGUnEF12Fgi2gJAWnat4oflwACr3kUbv7uog626VGgUaY/
oIpJDthyAOTxhH8HR+euqanUkcik/tuwzInyAyqL/8RR5zx76ORCujR5AfTCdgIVKvRNmYOX0kgr
djqWbpawkQ6cprkGoH1fDdD3yR5vJWnzh2UQ4D33xtbo1NKAluH6ue5rew1ViW1AL/hvlnl1pd3f
+0eMu7IuYNirMv9t0tm1bQc4L+ydsTJUejO72ALKUnguK5nFZqLpuin6cVWNhbmgKmmH+dS4p6yy
wxY+qjQcp+qQm6T9sPuAhbVQ/mNb+l04V8Cvpn6at63njW9z/qz9Kv+WBxOyJRyXomWaseY3WiiQ
a5KV+bUncJj29x8HUdFFtKBknwBlfjVoaERYN0JN8obV5NBkTwf2u5+DCtavqboh+/Ojlhj4LpVx
TgrNkzjry0ec1Vd5kwVXGXglWnt0cq1HV8TpPQSHym/VuoarbEnH8SaH2UDqXziEPvJ5qj/8FItu
6zSvnQdfiuHJcExbF32fOoKjc5edQZd4l2WYuez2dUCfJHSgS++R5jJqwcJWW7kFdqI2BzBm9hoZ
zLumJYw8SZ1lkQeV+FjYSLasZOOVQ3bTWmY32jT4hF0n3y3hspAB4iAVp+ghkKsdslgYN3RgK7Cp
FSCTDgyC1817r0/UMR0cFSdpLTe9L1G/s4V6pdJDPu9eMiaH7zR1djgZqW99lrgxaLz0wAWM9INP
oRo71vwDyKUZFYutMi0OaIVz1Qmzr+P94Nazn47Hhsi/16nG3lJnKdA8xoWdATSkas7I3NV5WVgG
Z6iakGUTfL1DEkGoOI5GOE9FNhXwGKJuyW2/ex+99jb2xfQ45QXUWaoT+B0xb1T9ZlFbx12TspXB
7nPzUQBdo6tZsmqJL9GFCnM4t8L1IUyzLSB1h8Arho2PsiBwSOLsAs1/LJEhydHQUTx0WlwHbwp+
oVfbRqC29YGWNTzMjX50GOivc0OrctcQ+2j4cJk1jxxfqxvonXyTOi7dWzLDMSpIVJzNtffcZ0qi
zMLr3yiQQYz4PesuC3k22M8VLboYjbhgBbVbtsf7XK+Uy521m2t0rRhwq0xZc1muAqfMt51l0shu
SXeDsmzBAMjb5xwFCmgAk/nmFFDam85JvwvBrr6x6luB/W5lyu9zyfxftdv9NI1dvGB7gy9Bq+xk
U10fMmjbTTre7fDC24t59j6vRq48e/vHZJ/NG3i+8u0ceB9Bi0q9cWT6NDrEujpoU6fv0TLldfRD
9+j9sUTGKr0YqoUTi55ajwFU9qNy/ffZo+ltpha5OF7xkUuavnP0EIoI0eVBkbR/BlK6tcpcvOu2
hNnWYdUWnRdknXcv+BSPgTOo74zD2dzIYLiMA+z6qBCXUY8Wad9x9kbulfAd61GNJE1Gz5IHxzRw
pv0SZZPbbmwPSEZf+0XsQePfosLrfrNKJ+qCYXoWTdacCpvyUEu3eQXgHql0vg3ow/O4DFlbvKBO
ok5LBGfhjDoF8yLZNI9mMvY2m0V9zOyhOgIprD6vpMotuNyACemZAcetIXAOol4jCcvC1K6KIyng
/VmGJazwVu/Cr3i5cmvtRAEKNH8uLKtOqcc8ckZiRY6ywJXAC40uAF67sRJbwiySO/oyBea7hbR2
9xm1Haa8ngKXU1MUsBHn+jvvZc0Tw+aJcFEfG9jS4ZXvkEzd0bHgvrqEi/q4hLBd/OOH4RLPItdv
xaag6bFOXfctpSmaRcHQttWcO2+QUnEX4n3i+02Y3ztXFFbnom7b3ptUtHm7SvNt7nfYiu9+/94u
u1UDT8N2CU0v0j26xnhhgeN4u4LYrNBga6v0POxmlTZhBYhjt7we6Ti/BmNSreEpwzkl9fQZkMF0
Nhl8vGmbHIKgKCCYLKsT83YZLR6g+Mht4SQ0RJ+X9rXs2RN1en3t6Wye+ZyHDoqur2gZSE5AfIAj
yKm4AAa7MNWATkB9JjksHauWYWlopUl6YQ6ABs++0ADejaxIX6eB52/oBOjGLs3H7RLm9bjCnzW+
FEGyoor2yEzQkSGyx8LfwCRx/gwFHZ1DUQT0YKVoRTAJCUy8RRHXuQ/LVYCa8EiMPiwROAyq0ZwM
qyxonTV3giIsM6vcNsJ78pQLv8qE0tSpsvoayVZq+nUv7sojukpEg7BY9Pmtu8LCTmT8/ec9cQ9R
GPL3yx0T/F/4tTpAZoZ83bngzvrhCbTvGPeUV2t5D1EmzPaqgtttWc0n2V0TD4mmp1cMOv5De+9o
OfhS77pB9mGtc/dswXaNco0tIa9iz5B98jD7mYMSejQPd3u/sKwrtvD6vU3ddFU1uXmk1WDiOg/8
k2SUbXoIQKtCihts4NlG3/1wiRuUPl70M193Lh22yeDveJ/oIxz73ZU1FqyjSMHQkw1CENKGWNbE
uizDVKbpNZnyVW5GnPdkZqFhmpNKKGXgz0lB583ocUAmDToQFGNXwn0usnXl1fySjw4F5Gnp64wG
ETHK9umaDMLZyns/hgYgxGrscrlewmVApmZAOtiXrylrCG6+V9dbi6XZsUrB1E9gFtAcLbdi0zvy
qO/DcrUMaLeSxn1x76ZYpPPe6hyzRwtGs/8Kl7ll+JpbfuRzLvvGPR8yygynL0n5gUAWfQp0eRwH
T7yPvIQG0Opupz03+zbIKhxUK95Z6tSbHPv7hicS7fFKfq5mWYdWmiVbM1T6KmajkZrSZsPHKV0t
c8vAHLQscx76yW+OcDThmIPjbT7ibKRSdBwIYeNIL4nke2T/EXNK9E7K0Sl0lTm02aM2O5B4ufyM
pQc6Y7ks4RiL0IeE3IuBubn3Ynvoy2G+Su2yl+IGI5r9Aj9ZH7IUSqk9JquBVeY1h3q4G60yiMnd
9jsXdZTVdg8UwEX7mFry2K2d8VWwKkxkWR78RDWRzIUfWtlYHpa5r+Hf56jWz1M7DusC3j/soiJ3
9okagBa4HElxrfdosFK5sSiZ3pcFKp+gBhs88JPvnJVh/KgHcpI6SFAVrdONl6n+sAyqAze8XNGx
BnuXVDjWoNuvtRmz4GC7YxZPVrdCXxy97ozt73KS6QdWdyCbKO1+NNawoYOEDQ+AQUwznR4sr2Y7
VvRzVMJ7/jiWkw8CjaCQCFrrsZUd5mS9Ejy/AZpWJygU7Nmp8SWgvcFtiQIJDTjvp0dwsPy5m9C6
I6fVU4PHedN7/Qx2Rg1xPTZ6zy3LuzV58atFq6yPkkBrHT3SPchMzoe8yd2oz+tib6FXJ9pFYkex
7aGPyxk1FyTP/GGZAwcoV+1Msi2wdPS7dJP0SXljhm6u9bAxqDttkuGcwFjyIRMA2DgtofbdigTM
WId/1y2deBI2PzeoY9hZDXclMpBpLpKjB61t5ZRqjL7mloXxvrpcLQsstwHK9O4QLnP4KBIAC7PY
qgnNgnmXyo+84F5Ygja+dO3Iz0Nr+aF3X1CC/h4dB/63aYCJ1iJwsGT3HG8ZzODjqoYUCpIBl6KZ
4t5PBTrMoD6CngRDVPg6ON5F+aN7H5aQQADd2/4d1ffevYywV79A/4+eowi7hBYdpxgCUrpdwomr
9xr9Pa6a5ObJD9J4mbY7msG3TCecRCR/9U1vwjEHyiE950anfFoN6LL2KiYtw3Gw1Q+NioieSipC
oWMwxECjqKtO05z7HzW32tAqG7PrYF9YtalC284m/WtAs6y/rnqIeXi8NV6ms+VuBXG6z59brtpl
9W+XcIHJuAbCFSZI0dBP4+o06BcXBgwdeaZae1tmbHJ170PqO/Cv5h76vDHgUPbksljn4CZK2zv2
rQD4PyX5oa6ZCFlP3Jt7HzwHDkuCdh875OTujSlglKnrrZdF/K7uZYQOvYNPq77UfVZfqnYEJpCB
AczdzUhJcXHgZbqWQB+u+CKm8Zo1/nhdrphH0MtQ1fXmaw43eLWjSPuhF/7HD9MZPcImSpEqEBoN
1eDu/Hn66JRf3JgNmXMw47yqB2Xe7/MkrctbWSp2lHBYrEjOp2UebQiCGOgcCR0US/rQjNj0VKd2
uVN48LT3t5x/n2uZ9KvJ7x466dtnlc3jU9O5E2pRbbBFV7vxqfCTfKOTwokyuBqeOtTFYc/a8WFQ
ETap/rW8l0h7A2kUzcT7V/QmfetqMKbG/x/Czmy5bWTbtl+ECLQJ4JV9L1G99IKQZBt93+Pr70DS
e6tOxYlzX7KQAOWyKRLIXGvOMR3vOdDf5Ys6HV1v5CB2k9M6MOqtoQ8wO+afaUQBIioxm+PtTzSr
XVMk0WM7wip00vY3AqH28DMo1v+Y9n3QHdSo/+dL5Lk0OhhKOl5DjZa86hspjyzUDNY8FC17FZoT
+pSqD1qh6VtU4yNYTs2Eh0YRBOnBOm6zJlgoQl30WSR+l2X2KvBVvKP/DpdeXonHqUeb6vamewH3
FrBracxDnjnKKhF1uzEM9Hjw0rl3hb137GMwRnI6CKTPTYiYIma3jgjdrsG6xM4xTGyIAfMQ+Eht
aqEDaBC1uCYNDTF2LvannmBY9WPPuXa9VWLzaewVNOnwdYjrvTHX0nvYi5TBfmUKTsCm6txrq83O
bjPs3iKj2jaTqXzpCcuDgFXyfVM6l46aHGzWpqH1PoEykof0RJtDP0bdGkeisfANX3lodbhvHV0b
OROmXm/Tno6JnBpz+zcIobbV4szWT2O9PtoKv/ToS7Ws9kDT2buXg6OzNTBMJ9jWCW9+SP1lPYkR
cJTWei9NzYKBlV/4lmgaihNEjO9D6fEOsDr7SNX0d03lOq7KhxqcKBBpBnlkNz3rBnnoykN5KY79
HbRFsbUHW0H0WcU8l+QhUvnuIJTa54E8tfk2KI1jOk2XwaF22wwJe6041u0DSMi/nbjb1HPrHTYm
6xhRRzIdd7yiDhyvdu8UwAyyo5zJ80YdxUc6IR8wADA4TQK4OwS/DsQpPyVfMvVdvc0HdlFFBh7B
6Cbx5EXPqZLnEZiwe9fyKQ+1irOm6mT+RiV3UaPC+aII8tV3bvzhjUWzsBVLrJyu8s9+vcvrQrzr
ua1um8JOtukotA/2GzNlRA9Y4o1+PG5rc1TeBdsbn/IIv8mr5dXW1miND4n7amYuWD2Dv36m8tyg
Vq+95kQ7OZODfIV8rZwKC0837/i3nMnzKcvfRQWeb9e1ur9AcO7/bopsVRnO9ImrBUAYkoc7s3DF
vuJbi/bC3MheQPNGJyG5k8duXHFjnjsEtfZEP7y8/JyRp7vMXw49hjE5k0OFPsXiHmehpUKuKpp1
i1l7M/M1nqxUCXf4d7OVXw6UfrupPnquSxN3vup5fnlXGdqdvNgZmfMoMPLTR+poX9EMdpX4ers2
QVIoYlCO8v+SgKlbxq0PPA9i+96PrHEtlXZykMK79r/quxaR0tZ36rM8f9PiydeBiHlr3BC9YhVl
y9AQwUY2OOTQU8K5wNxRthbk6lvnQ577ecmsnENgefnXaR3wyGJqgnb7rwuVGQ6bNB7dhbxQRkN0
HHu1RBWj5EDx0+FpSvNsaSDUfMXExaN+mKYP343eCszL33qm7PVQ9P6iFjWmCbYQC688BxBfQfLp
40bdVLZlf3FLaNGJa9FzycdgjdZevcRQq4A95vXe63X37OI8WIsa42Hlo/mIRwvmUV2V06KbSVkw
lpWNMOjA2IhQz/KyvCCP5Dm6eM9qiQpXnp+yEYhPAA1xABB6kUNXjpva0roj6oXL/91ks/4tj8dl
gwvTEQ49NsPSjX/J46H2FYQamKCDC2cZGzoN46bPDj+UZlDKOP+5UbtOfAk85A2GV3w1nkBa1gbJ
vRWZ4BSVYVjJCwEAXqvxP/mvRfdxVXdKddJq0ZyNkoeMyAz/w1B6GFWi+kX1E8WFEieINP10o2qG
mm3aZDjkU2UvlUSN9krRiPu4U1axo7cnyF5U5huqRfRuMlRuzTgtw0il5RQiSXY9u96hXhgPDV/M
41h2kHu4Vd0poQLQJk3HHT/6Es4ltngeaLNkt6ESXbdtMu9Z6Trt/yPjcv7dx7RVVSXThPdYsOzF
1vQ/5Sh+FU0zetFb1F0izv9oYrLX2QLYMo7/OEeJxFl6w51nEw4C5Nl4zrUJTrWHv/MmBR/BVg8G
wQB4U80DNQZnWePNQhft1E/+xPJh9NtxH9qFOSNiIuxxfv0r/axcJfilmWBnal0r7gMXQ45q+sBV
YbI9FTmcUrVRHqyaJ9tG8fVXepvaSQ5T4qgng7fmlDpiOFISny62sOqHQYM8inQBR+w8lUOOGXER
XEwFxlAHCualwuSPdM1/9yfX2OEC7NZGVQfv1Hq+xRRr90GbhKx+mg/5KnZu+joKjWaZpRUIhJQO
UBamwxX7FJJgv+6J2UHh4GyQUo1ICqrgkQ7JgpST7ipnul5VG2Bzxmqiq/7oaa1//b+/OIZt/9uq
hqkEY4nLw9NUdSyi/+pOQ4sO/HEoyQiZLm0QZN8wPjLEqM1wh8FKP/p5k6xtm+5DXZPJML9CDaJv
lE+rpHSKVRqq3jps3Ro7vL2TegMdiOZeN7UPtPNdtm7d4apZS8iU+lUyGuzRpW3l279Dt8FUb4hX
fbaTlsqIgzqgp//TBh+tnswRv7c2aYf72BJItqekMlaamWys0uiO1pB4+yDTmu1M4+EfyD2q78+o
H68/Tv1BUEFDn46MSxnCkfp4Ni6cDgqy7Z5+8Ecd/bphMUa4gxJrvKcLdPTjEuk33fIA4ZM4FkFA
R9VfQU+tKQfQ7hydhJCbOjzb/aQdkyYHmm80JykugsP7YJqVdpHKI/b7yRJz99GOoPUhPxuxo/1n
MMN2PHqfGc/aZy2fUTJt7J6iONJ2qo86GOGPdUeN3bwrOwNKd58c5ax3VJpGluLvw6FxFljE9GvM
Ynanc0vfuY2Yt/S2WIhaF78yDOqevvIVx2Vbzgq+VKOQGs58qCs26jEad4V773iac1c4PnyW+cgQ
Q72qhJmuajU6UEjzTqLM7ecQCBOGq7Q7t30rnnvR/CqHwb+wRBbPmHPe28IbMCeJbq/SdqPGr9cP
SYaMsBl5PLHeq1ZJUVgre8aWOFkVnMXEkrTQy2NqKfpJm+7VJBS4muisV1aQrbzMTHeyl06ZLNi0
hq2s5VWoIBlohCZdpamDVcbuXwYelNCSTCyNItrYlN/vevZLS/j9+SZDN3gX5Q6xSGMbV1vMCN3i
NpeXxt4/EGulia3Z+b1YDtxTtubUHYKAIKZZv6YtBdvPZVy4R3wA2gN7fe1hVExjlRPBwV+Bdrkc
Wp5LQ9qP93LGwlxH8pyOC8FOq/dDiINj+6dVk/oYdJ35EJeYV1w/eql0kjiM3J1Wpd5hRMj9Zukn
I3jDTLnL6dE8l7G3FnzaP9ExN2hjewdEU2lcaXLGrGS9/lNzEcYQkDJkZXUyi6k9QXuPUr/BEeVa
kEvnU2IeOqNoeZyY5VJ1omrlmfpY46cqFwpPBJrP89SpbRwx3Yfto3wPyUs4CP7gdCHnqteyWx1b
knm436ZuobYLI7bOgye+0SZZL2HITbwpzIrvDNPEVp9MrY3u1fhgAOU8SagYDqnynLo0t6McDsgP
aCzqjDu10dttY0zAxKoJqFkCAIwwgflQZF56GMZ7GVpjz4qHUPDvk1MZVVNpaFogb2vrOFUhN+bD
J0wvRL+VlTyW2e/RSvkyqzhKmuFX5YF7RAtXb9q6Vr69rPhDNpZ7V5gIGz2vLjce9Z21JDZW4TCe
jML8rTnsK5eTAoZ0p9V2ea/JVIVxfJCzvB8JvXL04Hwz4tdVRXpIoxe7QQxbVZ28Q6WPlEfl4c+Q
lljDEfl6G2Flxh4/q7PWqcZ9tke2TdqnHz/BTG8fY4u4ITYqA+QQyGBzP2ET8bFbJ4pinqoCV5Ft
h94qGGvzNOa6eaI1BV4rj6x2b0fODnVZRyaF4avHcfTYDWs8vueZMw/ySA5RoIdr9ADu4iZ/bNwp
OYDGBZcF86wsnRRYWxGv6Nck59y0Q8D6Je9m4qdnu4GNKC/II3lOThNR6cRM6Sb/Nn5MnQd5RA3Q
Wfp1V6InyvQzkRL+tqW9zqea/f6CHQ42kSGM9RMcUc/T/R0k6/vU72OabQxUwe47vxB8or3hlhbS
KQWi/3QqzqPl+i/ZVLJWJUWkTQ1rLyj1wMmPzVMdULOKHTM9x+xATn596swwO2d9ISAbzOerYLB7
jJj4nr2Sooo8adDsWQZpU62tMQc51/fsulO3v6dofIV4Cmt97vFlevUwpqp3lqeyKv3tO7azLU37
vcTLt2X9GmcrtW/bUxCZ7UkJGdj2J5vI9v0Iia8LIjOblikKz0cJqJhng1Fkj7cFVjPerlmga57x
395mbLmGter45soJuvAcmd83Ul6VJeG5cnFG/o76xH4Ph1DbsjuyNnKqjzi0B7d66Q0H0Zj0ZJpl
Mp0rketrvpg+bsvSPGgtepUA4shM5P2MFAgaVWeFl2Gi4hX3fYZikwtOyj1FL1etUmYHkfYu4Qc/
h2j1ua1b6WuHxO9gl657kEdqo7oHObB4/HskL0Rpd1TqugX30XCfqlU3WPaDQ3RAjntwH3nRd03D
mLS/rS35IGFtjXvkLE9qr4XOdsTlRoH/vUTIs6ucUVxwzVu3oURvs/N1648JW+CimR12dHk1qc0L
nZz68PNa7GS8pP9OlI+gi4ytponvQAsr66C0TIVifAcIzMYFarNk62vxb7kCkA9/eZSj3z+qYfLS
+NWMxh/SxyLOeVY00GPltLeN5pjNmVnCtK2c3XfyHWoT3ayaz4GHmmsvBlBteZWdNb4jZyKMjNsR
nDZcSnpNhbPQjxo9oe2NjFYltFI15yIosRlWYXvHOrCuWCmfzI4tN3gnhrAwaZk0PA+ZKZEaXwsy
MO5D0OH/PSOPsMVCb6mau9sPs1rbhjpoDFx9xeOYd1/uUDmvmhfgdkuUgxzi+WgMu1cniIY7mzSp
fdnaCRvYEneF9xkNqveZTihOM6SLgHqT4SrGLsfrlXifU9X8iYv+gmMpf8i7yVmwRsGwT7HjdmTP
R9QZ/Fd5JK/GcVQu1Ji29v/yWnnu509iY3dAWlbsIZitUzPSzgXF7HOCRvsspxGQ9UXYJq+j7aCq
mQePDd7tKElSkuL64F3DN30y5kG+goJffUTYvM6rqNiUUaydbHesaF6Nwc5SrfFuHNWRPWPsv3i9
ky/0oRq/LbNaJ+NEOJijdgfTzHaEOIRftglzdbLH6Mnqign8VWwtM9raV8sqzlUonFcc1TBkh0E/
xqIuLpkT5Uvi5Vxx8Psck4zv92cK3c0WfSP8piJsaLEP9ibWhu+JWIezG2OFjxu9+sxJeAEP4j93
YaJRX9OttZGU4LLM6CkoFBZhajztpNHTTAWIxAyxgzSByqtWQ1ODrBCoYbajokBJumXsjj1rCk97
UUJWqoGhXjSv0l8011uZaQUyOR/aXYUdCAQE625nXm4jUF6A0YsPcibPU+T8e1EeNSLc+XkndvIV
8tTPj/+8tlE/feGqB4BKDrxQmjIzGP8oB3s+yqN0RmvNh0hrIb7HbE3Nxj+mcN+Ok45VWE7lEf0E
nw6w76/mTKMlxFg7digMyWgLZj5V8MuNP6j/GpTGBwNqV1e6tdXVSgdkZxhX0jQvHyK2WjJzQiZN
JK0Bdn9KMCzY9RFf/t9BTlmI9UvPLRKeISq9CN/8M5X8/XLT/Kg9tGyVmcYPbLbZFQcRwNtepYjp
pmeWOvklMkVPb9hNsVbT4wqi1loLx8QjbRrE99hiX/jh+GylBemdSbvKC814JC8CPElMWqKDBLS2
6U/YEbv6PkkPKb6ohSU0rAosm/Vl60A86eZ8z8Kih5hQkqVbXK6mqeuWOnuck+IbAzzKZrgdyXNy
SqCMuQVl9elZ6rrIyTUxzehPFcfBc+yLftOUQjsY3ca17eHZ7u4ldotuXkXSYPjk1vmO1BflWlqs
UeycFpukaPl68M12VbmOde+ff85XgfL18/ompPOGspK+Y2U9BmWBCAGQ+0Q6IL2xEmNZrxdvZgni
rTEIEUzqGhM2bW3aFFn2RJ4mq8oe226MzerJSIdh4WcgJIaUCJJwxjg2PW0azQmeG8X6xpX7Ck5h
fEtc0jgd7lgEm6blo6+q+gMKvHg7lMS8OKRQfpT1UhKz5WlnMtQtoVkLyOLm2W1H+5KLqD2YmnqR
M9937YuTheSMKbpxX1BjSHUdIbJC3Irqq69ymsmIvS5wvIuiaPGfMq4P4VQEv1CZvnitFn6yjKab
Sijtmz/L8OrUnp5JZ7KWVu3EcGRSsYrDHDFe6naLtKm/3aIIHmKDbEUnDttXkTlsGvVx/DYHfzvk
Sh1QDPmTdWPzB6j2E8hU5V0f+aN7g1QF4NvNLsJ9pmETuDOiAQq63RFhM9bLzm2VMwvK9hC3arp1
Ul+BJBGIfdL65j1K6lM/eA1k2cq87zoxrCi4/7HMKT7Lwe2y5Fz0ybtJAtNWnqqI+CktZUcsr/tA
tq5/6GKth9mrGdkyUyBVuLVD38wMvQdrSvpjnqp/5IudYgg3JmratdaIhRqqwVc0P/TQQhao/qb6
nt6YSi8eWPGQTrDR++opU0WxzzO2GWz0m1WOTXJr+5FLZUtJr0U42nMBywMYWtmHgHviNi4sm0jD
gcwwM3IxaYQ4KSGWfGk5mGxaJ/5C5Z3Jjdz65Ub1n3Eyf1OeG8+KihXXh2bud8RLLR1h6WszM4J1
52n9nH/XPyh1cwkcwP3ylHBLE08+DWbhpjstbgk0nIkCcsj04tix1MO1HuOdpXTtLJDvspfV2zjE
UEuTG0+5+aB7ijiVefxEiDJF6aAmzZNyJbY0Om1ElalbOTXRSF9L5ZecZK6xzol8OGshRSZ+E8oT
t3jJZPbeCqP8DdYy+4YJfhC2Ij1HKyelVwVJ+bPuQnsFdSY9TUTGXWKoBUuguOmrYOFc6QkYOz+d
1HM4D96QLNwwFo+k2XmPvqs9pXFvnFsfzkuemwrCwROVieGVUI70BM2kAGRaqS9+HBK2MSK/0gfz
7ecoQsBLf7wqHjBM4RkrHDi5k3PqE+OSGIK2OdALoJLzhbFyaZO0x4Z2yTpvFPCHaGOPvullW8WK
rDMf32YZxir3yzJvHlTF3eHjpIdgr0mfydCrltpTY9E2zaKs2MipMYNAsqR7AKeI9QKV25tiGdCm
zH48F4SfPptEKMvAxo4l81JJ7fMgSbquGwEYaqlLlV6gQzG1NG4TivUUxtjr6zp7azzSo4iRLpCC
iuzNzaxmiUxiOrqN3y+UIgTW6PPVtlTBXone0pNh4p9VrDTYuW3T8UGbgUs5RQLDjZRrhBzqgJJB
w1MbtB9WWCz0qu+++jzEsYyGbq2prUHTzJ4WpetF2wGKwZ1Sp7G5aOhQrq3gzq/QwAKeVc5yUNTK
mxZstYxdPKDJHqtLCwT4UQ6hW/BQd4mG6Mwpf9RM1Tu4eZwv5FVvLNv7Gs+Y1ZrKKjSVCjAfxblF
YYtqz2r9G4Wuu6kr0ex0jYyYQSMKDaPbpxqaUAWLiY1j5BwqxEWHURlwDxqefTHaLtnC7mYHb3XU
RIPqu+876+IqGjoDDTsbtvfxKtCHLcdIoOjwurWYjJXeV93J7azgEoRJcPFyhHRdTwI4NadPeZ6O
bHoUeDpvCQKlFuzCqUFmLfc3XaZWO4UVvNgaHVBPNwm1dT2WzaJNR0RpWEBOwzzI6f92rvZ2VIyD
VQ90d62Y8Xjvzew6BJb+MbLKp9Tr/p5yO1IKiNF1zP31VvIwpqpYGXBt1s2c16dadXtGTXWQYo86
bYNrC91Pij2kJkSqRjRLCahm/Uci4mBo8chBu5M/5NiRvfMGPIu3n0onY4NsA9N0Un0VDbAuDJDh
Ywfp/5DlhBZKO1+mtf0Kr125zdFuyuBQIzLSQxlG5QrCV3ZKeuyuc2tQNgMNY+5xyXkee3dllZYH
L6iDe9rT1BUsfDfOPJXn3DAI7sEIptiAEmMXBOR03c4VqXHiAbeVL6MHVfOUibwDkR7j0q787guc
AsJwXbwVtHo2jV1VVP2pvlpzERiR4j+HWkfmoinGaarV76Qxvd8qBOhweGAR4x5awItFiVk51Fg1
LBI6dKoJsIVOBmYB9xSEI2xUrdW6xc88hR3Dp08c5SlNxM2xDIuVBbJjFWklDkgcFe/Dgq+juzWN
ibTAfoZxSC6HCIsIq7BfsjkA3UEkhk6cw5CcsHIsCpY2R3RRWChEj+5Lzv8eFnKrZU67oWBrG0U8
hVCdeS9x4gbI0R13rTiJ+4Kei9ahiM29vOoVym+h2tpFGn7AD1FFpmo3+OrwULpi5w9RfREdUWKx
u2xq23ngvakey6qcQwuAkzapWz36Y+dcgsQ7DCc1csRrWekUYRMtxfNCj35yvIWvBcmbPD+v4zbx
FDrPqRB7p3xpStX4CpHtLzNRJ4BYdfdAXmPElm1UXxQLxxdp3L+EKh4ULTdfukHDRMnzEO0f2Bne
BAdKgAsxiliBT3VwiPDB7zRCj0VTpZpPTWlom2nE1qP1pHbJ15rxYLzS1kIjDhGjcPVLpqEQX7hG
qOK6qWdGnWBOaHi188PgmjjJt4wB83Bu6mOsvIYI5tbmgBwpNgx1FyQ8USw8rV+KqdOycMvXuPHq
LWuEdJciIHr2lZxQ4zr7StOSd8SOJox2uTi5dZKsjLjRFnHV9AC/eKaVhneq3Hq4UqAbqAdAoLJ8
6ibzKb0r63uzOxPKAOdt/DUgKF9ofak/ZqU/bJyyz7ixZ9uqiZDYJQ2NDtudOjjORUYeYk9G0XxS
XvY1yznlMYmGqWW0axl7FUVWlu/xZSXE27prGZdlji2BVl7pLekPagc5OJ6K6ldNLfWgDSlNFXko
L9n/fZGc+oPGb6BuX2KdFnpmquV5HFJ1Jap6XFZ9iUW6aKhrpBHaY3m5FmWJ9sTCB4yJQm+joFvF
PRvNalCepeZmrNRhr2QWLb2wVP7qcIyhpbjpbYv5lFBBJ4BeLLb2XILv5xK8PEqb92lEiRrJIn3u
OO2pxo8B5bdg70kDcZ/j+1n6ujCeEy0jHI7a3LIYlF9Wl3vbMCSrgOK7v8gsERwVV09PP4MR0e/g
Fb+g1KT3foqfSBFavPIHz0a0Mp8kFWWh14194Qni4xaYUb8IWdo7TAXIzxzb29yyB/OaLIDc/lOq
BIC5yG0XPOOiOzlMRvgNFsLbGZr295Q2H1maI5ZJ8e0oI9F2s0Uxr/3y2AkfKpKcC33pBnn8qtjD
XvfH9HssgnHWdnbXXg/iQxR32YYAGU++guxHbHqx/i0CRJBlns2PhrS+uvN2+uecnA7KUKMdGv6+
Lm6KdEMnZTyM2R/Z24xjdVhGNc9os3PLk4GzFAHWjOdpR3erNVSZstBFDkzILfsCtcPwRfHMnwcN
ucUyd7j3DjDwlwBR8i8FB0NU9vlvipz8H9ryeYJCxSYDE7PCZ/as4Dnr8hVZad3Ka5v0JAf3v7+y
/23au8q4LXXrOaHqc8u4lzm3cujIcqUSUzWr2niqDFfAJmycA1uu9Dt2299t57lvWUsPWnF6H3Ir
wH236+NlniOaEzDSF0JxxoNqBNNjnEUB+qAgXQZeMz3Kc13xlAAyX7qJUsKHtVskrvmXVRDXDR6j
2qgqcHv5sJ387h7HQvngTH17r9TDdjAIWEZulmFTL7zFkFbeTj7z+b12d/NVx078o1HzCHch0T3m
dkcX0w3f3BogIKj7dkWZWT8gQkY3yR10nWKp38r6t03m5216K4ATEfSPqUc24j+m8metDm5L3xqv
kHdxv8yDPOocI1okkR6fKI6/0J2errUt4vvSmm0Vnee/K9mM1Eqsk6dp4zmb/Zp1rNnvQOndZa8q
+rHp3PBZbdK95nnaoUA5vC3Eh6zLOOrwpGdOeucrPascO2wvndAqPndV+KV1LYY6VX9RrdbZEhup
brXWOU+9BhBsTsMi6vtjDIfizu4062UqiWn2+IukGarQa16r5sYqxvqII/dveUhOYeJEy6yx3qKR
DSqVOvIZ5sFR3Gwnz8mpnlEgcLKsBgOtEqNu4kld+lWYr9LYv2crDY6m4R7gz64TWK5TeQrhqpLl
yQfKsothV0WIOLKiik8Zibp50eg70aVEAsGb+im9Afp7rRLNBVzxn3qdrND9FPKyCeLZFOAxlShw
uw5pKDp2f9T6MdjrYAB4GMwwbqvmr9ym3K2ULHnqaR3tG8NAED6fKhLyn1Ld/00AgrvB8z0seDvG
i1o2BUilmMVMgMDmaCXTeEc9+0FWKeUsGNIHtrf1nZm3l2a+LZYhbpQk9YxlMc0QDZlGZYBgp2Hi
X1J+rVsUYsg5bdNY87Qat8FUdK+xSxSgFqrhRU6jcGO3o7i3w2CvKVrAjnAOwMlGdzjUvr6y52Ac
eSqfzwsBm9rWw2Er2UC98HHO6KzMA72f2Q6qevKMyl6Zw5gsPbjnK4ps4Slw21mTTX/VK56UfMz4
a9T1SY1Zd1UkK63ZLenbSO2g/oghP4+Nlr8aZCzmow2aTQxs18tu2tOuLvYOu+FTEbr9puwL797G
H7jy9UmF/AWXhjrScxj7GUttbdrd4EKKlt6mcVjHFEb6eiU/E6lNesytS6MHCNKLAetv0XTeAZ7E
AmSaczLmoRtZ2BAwx1ID0/td56bqjjL1qqSaDZU/eUyKUGxAl7mHrOqhwrjor0KkBi92MH41c1r9
FEYLg4yLr8FC6yZ0a/PzscAeYF+SarJ3je99yvPyFEw3m0+F6iyTJOtWthih4mMqfKmyAWiKmqrH
oa+7F7TJH0E/BxHOF3PcS04UeQ9NnunPrXH7kVhLuqvfY7uApfdS21m51ByUpQKl+0EOSCwoYvzP
Kct46k+Ou/w57+Lc2biGCGE61vkRW2R0qQV9NmGHzntInHIAwQO/SMaeDZFNbdAodbq8ekTBM2yL
mEQ9uHjlo9aWxmWuevmd3YoN0gXaRrnKDb9GHlOO5J+omN4fWAwiuO6DdiencoBFXE9oFKqkbvZa
N4VrHVbvsteButnNIMQqQc7c9iyISoU43CaY/AXuZG5Ec+ZNbaHzKJ0MZg0L0nRj+6q/yvWYKnAf
Eh9pBsdbFppVpO1SKdR0N2O2tnY4VdvcUtBOUTFDKd/CzA+NYBbXlovRKVRU/rlYtgDMX1tc2KsR
bvFeTrPA3wOEaB6BVTr3dk5OtDXabCAUHHVGZ2yg4hpLcierq6+nyS5qIXMHpgkjzWA9H+C62ltR
j098TLP1kAMRsVWl25RZPGynMAswYyd73arLp47o93Pp1nuKgifI0MAZE7xEZ0ek8ZKUgHCJaLE8
uMJTUHYSf6g2qJYgl+6ymGq67hfP6ujoj9aEFi6n/EeQYp19qm6/KhTNe42x5OxAWBDSYlRf3qwV
s5vMuDhji/OJ2U0hVkDEHnn3F2xM1mwaqhMC9QrUjdLuSmqlXTZ9WvSysryoWOE5PUwSI/uVGIg4
IqTTLxFu+1XUGAUQcRYOg/vfzLOWNzvo71lncd+3e9Ogoo3rI6v4XqmwYAXVbCg5YclbRy0OUIsF
seCYi+oBamXxHPOd3AVt0W4NTzVfPBJh7aA1ybwOwoM6UioNXXd8i3LfW1zTlKQK0/Wp60z/HMif
/AQsVK5wzTfnLDKc5RSl5DDYyrJTzeRdVCaSOWts95A9jEfa3B+OrZhbeOPDElOGc/wZEpZFt2nW
m89K5RKD6pfqUe1wq1uKVzzmKADYKKndjsrq9GB6ekOpviFpGZYp4Xj9h5urw8ogUmyHhXef0e6h
1jKY/XJqFPUGGK64xd+xwQuWWlejdUq418lhcmIqJINtDgeLiPb5t0FzJt/WRZK+xyWMFXRKjUrj
3YPpdIXis5Eoe8jft5kJa3Wddmo7fACMAz41B/NieFTTkJ1kVLUXOcjzVFGac2U/yzPl/CwM8NLv
9IH7vK+r6TFLEvGQ1xafFi16kzM5CAU5g6NozQ4VmHbi14gmitWqC97ICNEdm419TQaYj7Yz1Xur
suwrrHj76lTmHtSnODda9rtiA8utFmpboKdXvXXH/U08UqqgV8gO3JKfhkfDtoBozEemBeRDHrGo
/nuk6ZA4shiqjN+Uf8o+iZ7koDTl7AOrH+TM9lmJ6GVh7+W0MlP8DpgZSDZXvVWeJvDvSqSdGpSL
BzcOpp0yRcluyirtocqKfoEEgwhVqoVNlsRfrQWRNI4UYnk9BJB+oSUblyfpXWS3f4/8wYWZ7Xt7
frJZyVSMslXzC5pLTJaZhgfOnJEooZvej0ExXiwjchYyBuXnQtRNfy9QQyMgxxXtIR9fKXwj9uAg
wSvP80z5OeOHzvSQ5aa3xOEab5Vocs4jmoItmMx22Q66y79g+qpcA+H9/+PrvJYbZ7Jm+0SIgCm4
W1rRiKQoyt4gpDbw3uPp/4VSn9E3PXMmOgIBR7IlEUDV3pkriyzaKqgb6Y044cPkhe7XN1mP8XfU
zWfqDeh1VbIzSQH1V+RbcYfB1rtJwYKvvphNJWI5PU79VQIIi/GK7vGNIiV87ragwDTIRi+qpWki
yBTCBQhkgKXwFb26yEXiR9EFB1nmVH/2yN1d/5gj//AotP6OXfp8NvkguIcWjRbkT0S1dGvXMiIc
BoyxYz+9FHMIL8F6LuOvONqoNim9OSC4utEJS1X1Y2La8T7EC3FXZEI5id7yVqZZ2zcshtPCT3Lx
0fvevge65y9Q1OvO+C5GXXkevejVHZgejTqjcfA1+jXOelLqhwhyzOSvImBhIjMvDRXdi18M4lKp
/mvblwXDl6A9KUDybgEmY39GVw6tme0xs0Ur1Z1OU5r8pme+770m+AwBY5FdYNYnnyHaqRtIF5MH
4hgcrK4+52IcLiBc4vAhGTF/lSmJ2zyX8bQrlXhg6PJTfoHyf+3vO8rJXRl6DDDAzkR+lKLSpa8Q
9eVLp/XH1sS2kqlD+DpqfP8J90vv+eN2L2Bg4sIQe/4TRBMBWgauKfvRwJZpOYQI214juChLegb5
o7Acj6gON1yLQH+hjILgJqxotqmHxhnGVxOMcdfl2CiahinPzKb6olyZNNGL9FQOYYNhquZ+PP/l
DBIsgZpmQGdD+pFDp38ECelmehkphzidaDVotNFr7UUzG0H/1mPGhgTy2U6qcOMYXrrRsIu/lLbv
Ah1py6M6GNY18tKHiAv2MkK8PNqzKklBo7ZSysShVDiYewN5wXIIPfOZ+1y4rWxhrwuaxfdaMb0n
QSjuk9r3t8xT80XoGfSF4pp98wGr6n4JZ/D26RAuWzX2X7AYVyc368KFluniYqhutbSqPmUixO0H
ESvhVDKRUldwMqnKcTILA8muQbx1qdEhMonH67LuLAYen0WWePfC9osXt/UpEE3rWnUMun1A+NGY
2at6tIs/YHzL9Ya152CaG2xwCi4E3VNh+8lytET0gUTuPaIKea0YFqNCAFVDyoJzjpQGhGWjVutR
bfOdW9WQZdBFM9N+sPz4PhS4lBYO9ANkDfPqYMb81Xx3vDP6gnypqHFew5GwcqsbUGcVZv8Kp6fw
LOc1R1C9Vyu7WNk7Ea/KLH8WDIbgUeoD1as0a0GNDdWNhl2MDE/kvwzlOvYYh0U35GfSuxv4ZIpz
JVAeBzKEZyaQWnINLYWr18uLZ8PLb3bcLi3hlu+2E6RrungqMlwfaiuxhgu3RMed6FH7w4w8PChj
85zZyk+eWtzjk6RbiNm44fXpktLT9CFcx18Fgd2fdCQT60gNyt1XHFxGXjnxkMmSskh+XxL5hV2d
sALVzsxHpZkx7N1wRg1lPlqWba8SAJ0byuvw3EQ/HOzBo2nWh5iLk0G7+VYTnpm6XSCeEBQBBW1v
iLxeMYGqtjWj1JtQChzrJp3idt50cpv+mEOcrQ++6r5JmDGpaG43SaY2F0/JgYs5/nVEC31N/D7Y
V2HwZ588oIU5ZI+wgdmKo37zFVEIPVAs2pp4w6KFBaLXjOWMBKX9NqQKsQRaUJ5qHlEgDcv8k0o5
3ajA+8UT4aZqgffcC5snrKr3/KReBQxRt7sjgo6YJgpeRnRVDxammcVQWBrqs7Z/MtpqJdMXy965
66vJORmV6WyzjCoTbN9V0sbac5fU8FqKyNz7hUGT1W1/GGkpTlED/3Uyk3xTThid+zL90U/IpyPN
ah8EMvn95FTZJoXItjIteDlxX3uriT8O1ykpQY2pa0ffnMZlCyTxnXbYp8a0/4oaxDlO6A7Q1k/U
4P3ylufq+uupkFqoriNQ9sUEdk2UHX8VKLALM3PifdzHwUpPY+Olao0KdXY27XB0GwSaZfhFylM5
GeVldOtqmxDzsIO+Hl7pTdI9quFQZ17L0LdDodxPzTHSy7Vl+t6vqtSvhWrffIoaN+EmP6dGjz+a
LPrZkzkb91r/pljpHmiKeIlGslxst4ZXQa1hkUzhm4W7YZ84tJsWhZ9VyySyg23fJt6ltbz0aHiV
fskR922SMHfuUvQiz7FSb+3Ajz+o+6orxVGzg5P22SMN4pdOCeI1kNdq6dm9fTGQz6/dDtSd3JQL
eB8EMFq0gdtLYRDWGWDNeGZKxa+Ofv65LbXqTo+aQ2vy95epxjRyqz28Olq6s5xG7vO7X1AF1gxq
6+eClOdtOaUKilIRvpLtiXUucq2D1lJ2WRg51XdjTt2qaoyHVeQ0G3+O3pL7hknFmJCpxEc3YXN1
KlCkQ2gcrCSiIOpHNG1B2G1VJ8vXcrMhJGdN9AQfOR8tm9ScKVXiKcckiVLdK/ZSqT6q7g+/by3G
rgzjUoI5qa6k+VqAbNxIa4cN3fJOK4l3H8a+WtduHa9lEmKBW2PnxNl7SVQO6O2Oa61qHCgSbUvY
6NRPL/yQP3UtarnA0oXnTypscoeJ00SiXNUidVEU4zIlmbIiMJt5muYkI3O+edUzagfbXvLbFcTD
R3lerHtTaFeymrVrE3bwQJgj1vw263K42EgZvtZcuaYExv3QRUvpyQlKkW0ML2tWMmlV7sNAQNXd
Hord9z6NApo6XqHc27u/tKuxrmZrAVx94c2N67qgEE6kBoOyedM2S+5qzrxalK6+jINgO3RGuqra
3HhQRsV4oB1JXKGiFRvLN5kyN4zYF1Y6uXdpFDRnxrELb5yg0OJwRJ09ZYjHympjWdADhEP7cbQD
97WuiZ3RLS3f9fOmanCzY2z/rIxDtZp40sGcLeqHwAm0g85wzXH1FmAbAEyR/K5L0oO5tRH6q1I/
OrHLRKV5puEZ7z1TpwAWunBMKfQsFarPHwTHvvMoF1d+w9rBZna+kvvR4O9zvRNPGKzHXZsPh8lU
k1VntubVyMG/O3HOs0sYJ4x/Kjf1CmCAUcVXDRxUnU5ls3Sn4mqQp3T04cJsLQ//2xJtzE91iJp9
6seAUckrnEG5JA931s+e6iJDI6E9ounAW92BIcw8JmZgRw5KbqW/5pWsNjE70PLtrSKTe/79kNJX
X+fIk0kOPDS6x40MFUfc6r9qdUoAaE/2zRGMv6qotCj+OtrRjGtCV9vKfx6D8qc8twdAYBRV+wNZ
kFY8fAesyjX5RI1s0LhAvtA6dkdwGR1RMCzqLx6lpqW4GfFy/8uAEMHV3dH3u9MMvblTnHmArdOn
MZE5biLVCh5EF0erIdF/Rpme7iWlWdLCjfA9tdyY4iHcZj18wc+EUmgssjcReZc0QeRUEJiz9oj0
PmaDlRx9HzypY6bWLgXU+dgpsH1qt+nOZuaruymKtK2GzeU60DVLNGSXyGutSqsecj9I9sZAZFdK
ylExWwsSMOob4cFbDTO327eusHiAhbSuESKkdmqgmKauNXbG0uRbkzKS9d5Ho8ODjv6PbhWIyS00
NG8b6MGjWRYmLDPd085N2VSbvtKLJU90/dxqOCOYDVJCU5me8sR09qEbhGduomLZ2lP5qVQx8XND
9dPIQm0x5menDNOnIeU7qXRp/KzSpaazYkZfa0HPPmLZkyVM+OFs1NnAVQQIcpy6lURdu41urRMk
ALu2SKqXDnGar/EIjoaZbEa55NT0HSidljF8ElchZlYn3wS+or4UHVxzM5vcozMftb0Xpl8kE4x5
fByBLML8aijDKOC5e8qtF1hnxYbW1lxs99xtQvpgn7eLOeAAe/rGb0KYGUpl3UxbuyB0Cc/yEBML
yjJxa+zlQYcKH//1Ot3Ko5ZTvTkgG/YMlOOLQVT0BZL6OtGx4ssty2vjy+DG2ZbnJ0+h+Qzu2qMD
oyHe6QhEESkDrtOi+iG2nezke14WAwzji6Xh2nwEU0TaZ7PSPX06VlQwTpZldifu7h0/iD3B2sUv
AzuYRqIp3mEq1EvBpHORJXZ64LaAfFSLglVr2u0jzeh+2Vk91A4v6x7zmgkyNUh8FvTeZPdWLmTD
wjGYhwAUHTdZ+1F4lUGe6YzZB2Dg/CzA6s/8ijJCqRGEQQ9QSOnwq1jBLkPMe+z54ll1P+zlllzU
Xtwey3mhNcDiU8PewRVh4OG71qpvO/udIF4avkH6XFFb2pGarXGFh5T4EJYt6rCdtS6IeQ4pJeND
GMf9Um16dyk3cZHUxIuP+g8zc6njRcl0AApRlwsuWm3TWPWbgukAU2a0gqX8kDtRf3GjjC5cmClg
ilY+7ZHFRPDhNQuL9tq5oAN86hbb2lHbazkvvOKBYesOithNymd1J4KhOzFsS4jZAIRZAk6YS7S2
nf05MGZFtlPj8mGmsm0r7JXbycu1t7G76JPlvEeUbRk4PgD/MO5tz/dQmtFhW/RVHGzkTiUAADgq
XkTRvXxWURB+lvipF6qbZJtBDbRlX0YXJwzKJ7PSxJ2iYLwx29R5xQi5nCbf/8ysMaWQxPXSM9QM
CHhA6PEWK459l+uYKWB6xFsvacW07tDUloLfRJOmFPXIGNoE+AKJufZGboBVuE4iY3qeKu9DF4ry
q8YXW9v0b806+qFbAamEGVa2qgEXmNtAYssYzLFD0coLGJ4j9DyazRg7uN6rbJs2yPcHu+5uelN5
x9oofsqtqK1/Jg1VNZFPSyzIaFMjj/gBxgU/LFN5ilJ916P2OPTkc92Ql/ubMbOnteGq6U2MaXQU
OYNv7mPmo+6HU32KTXJ3MW6BVyeadusU/fjotTyQTNEYFzCV4bqoaZOIuKs+wszcmX1N8ppXiy0x
uNl27H0KYFpmXdQROEinWeVPxHFmlamrkQr+3kynfTI06ZnYnukR7/awbjVNrJHfpadRn3a1begH
lSLooYouYVvgk7Bn4rPvn43MGN7I+M6lEg4LhqJgZSmxEGANxgUewDH8SNrkoiSNfVP8Qd0BDLLX
cn9GvyUVynsZuPmm7dp5rDvRGscyRuqQ95gQI/Wod9VxyPXoLHc1rjet3AEyQznneRo04Xeh16G4
DEviMzr/JhfIHGGHJ49yw8apgf5cA/VRNjtgyqWBRarTNn6sjwyCZr8awn5tMYVQwZTCpsfCRAyj
hS7GVTWPsQyn+WxpELzqLuBquZCbY99/Knaaco/Ws0fHsPZEdpSvZpOIuzBmhBcIXgemGz6peixV
SJmjMrYbWeFvO40AAEMxFtac+k2ZzsODWKJ8LqaDaCf7HEzNE1h48RtarmK42kYZuMVKJqIzYIYy
jKrei6RtIlpd/lpx1eRUjWeZVmQqqnGfD+VBbiG8DzdfwWaUFtLwobfEW6ro74rpMyyEV/GQKKiI
yW4rTwVDuy1UqHApO+YJLhYrgZLRKft6Uos3QiHExkvdU4ti/Th2EQULx6l3maaUK9cIip1GiAK9
/nqJRoCrTO2goc5WAL9z4fgKI0RFFt6sstWPMDmyaxgw9Gz68jKpaX41Szc7BKnzQx5zjDhaVk7v
Qe12T2REUSdsDWczBa25/XIrF2r+rsVh9cDA67PofO1NE522MlsmM5lrjy/WyGgX/N3bGCIvIEq8
2+hVGr8ihoxq8rUUpUypHs6rjhiCozcvKFc4WyOpnzvX8+4am6BNkr38Yh2WxVut9VuM3vqddEDD
brTurSC9l27nTNgj38/YXAxzNniq6t6mUuN4KTeneR/CmCcQ+tqBKXtw8wJCfBAPExIEIjbsDZCH
CQB8owlN+nWeuai44j2Q5AvXs4o7RWB2a6wgrNf6dA9yST9PaP8ulMqUVURdZlllUX9kGk0BVDW7
Y8sT7Wstrw44KZnX95G/yOdMHpKpdToCVJ90+Bo0ElckeGRn+nfTnYvklOabj+adqbS9KKJ4nPs1
ylOD03ABfiR+HY24XDiaWb2TrvlZjq3+6Sb1ZUQgu8FqCxKf50cBhX6sgNez6Hr7z5rt6Y+UxqZt
TqHJvAeRXB/dfJ5uuiFIxabrmkXRd89KGcb3TWsOayOuMKVh/7612fAgFMjjYzDimwbSuYh03zwK
3cxXYtLLjTH13gP5E8iuleB3ZnvWChMFowEqzLQmCzFXDZI+XnSzZo0LzqPKnnuXKKDaT/h8hL68
NXFXNHzdVa0clvJwNp+TlURmkqn4isxxpbcKNh14AquyrlXk7G5/1Uv7U+63VYrTeRM7J9OPzqMF
CAhxJHiU/y2HnosjtNjw1nPXiUKETZWf/NFQD2Uhtr7OiAh7Ivg+YaTonkISXMHs12dsJ+a+CJJm
WUJFgpNj+sCZAirS8yKZExhC26y2MRITxh3/b59ci0EPjUm5/29+0zqx/B2UhtW3D3Wsm5meNiQr
Bmmfhekm9FtS7eg2CVMwb56yio7Z4grB1NfhnpSwHUNR2hsjmCxX18Bitbjw9nLxtf0fx7oZb/n3
WV1hMKmYX0pcDZmhCX+mbHZjCw+3iwglicNAKTzvssaFCs6mDLuRiRaLrk3mhVlT6BqbHdNrPHCx
TvG+ts0btRAafhCMVz2T1xsws1++wuUnQ1dCNbslUzFc9BRbpj7REHR1WznJRRkPrKk+pggN+cp/
HICRPmRutJQHqHLclBB8hxqg0lzB3yM/E472si5ixztgslkoIVepT09jYyOGQvrZ6lcrtGhdz72O
qCkh5Px/zoDcbz5rWfWqVqAwp/THgJl86SRNe1KzCWQhX5YM6dCFSISI+7hxKEeluMhd9bwW21yA
PCXqO7mPCLd+NabxbMXXvGXd5fU2mONllCg2T9B9yVicMXa9uetKI3gMbGM8YlN7yf3SJ5eh929h
Ff6mQ1K+2K6DzD4f9Utg1rh4gijHnAd6xRMa7Zgpy3kgecuOAc16zDScD1QGn3KXG6IXzuOMlrui
n6UtKbW9vZzvpftg7j8ZerYqS7hPacAVyA+LTsRWGwAD+oVJX0Jru8WxAo6g2VkKAh/q6Y+lHXyU
muZ8bWkqumxIsgPhLhyMgxDUlxs8IxKpGHPdyiDVT0VovKWarjxNBWSFqGTQNukFAzxyZ459FPYL
X/ysJmSmU2IestwyH6HNc4vwykU4o5sNTxhk/4Xia03uy0xaH1MAyEEelYtJgTWhY1JGlStWPGzj
EwD5H4E34Y1tcQDaou3+gAEkLcAiLwfCM4vaVSF/RGBSK7xUhEDnsFbIOVlk9bvij+ON8KNXg1P3
RVSmmzkKkQRTooYtpjwY/dLqMjVDdWk7Ztn/G8KjG39F99BZsh3dNojD1DTbkQEy/8z5igZXcRlr
Lupes5i5xBj4xESYvZXmuO+LLlg2NqHkcrvK6/pBUX/UzBFLIic3AyaQaxJZHnPETHyMqbnlvix+
aziDNS/FoeIm/tKsKDyNCiA2fUI9879/AvvvpDKb8ppLwh95bI4j3L8jbsJB01W8pD0EHr6GXjb9
VHw0H46BeMbzlVNZWPkTaYXJlbr3Wm4lucXXx17JDXc+O2/sxVg1yaMPucY3qxNmGOq75gh4bV7L
xSDu0hA7jnRIwPktvxwTcJsnRlYeUdRxf2gRVROyHhDbx9fnYmtxvdUR7i4SDzGNIEun1ItPCIzj
chwJV8uyvF0GdmMzlGchI8FtJ+ZL0jZbuSX3exYVGOJs46UCI3dto/fCAKy1Ly3+5hzP9aH2+gTM
zBzM6urQZXVmhVs0wDZfvhGI2rwQSVSvygaPaDitIrpiOER798b9i+SywDzrWezemq7gVhw3NEzN
9//9l/pP2pPrcMnqgn9AzfW/4ptNxBGF08SkKLlKHn+MPqimDcbCLP7QmsmsN//743QTjvq/f7st
2xCGTjDVjJhyDdT6/44Ny/tO4+5f/BYjD23hPRIBrPxoPcYdaqv2F9Uwo72njSNzCT95duzxJs9A
m/UkfMV/7pF9aqoJEalQhvu6msZ7uWakOQ+LLiMAbaa2dhYiDDdIp/fW9DZjnDbP3/vD2cT8X/bX
dsDw3Q+YhvDtIOHZpfsOyutGOGW38Sb6oxpOopupiGkv4EIi42TT0FT7nGb6YagzCFSJqa5Sd1Rw
j5fECxKPqMCEYFFrYrgrRQPGgK3RjP3DoOPw+8cp8oh88T8Oy53fb/N9jpAf4NNTCOYxD7+Bat+2
XXjKNWGutJxOfyHohQ+998vr2mXdTN5nTktr0ZAKfwXLkm8rfKG02GJrO2cer0K72dSOiI7lrFMK
/AF/HYVzjykgN4tgjkhHlhycPQIaz7WfqRvPpvIl932dnZERchxjfyP3fZ8s37AIUCB0SLq/zpXv
1xlUqxDFirU8OU/R5Cx0ai6wJWAlarXNtvy8mSyXI0Z+QogVM+aMJvjovnGqBEyltACCU+KlneLQ
edSVvNiDo2zWkZ31H23/rEB8esf2oW9qA96ACKzuGV3+zgj86j7Anrd0EcSsSdIpDiCFRhJfkpIx
Rz38iJtPbCEWWjO4SiBEMMlrcX8Pm4j0Pw1Zf+Sdzdbtf1DzbdFxBPnZqNQRqBI4YSLFm2vaGU8E
E/an70WJp+ikuqvvPc6/TmjqcQIvRfFWHrUxzPzjlSMSjuXkYa3/60CktnxC3cMnmRnq/3o7eVoS
Tvpe5NHf++VpeIMKdC3auJSb8n/S0OIkigJcOS4X8hY0VT1YlOSeMGJv+0ARb5o9tRse3crWK/X6
DcSfn9zBtOt+RFRylqEwbTgilncYqjZaJ3YevidQd+QZOmOYzEawN8a3NNPKpyBz7K1CKNpdZlTe
zRjrZ0YhzmcfO5Svpjp6FE2Z7+LRNjc4efIXwinwsrTuZxGPtJI82tqhIYZzocCwItDpBchYvtFF
XOyHIXEu4ahRZc+V7keHpdKxYuWNyNCYak7lHngaOwBpggnQFGdE9R206OkThl/CoMmkc607wb1R
dJDKS0/7sI1fZdX2P+SXpOkj4Bx0l+fAvB7++Ri9lbmzkWfYdoxOocUzkNcM2XzdWDO1zRmGx38W
Td2q235oP7/312TuDTNW4s8prRjfSrtzaFca/3zp9yagwuTOLs+USwm0zJVwPzFBRInSn8l7HB8Q
Vfs3K9PWcrfHKAGcBXVCS3c7dD0UQWLEKVt5VFV8quhUbKkOzkf1Z2dM4ufMi/Uzbo4PeZLBgO8O
ZIMNjpAPQqSjkLOURXvTyLolYiBQU16RH+CdAXsrQienkMP290KPIEO3qciW/zgx9qc/5xTOTIn7
Pv1rTQO8FovppIRz1sVgwp6oCAXEOyNOTdla9up5VGPjpM875EmkgnbrqEOdavs1XcGkH19jXx3X
PBorVL7h+Foq+k4Ying0PTs6a4m2AjKtvhJpoC7CwvWfap3KYR/H07nFNY+OPwggFafDgftMuXX7
nJGFiRklc+kX+2YLcQfmyWdLpDKq6jRARH5Mu646gfRPl8pU20eVssGxyUOGqJ2IfVJdRjLpv3d+
n6TPOxmHxruUZpTcP4V2ftcLH+6NFtqP7uRZ/aqaUmqWkbqhcTHct1Y73IO4/x1piIgFooU1Eyim
hNBXrnqD/cJv7eAzAy8EYTEKrqkR8swSIlk7tggZEqG/91Ra1TvUafYdHS7AYzOYlyFNefRG5Exi
hvqGJW4effLRtiEtlLsyTP9MFG/afDrP3mMXACX/OruLYBRMgXuQm/TXlCVNof5OnqsA4cRSQUiS
/CTXpg/q51yV8mTTQHJatSgg5UeNU21d6ITdyYPy9ZOzJZeYevH8Hxv08qTqzfj1wQ6SSYC4WB30
tLUPk2icxzDH0TMqV7kRM/5HmAODQW7C06W2JZDpy81+GjvMpD9C2DmPck9VtLiWncrb+/O+LE37
LRkZUAltQ7l39eKHBwmf4a1BkBmsoqPZx8XaaDrlOW7r57LWy1+DCLaQGY332LUs/Djk9CLNUSkT
1hP1aWu4Blxm5BR100+rW8vXQLmhIheM2mNduS4mQPRVfcYlUQGhW2kcfUMqfLCTe8UyjEMsTMq4
nhLnp45i0unThV1zSiczP8mdciE3w8XQuPUxxA+IFP3kRLn1u0IaGDmEYC/gldGVFMxXNb87krdh
fvp0YhdTn0yvQ5wGSyOzjZuFR3JlQvZ6aHo73ExmfLZpkVxFRTSXbqavPFDJ60MrsezQhbzGNpHk
aWOWiJXq9DVMulUiiuTJchkf9iLKvl41jGG6CdOyRdPIq8pIvIC+MkmONmy+uelRvndoamAVzDxa
y82uRbuvNIlCMlPcvcBS+PNixT2YXLlLeZbISybv3agxN5/fmlBifyjTm6pwuSuO+C13+1alb0os
yRuorM5dXZftClTBsOjjWcfrJ9W9g/h6OWBx+rCj8TTm4Zzt14w7j7o06UZW/WHUa+b5tPRERtSN
Si5TVNMA6nKUjvPr2pbU2F7p2mMV8RvEXwzPMK3rj7I24D07qriQmcPNQGO4It+Rrv6B+pp4QvmU
7KgwpRseQTEpwC4sLWfS+C2DpyUBsL/1CqqGuNLhCYTJcPNaMzoqyBAW8ih+v/7q0BmtkiFq6T8k
964JXNRvr35mROcgJxq2h8xzLZICp0da1c9BRnHRTZPpfYzHJ6rzya8RAVNQ8VMizlgnJiJUqtQG
CuLWuzL/V7MqvIIBxxyTBfUGOKr2dQwihncFgbBsXbgC8vQhD6h/OHS85Atac9RXcU72EV7oaiHa
Ad8dX7evte99AdLhfxyljf/P8+TRbN7313ny/f56l/92Xs9k6mBSD0IRXIZbB4ruYhi1+Fxp5kD3
qIjwAKvBfezRBFjE3APO8nBeoVWCB/69R64VcfFYtVWwl1uNfI86KKEzlgMwALntzwR2rOD9WsWL
j6iIT5OnywNBadt3XZ/8lLu+PpZEn4R5UbX8xz65OvgdfXGuF77vf/5jcr9aczvX8pQ42n+9u/wc
12kTMAC1u/rzzvPh75/8+20UimCLThP9Vu/t537Su892otE/5a71QElR3U/gSte1kRjvmvgpT6iC
MCM6q4aMYurxWadBuQzMrPss8uHOdgf1pbYSf+sGjXk3wW+8zW+t+hQ3vDLV967rO1fxIOEOcuEb
9KlGv5vWkv+QK6p9tb6O+3M57vu4PF2+Ho7uzIr46/VyU76eMtdYpDlxCQSNf7/3n9fK8+Qb/PXe
fz67UwFt8mQt73BNmg9mVYtDXDfPcsvpTfNBTbPsDqsczeX5DJgk5oPnV/W6ycGzy025EFGQE/1O
8zohiACdVlB/oJ9KDqqW0TXqcnVFg0cH7MJi1FoXyZlrLuSmXnnAMQsqfV+HY7gEi4QQgM0Q+4hI
mKPgRFGQHrqV+eEA4K9JNxgHzScxsCoOXInNQzGDKeSBqhFvse+bj8yyX4pRO1pO4J4w/q96Bh1f
WwWMvVPT1u4pBeawJM8vXMvT5ILoCRdscTgCOVXuv/fLF3guTFlBoDAqvLZqZ1O8jbDaKBPYUHG+
NsLe/R2TkhNbDRIkUmo1N+p/1ml90VAg/TCK6akcyuQzNcePkEfsRysyhmBJ772ZRM8umNXar72f
DdT0cuul0n2ybSAPP1cO9eekgrQzA0xs+PHdZnTK6Ugdp3/CZzYt+DYDlFPs/smfRg/0o2XO/p3+
qUREsxzwDO+IeBqeVNMwmQq68U4e5SmLr7oo6jt5tM5ac5XZpbbtimTCc4xxoiQCY1roWFTvLQ2a
V11r8VqdN0PXLgn+sBxxH3+dIM/6egFpB/UuIZJYM5aZDpg7S5wIqV9vb7Oh8l6TFMRO47vvRoNS
P3HqdFe4kUpDK9/y53Lfg7xxV0zxtf3URvXNTLNLlbnuewxfZUW5vTh6BSDF0Qc0Mp8vElJ3RUkm
lNFE41JYEQYbz5k29ZAk5wCA41mulfQGVoSf4xT89wNMJ80tBFvyZf/9gDEkoFd0fZ8aCHC+jspT
MvJg60KcAhJ2ZvXhg+zdob9jniJ7ebXbB5uhtmDMfe+UJ8nDPRxdrdcGbsrcjrOEUIOiYNz7170u
gVRDehM0ROqv8TYOhHMXqvn0aDjZr4JZ6Sfex1f0EzxLHaPAT+Jo20DxpydDc6+WcNxPx6B34+va
RHpXjhkWZtsOS0dxlgsGQQUFjda/m1ptgJE6YaPACjit6aVr17ayjAvd6Tsvb5wbTz6HzLg7BEzR
LY4msclt92ertNVRLoZeVMdpXtgxbGSDecpSHlDyeWQqj3yf+P06woby9VAM+kK+w/eB7018itbu
qwLYZzohG366NPNYeUrg/9DWcmAN6GNBGlSmPnG7rZZ0+dsn3+gbUgeDAtNr2y0dMsKeEnwxS2fy
qGqGDZSAPHxDPJCtuixIaBsjnNm3CkF5S2qkxR5eIOEHcvXvbZWxxMYfQso7y0jzv1jO6GONZT5F
0Odnf6BEO8u1701kC9XKoGG8nJSg3relWe0ttfyzFmRjlyyG+cj3Ybkm9zWlP94V3d6mGsrz3vTX
TF2GU9Y14Gvkqtu096hTq73q18MJZAEhGZDUjhjd13qioAYzrR9+y1C6jpoHg2Du9yCYL/naVp9o
YRarSuChbvCiblRyEI+CcKtd5PRc1G6sHFVgDJsJhPOD0dbZavAL84nZDbJb4YQfiHb/j7HzWm6c
SbrtEyGi4IFbeiOKTv4G0Rbeezz9v1DqaX0zZybi3CBYBmC3SAJVmTvXvnT1VOBv0nSs/Iz85vri
xtoZ6Etf5zfw9pAmhcJDmZY8BEaSELoezSUWgljJoZikit/DAFUOy4uUPKg9R7vKnrSCNutLgOP8
BrLPo6ZnRX6938Sd5lwRyPqGpT4CjnYf5hsCi0Lt0Z4PiUVAeDEVWbHE1B4aupUhLo8cqvmtLHts
BzfFsxI2g86+e+mUHXtuKxr/jIyJqq+dCj9KOfsfJ2p622/QF6v/mC0vJifamVtuKZQE6DW/wddb
DfObIrfOdlRU/xCx8E+lou81yCTbgjVMsnThiRPi9M6NYsGPjSPKlVssDvS0uGny0KoQnv1RW8sZ
cmCM+7se2MOD7JqGNgUu3TxoadSfvg6D7f7mu9CiFDW7U92kPorqtPkzRYRTwwMOCUYRwDCgSski
5O9pl6JI30fIYOjqSv0SzQez7MXKVpqMSkOaciAv1YujTHceONr0YmYmNTWld1KA4NVLE27jtiTU
CkDWEEd2meikArjUeCwUK6tLkqs3OdZ9CFCiV0HpbG3KTe6+VWoHP8/6hRyVh0b56buk/P70TKhL
y1DbufN8qwAYFQeqg7a7oUDSeozcWL3La3UTKn2yRcNenqlBI8EqiVjm55le/5YnI9l3qmv/Yfk0
+Ip9kIe41HGE+mp/2UINSvIr8LzwhFyI9e1QQcEtiuEdn8yhaMuPJoRjW6d6tg0h43103QnPaZhW
HdYqHWTQDeVs5YdwiQFbafPq1167j3Gj5jbJ2VDxoSUJ8TyM5XTwoX6sZH9gi7PSxco9jXxkz9Rd
rxK1i+/UUMW7oY2NpaK0AYtnChrA74Rly4Oe3LqeY4bq4nq88PlrrVUKD7eodSlwCMqXrA7cS47M
7o4z96Gdu0m74yYOA2Ylm6RnMDtJXIfcFqNNRnS5tF/MKNdOyAmHhexmSUKdjKH0iyB3zaPZ6x68
+qzYD2H122lD5Sy7kmZAAd+0IzYuSvQ48bj+PKShFe/12Ll/9Sut1RFoVRqQxvr3r6mVXsT/OBNd
85aiDOp//v2KU6g3eyOFBZDDF26rgfSNnqivQ45wS3gvSDmmR4SZmPKZpXglpU4GoLSctWyWFrpM
YROxmXJDvDoaqmS+/s9O7fiXsXTfR91OzpOgGrxixXnNi7o/6o731nmBcyUG71yLxCi3iG+Hpewz
/BHBXE4SJrO57XaD/RDUuk7hRDEtZFMOWCLc+oEBKIQUnAaXXFEfLV1wt2bFuGjaUnsMigg9QusK
bnl6dSWi5OzlPDlKrQ6hnQz0JIqrbM1nC16jCMJj2zjaBgeR6m7zByCHksQ/6+lHM9MqUHn/0FWt
eGkm6t8azTi7vdl9qNNbOzND8549tR1ZqAKKKrx2qA7J0EAZTZvsI1d8cYdZguDRNoDudXG3IRff
bmeCjDU7f+ip99EZEBDwMafgWgmzuVgreVThOlOBERSvRPsWZg/AkTB5xdfKNZ/rOPiNRM88UWJv
PbdV+b0ZugyoJmM9C2qNis3PlpKy/jVGNqnzmNmpN9NQxs9WbTSPGnEyqClGRd151fK7XQYx0Caw
6/oe9qz+Wf9RNeXJxzPmhNsRUwzzqKiDe0mybFsi8MeGpfEX+lwWKYJK3Xmxba78rC1ec3e2ByCv
tZejJV+OxFD1s2156kvsIbnhHN8ozEeKf1f86H5ihOo9aXmJK29hNadyKIqDngNE8UPduTi2rS2F
NebvXRBfLbLYv9uOz1sb0p9hblYUmmTVRi1Cc++2xbJvPetdret8a2l9spVN/BuWbW6Gr24gykMI
/R1RvGW/2/bwKlI1uXUUwDxmuKAt1KG239MMwmlNdv2ku01568vpRZ/78VUyV4FaZ4cAGfhrSnTS
q4F6EI7A5sROprNmRdpC05tqa+oCtI+j9nSmmBpNwcyrLZbA8ppLpdXtwQ/qN9mKCVKSFASWrDUt
RhLzjDBWmsvglbDrbBxP4rkp+4wibc71ePNHA5fxJHNPpYU6r0MUtC80stausPjfspX6XkXIar3U
+pnDlVgElIPe5dwey/N9bc3f6nmuPdXEyuvgH3PHLHO5ryrfKZNH8jijZomCowdSw0BQFe4Dn7OT
WR80o2idiuUEQH6x/Weng0mmwT62LIYC4ZzQnseW74jj58pjBChnZzbmsMcGyTyZFHStqzEtnsY6
0BYp5ocosqdda/SQMUKtWQVeXl8mxf09zHpCv6vdvac2P7Uiwi09rMO104fOKZAcJByPTZbiTbJp
U2W46AOylTgsvKUsNQrJAZBHbuH+mRFiDqS6f9qguCgXmY1BRvTX67zPnZVEZpYVe4lk9Dy0GkHd
ZVhsh8Nzl9jxMrSHGhhwNzwjIyA0lqTqXo5W9oCOXje8nRwNjY5aJCcodnJUGWtrhdet4IbApdwu
xF3bx0BYNqkAtNYe4MyNbKLqqamsC+fqMiYrfYaCXAzV2urHfo3rIfv72bBEYvvlK3mgJAITk/nQ
SCeTr/bXHM/yx3WqFAHuhEyUA9itLESpNN88+LQLZN3iyU90fVMMZn0IgfueKUXF2C1qi29VNa5G
Rajb1AydTdfV1aolIHbUijq+9Un4W+dD/WbAuAYTq3e4gmvxY5xilqGFRv4tSWy+FIq4B4T1DqKG
GJZnsThXVT5tOrTTR93P/xxKq6z3HSW3PruQY0eBJpCT+aWcIl/JkbFBSb6UJytJPJeLz5OyKKeS
gEqbfgPNS18jrwxWmOaor5VBGbYbI7WTTT22L13YdNcC/Q5V6jhqZwOliAPeU3tLb6wb5fXjY5FS
zjS35MEdIHbamWpuKEq0bkmJQHIyMfr+1wRcKyiKTS39s880A+tGKm9j9KI/c7MiNhM5D2AL7+Tf
0pfECcaTb8BgMic1fbFyhA2TIaDlzKMYOo97t4AoJUcRGjlbs8rdVTrgoWCIe4SjE35JHLBV+XOQ
fV9N+ep/9jnsSneC6J0a8zsd1RKCs5ekMG0L48GDe7oNiamdWscqt2PhOqdqIBVC1LN7nFoxbAZ/
jM58U/jdscw8k2ox1yLwqsuQxpTbAtu/FsEQrWMkWNeCUNZqitPqVoDJWtVuDGvdasyVZoiVOSke
ADPmWrVQfkzjSB7DjvxXslLBaqh95aLOwjxYRs4x0LBP6IPM3I64oZ+jkkxiFNrtsxcPHZ6MTfYd
C5W9kjf6Juv5yEbKOCg08R573JruSufgcZlpF7VvikeeYM4dTy0CXpaSbuSgG1rag1WDuJnnywP+
yNuis/OLbFFElK2awoK2hvm5Phfah+5Un/35ECtWvWg7C5vReYDYJMSw+dXXwFefHChK719nTOrB
CRv/oRfNcNPrYWIrR724MuUZ5uVtt6rZkcJgTsZbkLbaXiU9upCTh6YIoSGOmDTbwCVs0/tZpq6y
GzqzObeDjoFCI9KPwrXbfeoa8SNV4AsBLo5tpY7jtxnYO+FG0VX2GeyNllOh4iE6T5EDbWnX6wTH
htVn3zwwpGO3HVM9JvY4z5sPuR7zVB1u8PKzxaRPlHJwHzym86HLI7Zbf5smNPGlattEI4TfU5eR
5fqBB4adLgbLZzXo19mD5QXjson5xEimVLt8qKN9ZnbiHGmVv1IbvX730/ZUFyGfRYmbAvRy6xCX
FKAt5UvIhA0WT4H1hOGYeJBSTlUICgQxiJCtPtQ/W1pnac9OOhcPMhbkOTu3fFKpIgO4bVsNuknV
yZ4bUeBkmw/6HrBm9myQ91+VneJu5SggSHOdaaLc+PBI1woshG0Qpv0CDMT0GJqje/NByg+Okby3
SDA2OZXhW9mEhbCxow5iZY8ziRcREqcAZ0D+Dgyu514oKj9ALD8ZKxDL2JB2Kr85RQfJLqjz6dHb
/La7cldpcASVSnV28VRELPX0d4A/1qGJjZrtYS5YCSttu+MGEV3lFFa89rIykKOxfNmbuf7Tn4n7
Dtl8Un87wOLuTR7stoeyBIRw/dWnlh+BY01XeYpugflSNBgLvWT4g0fatCYSTryc3Vtq2x6ZzwaS
5Hz9oezVAxuCbqG2RvRCYlVb5uDQ99PcxHHNWyQxMCI52tYgpcsJhgAFSjGr9ubD7wC9G20VvaB+
eWzgQV6MKCF5FyNGylJ1IfIOBwqkpa/UE8EydIznCq7w2bLib7LbGMpxF2lwSmSz6SwdGU703jcG
1U99/CwrOqrOS9ZBGw+I3hzrTaEScDAyDKeLdo8yfoRFPVA4Ohd5AFs4Wb5u3UsR+CfsNwCZzkUh
pk9JxmQrCWwW1Er/69JlvAt1ZZvjermcgqpdNwYKv4VSFQ2lNf60HLGyWmvUNp5lnzwURljxsE1j
RHWY9q01dA5Ln2TOBng/jgMiQj9GCN7ZmH3A91ITFEB6JPWTJv39by9is85+NyO2L0jp/32omXsw
ztvFFJTD1kz28H7y09ehnp2UZbNfJn6Xfr7+6pVDstmpXrjCbYXCDlQRqHD/nvl1NYwK/15Dmi9/
nf45ab4GpgXByswxlk4LUe3HRNH5sZjNC3ChuSrRsn8h1SqG3vrdNYLnSRe8RZEdrbI28y9JYWe7
sOi0PfVKoCKbKlrrBaXCJZQQH2SH0EbvydSRrPOseg4qxXvKHCFuRVqQ/U29JzlB0UoWKYWg/p+u
2NWeEVBi7DBPr0Y+9TIYzUNlk2NpqdvrIO09Z+Ak9pAYydDPTa2dmiM/aQKbcxNGuXny2IPKVhC6
1aXFpUq22lFP762hUtMyYSAzhWehFslT7QfcmEJ7G8Z1fpUzrc4jnwLqj8qvFGWwKJHtx1irzm+R
1HgRVWbkwxWlCGKM0OXqY0x9mWdEF9NroovWlsmjRxxFtjoeHc4iRbW3agma4uzBFMzuPiwX+wCQ
nPYJdxz71I6+c7JGO9pBBfwm+8158GuGfFUo0zs1MOVOtrwiZNOUdsOyotDh6pQqMdNc6bfN3JR9
eonGXw2nadOPFsqHeYBVaYP3yYTOXDHCAw+Enr2mSuWXFWrI6TnYfcnzjbpB9Wh1NuUWPWby8Ioe
tA6enS0Qmw343H/g87YapyH4WSb1uFBqL7xh5OjuHNyEt8JSoifKKijjnae0VH1MNoimvLUbMvG+
ebTnPbc3AlLvSO8tjETYu3Gw7H2ANg35Wxt/VA6mCZg+PE0hcr2gQ5gXqU780evRL2NqqquK1c9j
Zyv2Qs53LdIHUA7RZwVVskxGIn9Zr9xZ4it3mOJ7s62tMyVACtXONgnkhl2bnOFwtYNqED6XzTGY
jHv5Kl9bTu4/oY6HYEtw6SD7YgW9tmHOxJj5YmXqNOcx9Y8CT5pqadvVlc05iCM5iFnziizCtJGn
dt1u0CZSgaMTL20WHAdPeA1+UsixwtYKHt1h4MeY1sfU0bqrbIn80sRWSWC+7u9t0iDKFqwRVMpE
g/i15N+1ivh7XwLuxVvq87qDI0L9QTRVvIltkJ9mO0TLNsn7j1ANcYzz0VlRUsu2v/mli+g39SAj
zNDIXJlRAW478pJLoSjwI1OD8JNmEADoxngL5hpJ2Dzad8nBFCOxLVSOtgcWhW2jftFy/5w6iCQT
gLcno0XZJgcLu14llauCwFMCqjKmAHUTy56x5e8ez31yIA/PbRxEV9noK90+wgthK8J02RVlQ7fJ
gA2sKE7J42VHQmXhWW2/+7oG+jzoLBjJRJPW87d2um0nhgM8Bvvi12H/nGfzIy9Vz+yP++cgjt9s
0x/4sNTuecrhkZuu0pyASvbPjlOUi6YhZC7PZB+tLeAK1Ud5qufyMwoJPh3kubkNpoeqWH+ZGjYC
oSioH4oO45kQo61o1KsH1Q4qIvDkxBZFAAaqcQXmkAQgXtLe5ydIAcJTGFUUZRapc3Uyo1nnYSnO
ptZqG10hNKk6fbyrCmDGGrtHCKKavR8NiBnqaOa7uhTVydA7a0NRS3t22UmvnbRUryjDKOznVv6E
+AEkld5PL9WkCtK2TvEekO/jZwMIwDWxfsFp96oC2ftl+dHWI6aAHzEU0cxNooXXX1M2J2B38QOi
CKj75VA72FPS993oml+kHrVNBSVnSTWPconqzl9ToYDfS5X6V9mHbaTYNqMNJuRvX5tozmEi7NNo
ie8vKRK2HrVk+LzIZ5/ja0tLkGwt/p7lJMYbQV77IK8rDyzWMewbVWwtPKGyaUZXDY1ZrFnEFQeM
e7xb7To/caQJv4eQYNAYRfo1MPv0iM2Mv5bOR2TXCd8W3xSjhLQkhuIQTZV7c4XyU47LE6e/J7I2
fK3b+jsYq+AWNpCuQBnBvStCJBWCFBFqtC7JzascG4Oy40tdfyRwVCjT8NJq4wmcSD7npgFk0XjS
u52cLa/pC1xTXLd6nN2EIQNY3WOWT1s5oZx/GmbjDjvXEw6WF/NFezQTq4md0uazHWN5mbNc01qn
OsozWCs5V2v/9R6TUuHrY6U/vv4XDpdCG4RjwFdfAQoSPkJg7OS/RZ4/DepmNAWMmPn/3gUDO6Up
3H+dxNK42DmodylKCb0DJV6/Pv/tE3WIUC0JPcxnyn+Y07VvqZtqVJ7S5atZf0UhKhvygqrF5x0k
6e8wSVhHalG51Iu8fjDMKoJMPyE+Sds9y7r6pU8Cc1dndQ+iYFI/CuqpQYvtLUev9qVQ0Lv6enge
Ctd94OdBleSsDar03wjb1A/ckMa1aenTQe+EfZWSISkBmqU+tVH3T+BxzF3B92pr+vr0WvkEBOYr
RI6ZEODSCAcZtvWAnAXa7zyAQaTv2OZHwT5tTdAHodAsIKqd4cfYshIj3dxvRNBMb4DZ18UQdN91
kNTUdIv6UesxR5pUxB+4vGgwWOxxNVDTMiw0tLonKg0ohOw0KGBzcyiM5uSpNekBqpuirWq67G2L
/jgV5HsW8qU8mNXYH/8xYv9t2zUmzqyBVYqy/jXHVEyMZAncr8mr5xV3dpPH+N9DNu9Sv5pjqU2H
GVEvu/p5H6uH/My7sjxg6wnQwI5O1owTaTJgI/LAAxNusxc8fXXJV+FcQtBb2vfCmu3NAlYesj+L
CuKin6fizBU7Tbn77Pu68OewnJPj07ABPpQC0OmfKeMo3odeYWFq1/otr3C8axQ9OVHNZuxJqqm7
0jSHR+iV6bpOh+qJKhaKvAuRfUsRznY8VW82KRGMCKdbAUn7RvmVd+40qrMLEjdvRL2J36aWtiMS
ar+pnrOCQD4+D74anijHop557h8zkpuOSIKjoov2rQJROHeXwdQfMp2He1so9pvZVxS9OIo4jVVt
PRE32sj+AvbjTgu1ZYnmYzNOVXuxGlGtxrJ3n1UesDiamcn3sjMOmWKjOHKUXZ+g0SN8FN7ysqo+
apJRrPOM8okPJlhPWRad3drwd4bTTHim5c0qrB3rCJg+2lJ72X2+g9VqzvPokeSR7wCu4JDId/AU
SLVm+GAlhbJKRK9vIZM3y2Zys1s3H7SuV+DG+MMO18LsJgeIxiKGMtqL7MJuIDmWjv5TzpcTiFz7
6wAu25ofnBIvjTh/cf3u2Qf3tNV1TyUh0SUPjnDfABKY6TIbkXYMfFs+R6EeGtc6QQ3QG+kyces7
MTncUorAoojfz14xsW0Wikmqxamb7NUXNfdnVX9qIeFf2zx/lN1903iHOveapa5b2Wufpf6mRue6
laN4n+hw3Mz+QY6KCfcewx3v42SJW1m3e6D67hqai7/3TSU/dKWeIymqmps86ICY4eNr5IXnvqzS
m5uDlLO3kZ8mc6sQkbKnOKkmE5+TbtQVtjQmAoeFZ7b4oVFc9Fx6erIhTutv3LlpIsPcwsyL15+j
UZjvCOyUK6IK7NFMWOkaHlEYNU71c0NZyQE+NsZy86hZElxDdM4fZr5UZfb8oGsj2rqQcD/PJwMw
a7if5ISmTMbLlPVH2TIzmzxwkH++caIHwZPtvFeimFDfQD0gPPokL+LzeXb41tzlaW7p78ZCra89
/mU1hVAF9VRrTcFQimpISnjE2AP/43bXs+z9AbZmz3qfVQnhPxZaCkyZDGxsHjvfKoTKFI3U2sWe
snObK8qyqsPxmnVKtmlarTxFlQH9UGc1FfCgeIAiSTDGCPWL6sf1ahxQEOllC7kUfNLSTmrIef7Y
P7byEIe47CZnfqT941e3bPqEMLaZzgpYNrPG6R/lK3mwQNaxN3OLtbyQbXfcyORLTwsfoj4BUFXa
ItlXJPa289rvUIEPfRgnDIedQCMGzXZlOeCX8CFK6qscIKHQhb+HljH8cqz2V+9gp9Ba0OpMK/vN
U0wrjyY+qBtDiPrm+8qL37veu6XxRyOYCVMmGeqXlmyjYZjKuxphgqTHlrKtRKW8J+YWBkXy7q2c
WjWXvlpVL12W1lu4OvVaNqOOWgCjbHI8oxnNKt9bqsTM9rJp54q2MBQ8BD/PjdNvflg6iynGSWTG
/WvAuVCF8IoN9CtGbcFOduH+BDfETHENJcT4VNjfZfSKmoDuVrXDRrbGhmoPki1n2YpLb8Dtxvwm
W5pRmg9hH83ya8JeuanGx0hD2SpDZEGoT/somatI5gCaX+IzZYxCrORkL21xojWwdJWjMRintYDX
8PmuhTXAcEjGAOEc52ZUbS+bKmj38lwSDYgRDdU9yOBbFfTQMaihe5CjjjP+IChbPsp/RaO0F9A8
uHdUsPR6MguLxCm2k2KI3zWVD0TlP1+AsxS/ESls8p2Pv8NOWA3fCc88BqVqHrWezPRKvqRqv/jz
Urb9wcx21M4dPXi2brzKRxDvUo+Wz/j6/9CoyYFBS1coAo1lEClbzOd70g52/w74kVwe+XoIhW/I
/dMXIkPeuq7S/phhz0QEj3KTlLKeamXkJqhCo8N2lDLesx+IWyQiCMmWWd/ADDSnqasfW8xAbrJr
bCh2LHKodLLJUwN3Fq/BOtnxT2Y8ESOVL91GOSbcR/ay5Yc5a65xXmzIjALuAol6zTRFHHwHR8RM
azOsYoM/ryj6+vNKjkKehYb2t++/zeu9fqPkUUiQ+v+9kj+f/x/X/G/z/qPv870tnrddDEopZb+4
0DUHFEnvjofSJ05SOZR3li92XIbfG6UGXFnbziHBm4lUR4kixaYiCh9Z0pTCecjMQbuPOtYT+oQD
R43W6FUvKAbL8/SGQNi9m26zlt21gXrYz2sd/yAnf21i2NJO0kWbMYqqSzolFxaw7tbsW39JLUMf
LJFGkE2b24Un5vTwPG5/tZ2M+uRc30NYGmADDWG8iBqj3X1a904DbhZt7Hc73Uv4QgjP3ghEl6uq
Yjs6QdvCa6/AP8lcAj4a37J2iI94m9Gc/RY0t/wzK5hnKX9m9a31Z9YwV8/Ja3mKwm9hngXnVJ6M
si0+mjnmv/LSKQCdpdAAwGW+DSnTfHazZnio+OaZh65+7m1teIh7uzQPjKU4WEI6ystdMDOXJDmx
y8N7V/T2UbbKGXXQx/694ZeCVU1WsEGq1aNqmdmDjux0Y1VJ/OQqJWYTaOJ/Uvu1YANa/+4rzOzU
Egu8HsBimwHxSZM82uPQMe3yrnPPuTGzq/mpvWkRKxB4YL+byF6G+Nf+GOcKLG9Sq3vMx7KR70mI
Q102+LSuFULbi9JslZdswJR1cFIeJ3OTWusYESV+p7KZjg0rIK0zH2TTUZNdAjv+ZhL5QRpLpBge
OaJs0zvlAg2x3dU/8foh6YEquEbzzzrE0tvgLg+hrf0ITMc5VnoY3AtrLDbcH0rgeUpiEcsl5E80
xJ62k2bDGWqd/j0L8m2npNFPoQOUbNKqvRO1UrYIv8edierwpuqYD8kp3titKlIUHwQCQYg1OOrY
US0eIpXolsis6zTxN3f9OL42DqLrltXrN8UdUKcPbPO9JjfIpzmUJM6eqGrbrwy7L96cym63ok5Q
piNHfCWatpETyhSjFnnJhKpDOLPxkxppnIM1sPS4mFs54qyvlhzTAqFhYaGtOoDsNwqf06MdacmC
P0K5cZCiIBir8JiYHc3lK4mY7/6OygHpH/A1BeabvgK8FGpxduH+YG+GMMEjSSM3ixCEzraIdpEQ
xkM8t3hMGCQHFXwBqz5HPOq2Zxy+9GNjsgxUJ0RbVYeNwgyqHoN3Csio2JgfI4TC44VaJd46gvBd
LWK4c9VCPkHk4etZk8qRLtxqxqAtxxDnr7FDWbhu6hxQuWv9WzstinevRmsgWRNoQQFQSOKECBX9
YHhoDWf0hORPgBFj2yHb2kS1ki3ccFPp+rS201RpKPwWrHMo+wgpCfults0sP8nTZ7fi1yZ6Tz1G
QxWeWEon64nV3mtqtC+6OzW/4jlqxebrW9lj7WywWb6MlpHsFcsNdnpqaFe8xIOl10bRN8OwF7UB
6T0JSAXG6t7nS7WKR91/h+9K/H8i6GsqTsWaNL3J/j7WwCjE07RlhctfFZPirhTtU41f1wkutLWQ
0/R5vxd03OIsPbRfi+hiz28SndpWGI9jZjzkQ2XeJX26rbvXasgz1F90DYBHN143pmvZLPS82VoO
Yih9UI2zaHzzrFsFkDPBlz4NagXiY09wSXEhvH220Sq8NSxy9/IURy2NM1oK5TEZHmSPpbP5AIOp
WlSklAkuETOlxKFU2YsuEfUnDqvs2l6lZgS1UCi03VFL/zUjQQV2+TwlgHU+5YUBwJZxORBFSr5B
6TQu/1xQzvRmBIrzd7rs+xqYq0am6POasle+/deFP/8Nf67ndROg268ZX9eSr5w1whXi5GWmLroh
IgKGfnOf5TlOtGOuPjkhexkEXRfZkgd40FWll0+yETrlUweY8/Fz9gjRVuu6fi+bTeLh9aDhqiab
nkiL1eRCrUwK6CvxpOmvGOUlq8HVnb1sOmX2AHqkveFNXt3mIiXZHZuNvf+Pk0hju/shKvTX/3HS
lBIKduOe0Dio+R37Hm9NmWe1KFLDBRgbNw8eFqkreVPMQm8TQQp67fNK2SZUTm9tTwxvZcX2aL45
ek4AbN02yAr4vnetWVovmnlg0NVq4SPnNNO4Wg8YrRMSmg0eIyRwJ/mqdmt8vdu8Xk691gPoOxdF
nHyEYXudWjzoFp/HgDCzHBDUJS5Bj3f3CCvldRdp1ilpAox2cMjcGzymT3JATpGT9VLJb0HrXBHe
YlkzqdO90JNy28LL2iuVF1zITfWEdZr++2zypGup/dOz4N75OQoyi0/Ca71zUg/xEz/Q4mgXhDgk
T7WdLB67bvzkN+6f/iHr7Z3LL4qdo/dvN0Mz6NjSTR7utP9agX/eNWX78wbpYS2xCkRPHmFo6zNe
WDCk43TTs/gP1l9NYqY9QaC62QjdbpZK1ZbPQwmSU76SfUFNHwEDDHIhL9yG2Fs3GjWneVuMHyoY
3oXi5+qjCGy+4nyjFsFMlPmPAVGLCsc5HrhF2q/7VHMJL4XjBwvnA3jj8rmlZPAg+/FCp9/qD57T
Vp/9peYRgpl+oGBENY5z0kKNS4xubCV7LHO0yvNAikowrCMdFxlHrQ8u0fEDdTVEo6dxY5YgWYe2
7O59Rj3q2OMVSYynWIK8/IjCanoYC6+9h1TRw6ZzreXnKMsHQ7OTu0Yo9R5S5rVSJhUlDXGivYHa
fYH34HAZhLuW6C5Dacz7WFPdbZSOcZRNlD/ZFkuTetXpgXknYJctrKmx9o5gcco+hsrrOOGmVtnl
JimH4K41RbyflNL7RDVR+pmvMqep16m8Dxp9H52z7iWY75CBrhJ7NJNww5d6qI6upw/X1G+BUagk
ZEA43LWY7E8BOetV0751uKPwRDSsnY2qey2bbmG9hF1rXzM1Lc/hyBdW9ncaxRBwyfRDJ6Cf4G/f
7qzUNPaJkf6QN7avWywO1v4itcpqLwesLrQeclM7lgnUUQRSQPTSeUknvstF84QX48H2uC3J1bGd
+eEy3ODgl9x7XL2IIjrxPTP0fNXPr8a5T44qffPn1f/PPKuJrtpIpVBRNu67aqIGC+P0R0kdHCl1
4Zxxg6yPDWultY7vgIKxlWY2OnS2wDmGLU4acsX12RxYs5pxAodril48kZirSCXxRSjXAyNDfFBx
DfvFbwy8MnTrp59ZxzbK+i2MWD5dMxOUWQ6Ef0AapA8o52C0z68gvVAHOb9SiAJgtYLWiSqM5xCs
krw3jEJ1V0XbtAcWIPSr/UHCmWW/gM1xwMGKhakRRfCG3fdgMNMfGvdKdzCGp8ZgjdFmGYz6qZye
/k6o3PgjD5Pxv01o/F8tnlv4dfB1Vjo/XmWY2m7l93c0vOLYtG2++PrGQzJZGV4e7hFegaMwKMdg
Bdf9TNi07WNh8myM4ZzvSer9lqvGpgFcpUmoVswacalYApcwMVgULjQr5BLpj5T10nL0Eu8Mna08
Uj21SFP+ZoGlWmv5d9HHdiXg78O+wXYv8eKbVOnJQ9cjz+moIcW9BUmfBos7iDSz/D6V/rSmvHAl
2DN9y63QXfJdi87lCDhCsUJ9U9eF+tQEsxnlHG2YZdlGYj0Z5A6fEodFfZXpz7LVNslC/FurUJIJ
1D52EWwpPdvAWDRME8w0RUF6jfu/G/wfW+exHDfPrOErYhUJ5u3kKI1y2LAsB+acefXnIcafx8f1
b1hEGFnWkECj+w0gM0UetRsEiNhUi2FYZG3XnOUey4ega2z6PHnGt8nb5qYPuLys6uslckfUvvVU
2eqz74IckA4McqCFDr2qOxXUmTaYT0kVuOc4EY/D3PI913xyLXGZvCm9k11eADO8ShpzrYxRthxr
yj8K+o/hatR6+AdzG46Pd5ylsI5GojAib+Uls5S3KnHLHfbfxgZZ6GERFx5A9Nsh4zYiTxq3AXmH
NQmAFid7oM7PFoyEh76spiReV31FsjBHPAlxI2MnsNx5MBPDX/IIZT8iUkjz21XUNqKXGLBfQi9y
1wHp6NdSCaHxTmg+sqrkuyjtPeg/hDiYMxbbXFTlYezd6A4zeQMrD7V5K3XnNWwM76dmc2QpRvtL
figdhk99wIBQpg180df3SNoHpzj3d+Hckl1yUPZPpOJ6mYGQo5GLQPDcJ2cUZI/gp3fZWoYpt4tK
0M8W3n6vgs6/xjC2Vuqn1AVlWBXu8K65xUGLUds22jC/B5GWLAy/Gt8t1VLXel1166QLBTpRSX6+
XZzZjokowDoN7uqf7lvTm2cFXW4vlYSIUQ7kboSQZ+AhjYmpu2lm7qcZuMBIUlRb6n6ALTxZNdbq
hfEVI+TuIMwSLAwV81Ygk8Eig0B368NTAKsmC6ZW3pgREE9ff3EMYzyg6cieMB9Xvbn5z+itSTD1
9+TbZ8sMYVjUB87Ege69vHDu7jNPvTZkT1Ua5tYwWNK1mRVxm9plsOkJ7ttti8LsPUCg2U6qB8O2
wGFOOzZzs1KQzMRpO1yrmeY/F0rm4KkZPmNygdXT3EWWfKcBxbhc57sjxTSYJ1s5iEiyuXeUDN7K
/AHTrvTHLHmXY7d/jsoP5LkgHR7wh11UwPWljDdu0giJaunnQIISvFysPTRUyLY5Cg8AgVrjVFPF
5LtPo+fRRVCLkCb5LogwQOp0u9Y0SrQxkNvXKNH1M40CMfjqQXYBZvi3y6FLGr3KWV0cf6eua54m
gGaPZQ+XtdTTZ1NE2TN743sG/+Msu9AyQ4u2MsAqzoOak2Dghyf8XHiwHjM8bK1kiFcekitvdYbe
amu05r7iF3tzRucEhq14VGsyj1pmHmU3P9bbyw+ZZXBBKghBaW2yj5IFAlzsG5I85sGYLWoQ2tzE
Neg+mQ2T8uSZZwBrsUtjJ5NjckD26fpo7NzI35PLRAVqjCbgZJMA90TOLy5b6Ef4BuxlE6IWtGLo
jV5vjv9O0wIoMnIaNe9VidHYSwYGAhxbvW1taD+1Dde9SSwbkWk7+d7A+Bm03PvZjagCjYCmXBWm
ixqA0Qd23B9G00b+uDVq/i86AAYY/DF005ACE+6h/9wNPCOKkvhPrNf1IgCEdpGbaTLkEZZqQ7yX
TTnA0VrZO0nwrYAlenErXJ7yNjLj80g4t+R8hmT51KhLGW8apRs8OZq3cwIvuJddsX1OgJM0mkXS
VRQWTs+gvxcNWtIkr75Uh0RrNnXBE5Bgfw9iKN6qZNpJdyiXItfKVdyVlI2JQO7wIzTunEmx19pA
rNs0zu++yEGviP8Hrr+Gk5/kPOjz4TKxcmVtI1d2UqoGzdpM1V9k03KL7rr/3kblBlyEC5PXoVpY
MlOD0HW8Ddvyp8hQ9FmCS89Xmo7aejFXN6Vls6sMm2mwwWTOps4qxfXjCLGt8C1ljS9vS7aTfNbt
AuoHG1rYf7e/e8XzvJl+KvosHxKI3Nlj+led1L5BDtlSfXfVEQAt2JMQeY6T6hHJY3RyqkzZyVzd
X8055pRNDSgqGgeKv8tdh6C067QT9kvaqaWctG0a41O2ZH8yCdSz5W1KMbyfFFwMmyA4ewpaHI3A
8crJquBsZQanZTmCkoW3popdLHgl4PfNZSYZz3gDxmu49mCjOyPrjSFf+71mfyudBw8o18/KH+MF
yGn7JQTGx0GEqCYqPG0/JEiPdOj8XOBBkbcljnnHlvV1rAv7jlTrsMr8X1Sy9HDx50ZRfvHMi5Cn
+feQAt6muVJ1TRe00KDzpE0B6XQUaBuWEEPfSyJvWue7RrT6U0lsd7F981N2t3HfbLvKizf1zAKO
06RaDKmOmRH46lc9bABqxv1bUWX5QVcy89l2bZIeYGIxENRWmLDYh7ixjWdfc0/KfP7MOkPj1FD9
7p/n/9OPoP0jBp1G+VV7aO3DkX+qAKjZFjtkXtboxbOtn/RoSJ+rrNfWjR9QrQIO+kxCfTpapkoF
fm6O5Lmxuo4C1Nt1C3vaVB4Cu2ZmSPf5QTZLM0KfSlG+dVoJUN2DwYpRo5IdwOoHT3ZlhXJUzvUd
LBp8UAWbv4KNrjVWo2qUy1ufzJ3AqYGX1o/rwSnEfRgTGc9vhHxTWEsJxWxwdde3ZB5odETUbUPo
B9mn6arYXN+6rM31rd9qMLkq9NgyvMZWRCvaUzj3Abvuji1ymAvfipxlKoIKMfxu5bet/UPJeIMN
BKGei1AYG3JK1UEJw5ScCNRbyMt6+XXV41X6fLqXWf9U6NguTepFtiyyt5uCEudKxZgbgSJeZr3z
1AuEsuBpDDgLy9HCGKYLGeZdpFACA/aXvTtJjtNsZv2wSuPB69z2rairat0PY30SReeeADAiY6wq
i8kEMVwD93rT/tzlU/XkUex4GHrdui8c7aLPb/OgB9Y9MsMXGfZ4pBXuDVoJPnQ7hOtgbtRE3iwb
0c4scJdJ7OboBF31FBZNfz+1KaDHIHOBjibPGLPnB7Z4pLX+xPJ69MmBpHuMIRkQ3YOaAjYAxnee
MGn4IZmlra/L7Iff2MHZT11yJt3sMW3NHl+6+FGhQYSiJY1btzShnsfsjiNTwsKPBF8/qtNx0kAv
KcFYIJAzXPP3DVISS4GgLEI7Rr/PXAQD9aqJvxDDJRkPbdu02yeIfnD20TlfqUmkwqgI3H0BxxBb
gRTEhn1yQXRsnLDwt/KAFEYDxECnzu96bYrepm5tom355lC0P+cC3Or1GDV/yA7I8VotRg2Z05/l
xczS4azPF9lMSxLmU+Fg6F1kGOxoMfhTlCOxJ1crEKe+ntxRwhQv3DmI9xiTu0n1BOre/AaaU1Yf
gwHRkk5maRyVCDHo1Gnf64oLY4ojKXqDKgsDXgbSxeB/NTu1azd61H70QbjURo09EMlkQuaKYuD1
2S2L6q5QS6BdFTyiZMbtqO/t/Cf00/EHOJP0lT21WKdZmJ6jzI6PCvX4jTuQvEwKrJIAZgAAC7rn
tMDXPjDwtbf8QFlmtiWWsnkbGKi4EuXPEy1v8IFpzHW1PhzGlSLT2GVmBlsqdxDRZYZpvqRzfl0t
8j3rUH8COQbDd6zvZMSIbEOyoFRt7BFcaoOlbE9jbuxDFpCNiCcLpm7V5MouMsxmGVtuRtakEQ9d
nfwkU5Se4bd6S0T0FMgaDaY98zatzatNlE0rFATEvWzh7aMfYjGRN8MJgdo7CquLwU7fEr91F6Gi
CtJVhncUSqAcHXR6h71sN0ZnA8MIS3dhetMLZ/JxWQ9Z8ZazQbNa8eLIZjCR79MTpb+LUit/czIy
tG71aruVf2k87032epmHaaGG4dRUJ2KlgcnfAcbYyO+rS9vLFDXivcAwaGVkEC/z+e3ABhVEC0Wo
B30wS3Rmq+5bDY88dFakftPvSo9titHbw6Uee+sQpY2+dqs+/CjHdGPFWJDA/SSvP4bVGm8j5aPO
4hUW3yR6UqC3Ve5Z9zFCFkeM65PpFTAZ8sFh8VzlrX8n5j3ICpt+5TgchPHly6gNOea+wMR5Wc17
EFDV/oHwGK1uBuUHRKyhG7uc61YrCxjaJss6gkEjQJXxr7YcH0j4gyUykCjQSSUY7vQNwcwHVlzj
GXIiZCxdUYif9Opb8qQlHbbCBmqgbkgaVOuSCm2W4dpfTeQLrU7odyrEUAwgnYtr+78AczmPXWrq
SAYD9VCpDrDWpaTd09o75egIbGJFNR9y1TCWiPW0b5iyQgJxG+/75BvrKwRREI+jUFj95Oz5CSdD
vGcNck09rkT3BZC+KbG+zCLh1Z83VRIJeIJHXnndgbPaUY5om37JxUFerKlqgLqm1XUXljPmn1EH
A3ZkBcXPJrWIsnzjV+SKg2479mdnBRkcf1CbtmJB0q7NnAxLVZ2SmTYxhMbw5DXgPe3ezN7yyV1b
6NPZz2kJ3j1H16sV/rpP7OgQAMrQgJkn9ckZppJSz4gvO1pe6hgdhjpW9TfWLqz6Gpa/yE7JqeCF
ITn4Vq+NF6GV5SX/JTvkRXL5MftUyeN24U5aBck+Be2vrSjKXzl1kjbBkENHqaFu82AfcL7HhJmA
aSrmpaQ91nP2Fj/kJ+GY4hGVWYp3LHmwa8p1gvLEGiYeeo7T7Lyq8KeI4Nd8uj1avSZ/JpHx9xqd
/msY+Rt0ejw+uVkSb2y25BNy+PkRxRBn0yDW82gOfbjoSv8RdLht7GMHHUC1ABCINSuLhmfaK6UZ
/I2DrgcCkoD4Y9vT7xKRc+zQDMFySk6HB//DEaI74wJu4GyNuppuhMXbqLgBpt5AMMy56RVajK1L
Xd7J0Tp9IDMcv+ZelF2ADL6ifZ+8mRcr4O2WdTg1C4q7xvKepWVTj4TD89Bfh+Q4FPgLijL+fRBj
6QTAOFj6ehYc5HRyBmKtwlS5Wuji0d3yCpFnCUTSHq+RkK0EwCuhKxgztiWa01LyDqPC8qyjgH/r
CubBJtTKM3xtqwAEwLp2J0NTSBNw+5TU28pYFIZUuFczo0KehYXA1q3+wpu8vYa1noKmSWU5W6iN
ySLhHLsCBVSs8c+uH5quNC/TsJUZ89oZpz2hAoRhmU9P7f+ac9rH6SL1OvrPZAcowb5Pw/SgGIH7
jTjAmcBRmp67axKBIZuTUDiFxotLEv7Gtmo8CqWvt4OKpLrcyV2r+N0s+0J/gVv8NLLh3Vl5AzwB
sp+MxyIcfS91QRlt/nXkmGzNv+ufmVpSp5c8zT7yvBVrPzZozXc5otEX3w9/391Gff6sC4zWQ3bX
S9siiO5oAP45bZsXnFzjvZXhLMCSYD7GohsWoCKtH0yldJ5d/5N5/F5Ufgo/b06l3sAYuiCDUqbn
fzAasqkM74a6NHOn+DF5cI6NkYUDOysI26WjXPBjUDb2EJtHYC3+0azFuK0dEAidN3KyMuv4VZ/R
Q56dZ9976GK1ps3FUgA/nVq2T7VmXIYsGM5hjsu6P1/acVRgLpcPsl9eHM+PwTCnylKPxmBtTE4I
lJuiw2iE4nBDcVdK3V3cDPUNiRO3UhZQEEvpV8P6WGsVOPG4319x4nHnX3HiKnShRYWDL0CY+Ydn
KPF0QYjk8AQ8WV6cWCH348bpLgWncO3TmpnyM7mkWOZ5ihHP1mdKfMH4TPbAksL8pR0EmL4cfL8I
zRc00Oasqmfjuqo22DOU7QYAif3UA3oBR2kaP0xqWT0rnqf62wGEw6xyrByxdCOvNaRLVN+KFwCX
+r3f6l+yuxxCfxc3Pi4/86w8wApRJPaHaTiPOoE6HLUw/VaPhJez/9IEO3wZTZF3VwKGIdnnApqv
DeMsT1xiBl23manvbocyBFkmshhzxCRHXElQa9vypKbWeeKxLjFNMfCRk7djaGAr7GfVWnZeR+pA
HP9qyokiSmGIwPi3Tl2JGRXw1vkBuH3vIYmAcZE7GgZaKTbyzmSIpR2W5qrOure8zjDgDLUKkWUO
ZRRxZhyNXrtw0GanQ5SLyWyEoXaSTUVonGp1O8u36ThRquQ3ams8mYaw/BBtiG6boXSnmmDgJSdV
EfR9+VHEer3FuAXvtXka5cJDgQffs+rE1dk3C3/JOaI+dH0TrK/4uiTxrKMJorueGS3gjkJKSluZ
q5eXa4a/mBeepv09cMv6Z14H9gwzUDLdc6jFxhCea70E/YKu41YESfkUmaBYAgQhfigtMsVAZT4t
NRhWKJC0ZxsjBBQDYDB3IIvfh1DdV2gg7uJKzbdKg3NeSrkb8UcL2S/F3Jqckp8q15keOiQlCMTV
NyvmEFJT3F8ZRMtqahSrVs9fvMlFS1FxUyjJ8hZ7cgvxGM1bGxQFz3+N5IqBC6HNr0t/V8+yq3KK
bIdVka81uKMEe///Y/InGLZ71nsdm+fE/v1Db5/1wkTfDUr5Irtcdoa1SqCwnTT/wG4KCVn0UMKq
sTogREDI9f/6TVFUhwKJnheRhNf5WVgpK80nISD75/lZKUjQzP3q/HP+9OfemKwLmE1bpD3CJ1gK
3ewC3M7n0MQV5tKC37iVzsCum3OM8dJvcnCM1I54JYCMrsZn+aGiqJstibQIzSF+xkDdbnnVAG2E
FV7IK2bbqnaDlSva+UTnc1B1Q/8SaF2/roqearCew+hTVGslYQeZb20yA31xVKFweMef8nHIS+3R
HrqPdprCk58I7THvw+5khtUrtikqQDsvc5aFGRdbOdc7I7TTb2E8BYcRmOBdqoZIOGV5/Ebg/VEE
bvJrADLjO2XyIwAmjnw5jmBeppcbz/XEMbZFfdIIO9DZy8WzE0TlIqn7/GdW75ysSX4RtP1kI0hf
Jw0dBSoJ/dlwIu2QcWzejq5VP5JCVJAN0bz70iAb2yG6DGGrIN/qq+CJ+yHJd3o2k2oo8l66QJ8u
U1cULLqs2TRu3Z2W1YtcaKDV5gEOt+rFBRwM/B8kyq3PAaV2V/X6Snbl8zQ5N1eGjw429EH2ywtK
xDXwI7W9zpV9vgiVY1ZFmK+gnUgtCGyxgzHoYEXhC84fXz6+Tz9CJTlaxO3vfjZlaz9UspMjBvWM
ZQgiOCLoKcZka7vQih81B6tFM/oGSQYB5k9Ej8IrlgmKfs+AY+pn0DVQrD+kkHMHNf3OH0sNzDMH
kmJyx/NffX5pVktK0uZaduY+FMcp0I51PIx7rY3egF/E9zr+LPfyzjK84M7vXktk7e8RqY/v5Z0S
Vh4mccVlQrbruz6JbYHTS7BwIYE2tZP9Sv3itQi96tXFJq7CCpZCQxw8+l6R7OI0n05xG+DT4fmW
c0hBtcu+zhomnDnQoUOUdW8Yg3VR8LImHKCQAC1kd+uSdx7WkiQxszvZAtet7kQ8oC1DxnYDfFeg
uGakd5YZeyC1wq6iygkZVnY6k4nUKZ5j0zo1bTY41exOwrbzlSWU7i+j0t6wkrWnYbOpljkSigpw
GmQboodS+Po5j4tX2ychigrRNxtLv0XsD+I+8/3grKqQ/q02Vr6RFKDUbUXvIk2zraiTYtdFSDl1
fnLSNcujqjXVm9pUdGMRJsHSdPsKsqOR3GeRhkuab8avRp7oew6r6b0Yy/acZag91Q0Kk1mHXURs
lmgWzXfy4jZgki2Vd+CfAdlU7NZac1CPlnIy/ry4AvqBtUn+/AAOg/U6g5NynfLPTylLx1uVHra3
RvwzB412xjdROzddlY2wrZzvipVaW9lnh4M4WzklsYWR4taRli9+OFeZibmg3KE4D404WuTbANpU
tHALbRkHvvNLRMmRipj9XZu6N9UOlE/BEriIELB976eZDq9TNCN4PRo6qkBlatVPre5MK6zA6oeo
scb1yPn1vtMnbdMltn524QZtez3EyjoM0r2DgiDEkAkvsdaP9wU0o33uuws7QTjLnS/y7p+mX6Oo
JfucVEmWfWhrmynvjGfh74vAGV7kRT9qTdhc7734UuE3+ywHKgCZI0rqZ9tGpSwqVbt4TwI0kLpo
8DZD2QKnbjzsqvD4xQsudo84oo81pYw+PhXzRdUdHc5b8V22MCPHQELxwS2YfGyHGQRmzU6iHIUV
k4Jyc4Pc0aCtzR7fzspFfIEltt2jmzwKRFYxfTVtuLcTqkA2Z6i3Pg0+0dNEYzFdGaKJfzWa8Qu4
zfCKdO+vNLH7/RS8kDceT7egTMZoMlyXfUxITN891ohB5LChLWtRVzVKXX5vvGTTG5ti9IbIsLhL
Q+iZYV/Eby2HaUgVWktYxyh5RGyFbVSd5CiWdRwYMHs4y9EIezgi1fHZQUXh0R3Uo9bB0EqhGFfN
O2kpHiRDebveNM27XZHFwqu7XLtmOQ0PWQS0KR29vS3x2VccttGXuDDNsHUJ3fbRuieV4EYrwze9
Lehy84CuEMh6geRXokf1RYCWWQHhsVBlYS2zMif4KrBX8XPO4osx2+qCPCSHZ3VHro6TaYT4MqBL
fGfVrDcWgZpb8bkxxRYAaP2gEpQv+0mYWzdEWYN8NWfcCDNyTXFNTJ1nOsqtLYfjwBu2Bdg+ys2T
/khWtsO+UHPWiOfY6xbPI2RmhhHdmoHC5zyKPLh1EXEEosdWn+L2cUrqcG96QXvEYCnc15bR/Hun
30b7cK2HfXkgAd1tXAPKeIcx39KKu/w9ddpvtkjEz35IF/7YcKgLDWtflLoFtUf7ajWROPuU9srn
3HfqQ2uhdJ7/Yfa2sjPZ0tay2fblr7KvygvZzOYB3bl32W33rrOuiRJ3QyCc09RQVKzLtCUMUkkQ
arl7302Tey/vBrV7rUkJH2RX7efm0enTA/569lmUgwJFLjDWsqkrun3W5ou886sA1yxlXMdXjfP/
RRiTfWaWKXvVjneSVyaJZP/Mlc2SpWudGtevU/e/KjIKl9/cIh8jWGK7K/OIsRJ1TRLeDaW8Wugv
pg6eRUOQ+SgzDbfm5HXZs14/N1aDWRDFZ5bFIHG2FJfusavqNgrhuHXgOM4VNEeDxFYSI5XQT7sG
6toW5nb/NGgNABTcn37AG90Go9F91DCWVkBYJuyqnfZcTskjJhfxonCE8umJ9GAHPO0IR017q5ep
tcT/ZvA9hlmrvoPr8LYu1PutJqLqE7sd+TmraNpNZnfqrlOs5i0cUlJyfE6NsH8TVY1VvB2SkdJj
qln8O8i3+CsqJuVppNbwCODoh6b/DDvHh8oOXsNJXW3Jwal7dSxee6B8sL1sqA/+pOXrcjTJN8zN
PCDrbmtqcpDNCcl8PGz79CybtjXd50TVVMjIN2es4yuFCsMmbw37UMcFhk7CjumrB3R4qs2gkDtR
Rf6jUgIUav5MLUak2+TUETueT41lG7VB8GJN9WPoqzkdCXrajHFU6C1s8fQ/d3WNYY3sk6MdQctb
7rLbD/OdnOcXnnhw1WYPPx9Mv5sNWxMhqzeBVOaiQQbqvqvV+NUqfuoCf6DrLhJ4ZydEX0iao1hQ
7E95mL7fbFZwmwRYoQ2/ZxQokJwq3t+r0YocvX2++m+0S9AIpgDUbv95yuWTH4rMP43Gu2zcXgjL
yaaFjePE5lYtY4vyCZKCZusn6hcHIDCMS+GUu2RM4xPKZPFpknuevJWX2MQOe7SGdu2X0HuvmQVV
Lf/OH8hMgsg6e5sU+TfKjF11zDF5fjleqT1V37q7JIl3fxFG2WTREaoBqCAw3i78JB7fyZlH66zv
STilUXE028zaeFHRHfUqUYFZIuFSgEOjQ/ZuG1crHzKzBvMU6RWptQdKF9ldoYQb1zP4KoJyXUMq
xb3JRLGiE6hsoQvtgWbRYHh7Rr+J4sZh0+mUsV84mSB3rBUF/MOeVR0RAsIaVIFRHIZqqIJIWXqG
ehfGZHvxSu2e8gS6TmXqLoHrf8VV4RrjNm3LAkq4GdoLJ2YzK5Ky2SWSLNMan1BqxjuoBpENjcSb
2eKq+lHOtUkM3ZFk95PDOGfhkkzvz/VY+vtB9R/6P123QdmHdb2/V9XwQc6Xg1msidUUgJEoc8TB
AaxsGllFG6pB3WB6mK189O53GlWoRe7Vylle6ioR+7oy8Bn+r0veNTG+bokRKmfkRQ9U7EtEC+nq
SFYVZVJe0DMhD92JU9QK78EJQ+VB+GjR50YVLGuz9B7kgNIN3cqx2exlM6wHvAFL55gn4bOs9Qrf
sHcRZewrlyVUkWIbYYssR7PPF2Ovj3cB0ql3oxaOd3bDV5UMpiDaZCABL4WyrzEue711t4aSfCKU
/RgOfXmW76NRxOm+LEeX7x9Ry+WfUbWDwNEN5HrrNd7MBQQCCggFSXdsbcpk0+gkwxeysx7ct4Tv
n4CC2od8RFDY1R9zrEt8ngj5WGA1ri2FN0S7hOrKUzl22Ukk6veMRGPR7EwyH29N7XWHakBTQ7Jl
Ie+Na70yta1sYkzRLMohbQCQO81zhuB/CnbYBI4Bd5jKuDuYxI8TIkcHmccqJ3/cg7GKET/BEmQG
CjixaTyRgs0XqMYWx8RxyhME6p9aYhVbB5OCVR7OzpiOH99TZmSlohUQOjwXGaXyvLXulJqW5UYj
e4IabeWMypqsgxpgZq5H2VPrBPFdwaH6ya5PuE7gt6BO2S9FIeViuGr6DEnAC/Fq7wMUhq/lIXc6
g0eNHmXlCMifsu6gd67jgXQCbyWJPCd8dHoDJIKFmxrA+3bVEsFs8742n9uyzrZDGfFVRyZGD21v
HsikzgopNHsLCnjXwGud56IYXT8byTKsKYkhg0pOdv4fQWKLKAppylH+jxp1Lnh2bGBytJ293aNw
fAX3F9WU7nUKb1l/Qa9Dv/QzfA8VgeWYWu2BHDZYLr9IloEbdgcxw6luo6037bQ2ST1w0s8T+uMy
sagEVPsW1Ri257lPfnv/q08OpEaVLkip9ccKqR8UVye467nS2JvWK9+7QufwQck9XVe6Gp/kBXUE
Di3yVrM9rD3qYAVkPgN9+55Wjr/BXMXa8naO72Xenr06R68YfRqJ/gPb9zE6UXS8CnRzCPkIMFHf
YOtTL7QsoMLbcML0IdPChjqBHQ/fE98Z1hQ61WM8Jf0d1W9sNKyYlFsSAckQJeVF1dIeJNgs84Od
R4CFODDAQQ97QEkKjie3OjdOWC9k02zzbqeIylrpMzcYBC7ftqd3O86p/jHzTGelRAZ8b/gK8A00
20kPEtiYwr8fM228AhsRhEerEHrxFfqIsnxwagr9NbYiQN5j2X1NU8/Xo6huuW4yjfMkwJXyJBZB
kD6DmRTHDqHOJ8OugfF1YnYsArSeYGEAkdF+DhxgYWFTB/fFRJJdm3PSCpvIqtB772CktoqgBc6X
U6IdJYtB5LNSP6eYQ25pISVo7QgxcaK4P9U83eB262QYlzhEeBsEHzl03Npl70OZE8lzSYkb4Mz4
ZSSzRXXbj08B2+cm7TT8kfIsPxIuEW6hoWZaC90NPITvC21T6U32bOKOcEh16r59GVDzw0n6UbHj
hetHAcLQ6q5UfPsYWHa3iWHsPoZBiD1bYOrfipaT2Hw6JXTdeV46rKs0zzbDXP7N/BG0j+pd11k1
TcWubRCLlMsuRc7pwQ3M5cCG4eXdF06a7cqI9O4UIAaH1bvlk7xlAN04hLeC6K316mIbdEm364rB
f4Hj9ZSCcxbA408jDqEPcdoRVw/toqJ8+aDOXVlgkfvxmgUyspNh8vvU3vVSCOGBXiFLGmHcK/sr
2TVfjDS1l0E6q6PN1IdwvtyYD7e+qbIwArRQ9ZGF5by5VC6O9tfSc2TYOjo+c+DPovgGuwwK5ozO
yiIFh6NBX0nolq0I46Gd00bE6MgdjBanhZKXE7x6tK81AXC3CICROg30jqz02eKAeMqLRHcGblps
LWX6kWkk8eGXhI+lXunLWpAdk9BZM8h+NyXUU44qTo/iVR+ku6YUGRjzud7ox77YYDB/P2b2OdKF
l3NA718zFxXNwu3yZUad5U7p0WB35krd7a6vlWWYOv/1xcL8LjpibQQj+28IBdjo4vcUNMeiWY6u
SLdXLImL/AGWDayE4PitA7XIegOEPg0/DdTsr+cl24/cVY1Uv3m2U4Ni2+SHh7gC8dVXR1kAlewS
eXctj1qees5xEaTofQJztkPq6UjxVPy0C/M0DE31oWscJaLGAW8/EN8lCTAkZPmecTazttXQDrsW
yYQn00+woych8zXEpWMdJmO81zP32LeRf6XmSYBUbEJdbmzsFxKrkTJ4wZrdrz7KCwgvb40x6S8l
IqJfmMVYH2Orx47ACaYEvCTRP1V8ZTMJRPetqtPOPVbt68Avrdcmqz7tGOPw66IkytY9NYh0bbIg
LTZitu4INIB6CMH3R2NuWk54gIk1PCrIoOXmFBwbB11Uu8nEodKj7mRXfQFZPFcfbZvitJcH8eeA
YzcmtSQra8FZZCYcZRjmmJU2nvoR1A8R+O9mNQ+i0BCuQLfWq1aW8YwWNQTFhBReqB/D3BrI0BMy
YQIUYlc/quanlvcTmvTNuCv7IXgD7LEZqyT7Ns2UX8Mpq2M1TQ6CIcWn7A9qrM0w7xvv2nLgkcxt
ayEHQvY8QrDDVDbFj8ZI0XEQWCxHqzjjZLNQHXM71Xr4w9eabzrfyEfmZ2Cr6i55AYFXAG8dyodO
GaJNhCjj2U4Ag1KKsg8UFYfOuW8T5NCNsLU/Wg8wEVCM4BQ6rvps+igGzP2p27hrNY21nWxuegfi
mjpEYhfbqrPG6XePw4fxYICeWY1G2e6aVMyg6v+adRhBIfvTHN2q2VGnB3Q+g/pZJ1BZuJRiFlnI
etdadbltIGg28+g4pINcWJKCL3ZTMr7bAqx8qlnN+gr9DBFlin3lSvHyfY4npaRRBDEuHAC8M8T8
p2HVBAlrcaPqn+PU66gz+uEJ+CN5Z+p2CycPqnd5l3nt7zvYsdU7hJZ+Ie/kqB1HIeCDRRGp7l2T
uPlr1nx6c4k7alNxogZhkToJg7ueShdWFFb9MkwVumNA74ZB0c+gxGffQ5qx9X+kndly5Dawpp+I
EdyX21okVWlXqxf7huFu29z3nU8/H5NqsSz3meOJuWEQQAJIgFksAsj8fxeSrXwkDHBxvWsiQnAD
4BLPUqoH04taxc6TtAEh6Fqp8ByHPYQqOw6Tg/PP8mebuWUBFG5r3tmV777ytXijEA34mwtv2LWZ
um/Hxr49nvRx7l8N34rupbocJydL9czxh4Nj4SYpMXYShgfzkHGjNTZoV8tPQNUHaN6aQDNugpFT
lgIXLiwwcQ4fSyRCL+oG2C01aMbiTMFtKw2WEAEDinG35s1W4oe24/UC113KCzxO03Meu9aXKdSC
e87wut3kdtYXeJPsG9zc+oMkU9jDjoNtt9cRn8aPrdM9p5zQXuspYUMc3YOf8zHt80pby1mGl3C1
jyOnomBoDKbFYiMbtBdcFNSXdnEIL2con5eUVSctrlHQrkhSLmk2gv82BnDEpKB/OL21m4B+/DqG
cXA1DG17HepzcsY7M97PUGZfeYpWHSUOsfUG7YHIsdVI5W9wmpXPfsi3p1ixafH2aFgUopHq3VYT
0QNdpnFmENdf3hjcYD7OgtF+lk8YT9FdfHEdbceRSbzPRgVwFIjs1r9iI4Jik79+wB9jqFJKvH13
nCCBhrvAvduL6fAXXd2XUdKxfsdrDwDK3+LZ1456mTg3IqbXOz0s7FOYm95ehsFp9i7hVfAsOrel
YuJ+5sW837JHLR6mG7Uvp1twObBxuf2YZhX1RYNZwzIz/6qtOts5DIlvnnE3vjWnznxoQIBMzdE6
reH9OfyjeyLXOfYXwC09nDmEt1zOshLzwfZZ/fH1PO+DoYr5MVXYZ4/z99qy+V48zJl1NMfQ3BEc
19zKBZiBdr2TpNY6ze28XLakStj57VTuPei/7tqrSA/7O2W5lwy5s9I8I65XC6e1BACuahctfwVS
HLQ2xRe3cF699l5GlJzZTDjT9F5yK5cwjImOkNtgyNLbBGyvtWTL46XJAUHhfZcsS+0ArV4WwISl
PQ7F6D168Go8Aj86XRtEqjAXYCYeIbIiKDH0o2u+c2+NuGxvCRVobnVFada7D3lSoC6lllccM5fz
W4I0g+fJ/t7pvfEoCbkky04ywFMgzUXh85qlmh2Ucyp4q1Mds1bIXZyyU0AJtmparTI/mcuSLK3q
q96e+YZwpyi8Hlzr69TEHoxraXSvZTxLozTn5iC33ZCfVLO1TpIau5ov40Ltjpy9sOcCUdOc6MNt
5xpWBxaqCw4Cm1mHhQ3h4EB5eyXeQnKx+ewqK4f9Xl7tZwj1YKxsfXPH0tB6om/1HJeOc2yzLDvE
MD0cmoAX2ZilyYmA/cD+NicNi86iz4IHa9n0Yncgf4Cwt71mqcsB75KExDV/wNlJUXdVa6vXceDA
p/MuLTLVIqPabJ2z+ocCUztyAgeQsRs/uObICf77neTxNjyMWcTp3pLfx4CyHvQ2/NOAHeiGfX7Q
Ew1negFiqTmOoKhVVTV/UmJ/+uQouIvF7lTibkly9uPqpKtA8EjS9sbpkwEWXs5R07PU0hZ+mrJW
8muR8AhZvAtL/TcpzKbKvAPV8CZayBqdvH276HXinLc8O+F3VyV8qxBSRcDAEjrg5Z56F4zepyC2
lOvcmaqzH7W3ir4gr/rR2YaD7k8tNH7EnadAUq84V26VKKfOjvKneOLn2BG6+YORiqQ6NdEeQBj7
KRmUnuAsP7h2IZhwiulLl3jnehihKuDkDefQZHzQOlPhM1of913OJhv+3+nBAQsJss+dsIxtl74F
88fqdY7JlphbzfODm5q4c4I6gVEpFfyxJXBQzWLQIm3+Do98dh0589Fe/SCuT2neNnvCizhZsFP2
kjL3sxSmwIC/dv0qGSzlxDE8TiBlQ3fgXYkTq1F22UPAynVsu/yLaRXpTh+G5k8zZvfVMrH1kJ0z
pdS6P+bS45vDa81PYZ79btped24zUNd3GXt1D4ofn+rUcc5DXas4lHDIwc4nmOyTS7xl5GTPOSGo
L6PiMs95VR70qvZf5OJp0ZUNuOCjpCq1ATqqqtW9JKVWY4V34AmUD+nSRop31E3q2OGy4gUskeiT
Y+KGp17zrDvT8IYnfbnYFf/mPnwCx3iehicp8Lquv01Nc01Jfu8W4xMqPPL5Z9zGGdtWjQOB7DQo
YEksF1BdAX5bLmMy+4fA5KNXCsIk8NiuX2R6owXGw5vDE16CX4rCir/5DUeqJd4Sj14fVzcD7qEn
y3aJnKs48u2qAO+UCfWXjWbZWS7ytL/H+XfZh95y595yTnXnnRQMhcgER2elphdwoHf2iL9coBS8
473wpiFop8/a+XMTB+WnosM9dknZXe1/Avh9J2VZFKuvnXMnRaqHjwKHl0ARzZ/lkhNP79npmpiT
5yCp0h07dPlVFybGGUgWPBCKjtNTN36C/aE589wAhKnnQd3LbToX5akZ2N96WUBBRlcbQA/PgO5b
/C+n6ZMeG+1NGUO3mw9+PO0GJTwPec0l0wYwBqL0QTHcAsdjYPaPeD7X5xQQ+p0XTS8mHBJXfmU1
T40X3UdtWXyGY53gbNON+Mx388/BBN1Q1GfDVZ/olGpedB2ZUXIMFuE8zc5F73H8qL8UJd8DuMu6
ixMrJ6FpVTwquaY81gSKPqplpSzIBNmB09fqOC3JNa9go8NzfrjBt24cm1crZhMEtp5x51QKByY2
QXIc13pqwUaQo/e37Zj0wMXZ4DbJcqF1FPdYL7gEEiQoMYOgaIJA3JsKMTK1RQzSAjsgYAMbqoDc
WVZ8R0hwT7w1EhFfigfHhL8Uyz/ZjmO+2DhTv+iNfwrmsv+qOL1yDvCf2Esys4GLtLPWv5ZkA4EN
n8bG/CBJrGt+dnOc8SFTavCSJYYzULO//QiowtRV6/shTgFQ7krjMDkDfkrTNSCIzl+VXnH4P5Xl
F4gX7UPn2cNDSeT2iZVRf4Vz0nMah9lx3b4HeOJpmCG8kAMeJQId3+PD8CRb+cS5wufW86NyPeUh
5MBs+Gz2MdFsWvgjdKx4J+yUo2N7e98Y8C7uovhzlCQnYb90U+I8QJxqbiQJqmRBBMxvmZb7N6WG
3z/ActG91/Fu5wTgTiUK5TWFH+LO7YkYgmpB+S0Noxgfjml+0gAXegx94nuVHlRdc4ArJgzKHDDU
3nmpsujVWFB1pzKzDyaOiufIV82H3Mn+tFB8AZObrtePZJd9qROQ+c/zoEVgbr4XS+TE3DQqOzwl
iEF8FT4GgO0dI6/H3XsJPti8Y7eCLU9EpGC01LcaAqBR9IWO7yDYbEM+A8zZ+V9Zm7dn1XJ9vI6A
qJzxQTqA05WdpTQPOUvuE/uT6ZnEJdT5N8muXd27HnC0OEpSYe29K/MhuO8nz30YoXdtLT77+ZH+
WaEHPGyz8gLqMqAdUaPe2MDhvUQWpJnyH0pQIJ9sDqxyOkCgYTCFj4OvuOcmgEDP78bmS9E9RGn/
WKsEFxVZ+BmQrvBLjN8Lx6pGcJ74xnmKfYPQqkUisn93xqj4zq4HaAYcs/FZP7OlkFT50RjD6Den
Sdga5V+cMECc5Zoh/9QOEXHOEaHVzlgUvBjZiBIRMEFvlCG49jQlxl3Nd4GG1rRH+CTqk1mDmoyz
6PxscQKzH4ZB+w5/6t6NFKLU9emPrjHqL11rNwQQDXy/9AQFlDHQUeZk+K8ZFJc7f5EFDD1TOsjh
qqp59iefkxqYpM5sXy2HQc1nwXJrbIePBI0AlnHMkweXONi927HZjzMEodwGy8lugIJDtcIBwGg3
z3c5yEBsJFrxi1yIng81mD0kESicMLhR/6eNw+Na/rGN4jvLP5CIFoedMAi1u0Sr8BzPoB8vgVWU
w0I3ztNdUcOdDMC09sVuH9Z4UXv6y5fVgWWBWQOTCAjQCx5JVIDSqlvECEgkipIr8ZrM+BbdtfxH
xX8D4OWusFAEXF+lDqeZIrykLMCTr2JAsM866yGCF2xO0zMvdswbV1Grz1OZxvtqMIaXVoUUBO6T
8ZZz4egOZ1FQOT3XfKm8ovevku8pDC8PWTv6D3LnOr/VbWDff8hueVS7vCy7K0AStf081+G15nac
scWJk73ikeHgvMkxqzsQcVSGIM1bmv3qtWkDNJVyJS9MwwNuqW4nE36+PHnUZ+W7afnlTtOAKvOU
pHjoCdl8gIFlgFnoaaptiJCrSoMNmj8G4ixqGFqMotp3S7HHycZTpJba2bfz3yUllxAvlGtdqw9h
w07sdnH66BTjA3TasuRu8qw3Magip5ZuSCvBj4mtm9ukNclaC0T6LUPvcA/q/lxTW4OcbBb6lQlX
+8nK/i89rTWkOzDKOHDpvK9bK6IBoA2We2pDFwbxTudLalGriOIKuuplYEk+gb4AsW93iAz8gLfq
chfbPuCI29jwH4IVOYN6HsIkxwU38B+Toy1d1EtnF0MyRZL1xtc+4DNc7xziC6X1yc7e5mzrIa7T
kxZwUNbo/o9MLer7VPeri4vk+aORXVVeO+CX/LN0E85MtbpnXePfRZBC/7OND8kixsU3KECB+lAg
7UpeSwDqFSBwl33F772KHM673h2ccGAdAj20Vd2U+9BPqYFH4jRhzMFXHOGGzYWVcFHs/NEO17SF
A+y+JUZxv8lUQ/MmLXki/CFPCj7k/Upu7W5rWroryvKyuw9tVUWJhtL2puaHrj5UKb35s6P5xm1X
1tDUjj+G1Cpec7MpXkcz+V1Lh+I+qIPi1VSAeFD8MLiWwsTBo7Lz6+WcF1kinevnCG5XpdHCdt/Y
6XOcsAaUwgISroPdj+5aFegr72aGg2kvpX3uKNCVjidJSfe4zZ2dInIe1+rR4rQaAyoohXELcHvs
WZxXLT0rRag9QE//JClRtQMNWrXL/Fnk2XzHA3BsnbUDp9Gia5ba+kFKo3Js7nFD+k2qy2VmoZAA
tfCyZmkcn5np6J1Fvu2AX4NLC3/ppfcST4Q7T4HTb8i7qN1zLk+w1Tp/tg6MTRv2EZ+riGasPI9N
N7JVsiSnsgtviSbr1wnUcsN+GaMfvls3Jz02W+A0rPxkR82MF9jUfgLMDJIbXZn+LAOCion6/UPN
Smdv2mP0GIN5cPYHgN/SRB0+4/32R4Wv5p/elJ7Y8ah/G4hIPbhJVS8eNCznOl7RUerqXwvI4q2o
n/8EV+fFDJTwawNU7FErFQOv4tq+12ejO6StHvxOUPi1iGq9+RffK96rqUPfi+N/fi4nf3pUrFhl
XTZ2340ZDJilVZcjJ5Y3sfOiDnxzQ8fi3HDUDmiqXXi7VUcAP5ZgprRdAK8H3X3qzbA4OfzTs4rJ
7yKwRqGQDLybrCR008XLGV+vfrquiGrF0YiRZDb/dO2kqOy+tt4XWFbq3ZAZwx9q2j111jj+bQJv
EQLYCuBrwmInnpu/1SB6Hoy0+SMkqHMXtqX1RXNa4sscS31xAT489v3sPeQ1cBLAo2i3ng3dlsau
8E04B/W9knrtVeCWztMcQWUcR6r12rbsbuE/nULzOX3PfEf54U/mdWLOnB3le5UDe/aaLaC9VNX+
EfbNj554s9/MEPiPuOIUaB5B8h46y3gCqaS/KlvADNgoBwQnOLs6NslTfRK85QJY76ua/Wlc9EBv
ZkVzwq06edU1mOy9EPw6wV+OOK47RBwInqMpzr5Z/c0K6kycOxFWhX6wiH/5DcBxHpjLJp3rJRed
9D0hm+V7J63nXnQymD4+Skt16SScC+8M2lj2ja9L6QTwHnftRFRxE7jhpZOSEPFtJNUykq2TZSRt
AYitXhfuPRB0wKkJPvUyEukE3sStk2EZiY7nxEGkwv91JKKLzutAOmGF595vI0mWTpTp40ikEyec
3zrZRiLPBH/9J5kH1xniHYQj5qm0q/wxXy5ZNyQEgXA+7UKT9Kg6MRhmFejEJxxyvnpD55o7EZxi
grOqyjiK3NaAJK3kajB7/UEkC2JY8MMYcbceuvHWkTZErDX1vxIM8eZCrrEsTmq6oL+6EOxVXKxw
WRx5KaDV2qIJiM5VoI8QIyyZchE9fNbuN2UOBcuSv+pcusF0q08GPmD/kB1zW3/gUHrLNgnFWhvL
OOfV/a67k8J1KsZM+5qX2uJLRjubLEtEiH/Aqr0WFVbdi5iNbDV2o+MmKPVgsnJYd4zd/kOBys/8
pmBHdfehoE88jeA+7+FDfgdU8D171uvjulC0tlmmz2V7L3mbtpFhPtlJB53HMoB1UF5rAeHcWzic
vs+O9MOr0NjZwwmqCv0mApb+OM9z/G1wiXFxDFe705bkEkYQf5tMS7+z4hYwmCWTYPXkOFqORgwX
yWjq2WFoyhejYG9CjdoXWDeSb1mXZTdu0wxrw/ypwxBbttV9EEA6Sc9SuVYgssKTJd1LpdmxzUPB
Z99aOhnOuXTV6JNqFPYTXghfVwUKWyfKIffWpgmu7gietRTixs36izZFq57U7G8ry4SRcVEoaJad
Dt5oJxmUObnX0Na4n2ZDiZ4GPccjitF47CheExFXXckEpC5ffT5ufA9KEo2feY2zFkHMdw333LsV
vDZLUueo+5D6JSyISxLQo6OHozlvUa+GER7KJMmvk866crzJvJJk5eNJMsZF/ahmg/7aFRUbQmja
2HF15p0fwY9Aawp+tWAuqkT1LUnX6PfAQw3Q/0b6AxAlLKaXfFPvcKB1ohweeh7aOPbfKyIsnuwI
gvmACFuR0tLKhHAdtDGR8oK+J6h+6G6lNAWrWe9rls9+GzyAx8LxrTzMEfwLfgL62oivFWDR5NZT
7TcxGGXmWWrPaZWfhgZ0X0l6fpHtLQ4C7qQrxhQAJ/M1CbX6HmAYbVUbtP7h6BYGOKiL2mqnvWRm
MD77VV9BYFzhE7IMbjHTWGXvUOZgM1MpJUDNjL61XWysZiotaaqFoz8cHoA5M6kAej3olnFhpiJF
+a/NNNagH5uLk1Q2G2DJxEylvwn8CNxtywzCe5QDZeI88Jm4mqkyh1/Xx/huptJTTgTUrklTzBSS
9V+ZqYgVjsezieByXweOmTqZ4XwCGSh66jBT6TKKOaOxgq5aLWkzU3Y0VjNdR7eYabuYqWi0mamU
dl139MZKe42DGWiNdzOdgEbi0xIzFbHZZktxXsy0Nd3VTEU1o2uqszp0EeCVi122kbU3gPc+S2kO
DMgHM5XWxExry8muRaV/minhcKv1ap5tnkANa1dTwhO83xvvZpqkCWckfvVFScw3M5U+SxumpM1M
x2qBTMJMIWOOQa0zztLlZqaiUJRyWmBBjn4npf8wU0OviZxb7NLoYXvt9T5dX3p9Pb/Q9/hsxc5q
piIVZo5+U7n48os+YIi8vU0leSVmOtYlaKutH143ZR58mvx6OnJwCx8RbtcvcimK64RIjjVhsTlz
Ffk+7mGLvAhERr4bXbt+HspeefFjSEJhiYK/5b2J2QSXCT4Z4D+oZHpRcV0Tf3MhUQ85QQtW9yiV
+LfhfTh5816SUkvpk9sGj8wHyeIbasATKIKl+70XjJJtlUy7F/kx6TLAOXHfEbVWsdz6nJqlfSep
gXCI06z0006SUiupu+99FAarRIbHzllXCbzbeoHZhjNUVc9upcKsDe0tyEjBhcgA7yg/rrk7S7Wy
jvO7ah5+37ph95Mv76I1TqKcwnbr/ajGr1s3bmsrnKQ2wUm6GUoLt6lmWkcvYo6R1HvNrOobScL3
ZT1UnnfaesFpE7i+qdeJ+eVpujpRuUAZXkmLkjVFBl6yZRi/Pf7SUZ+sVN1vU+Yk6XwAE3m4kgpF
EqvPsf996wRXrejIy85fTcaHav6lBYJ3edLSzGZTTm1dD5xi3Dg9/MI94aEvcvHMJDhUceNfZTAI
r3n4S3DkHWo4kSNGFKV5/g+1pnyBp6u1R2mo6WDD/VWtZulr6/+9r/+51tQFeACkH2spS1/S0Ie+
pCVbA5/pP9bqTIsNz9iLblpDtZ8Am6rvysi90/2oVFgSErLYzNm+dGuesqSWSwdbwA5SGJiklmSL
S/ZT6wzB0dRs97DlcbhXnJIWJztpXeRmbw4eHQcKy/fm5A647ntW60RldxZdZ9FY7JVl93FtbtGu
Lhv1CtOZ9pInF4MosVvLjl5U0Vi6yJVX3TeMR0mI1ByqwQ4kI/u05bHxPhLDjsNAs2giclatjDda
WAw7kROtI1wgHgocv7eqUkELcLoFTOZ+nat+TD0OqmAilZZE2Lan6GoecmVVWPIMMzTPhtZ8u5hi
6yYBO+dJulv1tSN41I3xvLa1DF6BMOvQ+XyDbHmFWbvXWjfY62RKgRsa2T2xKDer2PJo1vzOOVpl
5d5vwwhbbdq1wIzcbDPgsYd5JNasBV/+56zkmq6c9Gb+a+s5dl3/cfLuJEcuIh4X46e6jeGAfrcL
vSauvDc5AN3yTB0Kx3Tgi3dTpumC5q7z9DutaudDP2bKwWvC77i1NqcpTsdHuRhuPz5ycn2eRl29
deCsj46pwxekH2YPm8SkdgnYCcB49RmOiepSv++K+TbP/bOIERNOQTkN1amNxu8fejB6pbpW8FDY
XbS5NDLC6waUp2HupSCT5vt2SA+5golcNB3MvEmjeGBPRrpaG8rZnFK0Qbu5kBy74RHnaecsaq4a
98SFsRAr79fKUWaFj0FxvGhqCS69a5Pgem14mRe5i0POr2dT/bzqJnmuXyjXuuqD3CczNll9ejWo
dr2X+RSZVTAP1ENma+pBClZd4nnBeh/L7Gqu7GHtRaSbFgYYp+6gUn1/QHIXKe1nLw5jyCuW6V+F
exdCIKe7u8iLDeBeoNTcqo9dWLIZDTHB0uIqiqu6fSb24C0pJV1mqTcLN9Da+Cpo+iqcDtA+rA9H
BGUcrqHGR31U0rXZdRbxHMRXPtLU9alt0imr4N0YuPU6tVIgjyYLku9ua9UL3ADDcrOY4F7nNVVK
BVpiLgQXe/luSyfe9FbyIS/7Z4HIcXL8s7Kk68IOTzaRCVL3f2xqa3mT25r/qNEms9X7VdOz3f/Q
lMI7ftRqa/p/bOpjla2nX1XZ8lpfB+u/TP/8L0pv1T40/7GyjG7T+leDnXLsTYuS039papPZmvpV
8+ssbDIf6qlT1O9LYx7w28VyfiW3jiQo63KfjIa6D6ya74pZNc9yJ5fcjy7zYtyOWKt3Qeoet/Jf
VZQ836RFuVMy5w+vieE4kxYU0wxA/PjX/dARNvTWPpBj3Md2nLnHD2pIk/+uLdn4Ad6zRVxcr+Vr
i2tbl/dru//qQ5qQi0zEpZ6XtdeeiuowA7l2c9n6v7Va2/gwr1tShrb1uCmwjXkIXNsgNvjnZIoM
awkyXQIC2/n87163dj7U23oWka2XrYbcfagmeVL3PygswgBKAVNowvGx2NWvmluHsLUsdxeZW8nW
55Ynd1vBh3H9qr9N/QgH/WtwBghE/IfN/391vhqIQawR5BlOclVE4R6KPojroWHZE0Vo4v3huicg
n9kkBpTyU8mpzy5ZMAVStm1tS01WWd3IrVWWkK5/ySbAKbuLrDWbQI/8U7aOOu9T04MCKbAGMe2K
7H/QYWmXL+T/Nx0+tCv6Rg1MvVo1c5a7ILIv8/BBB61JvdOkj0B9LbLdom+/wDAs8/A/6lAuY/un
7Id2ZX7/ow6u3bKq1AEj+991AJ7ZO6nv+srY3vX9oMOvZN/nAcYG9Uul4LUFjg4uV8TRpOwfFNng
EYeizvteT8AfzobmSUr8JjBuPbN7kNSWX9UmsfFh0gNsZNdPUgAFQ3KTeiHuyEujW41Rr64m8DHv
t/xSd4lHjnA0mKOhB/Da692HiR2PTUTuwspKOLktw+utYM4z8wyl9ef0vRsp1EP7W6vMNQA8P9Uv
xqy+5sTZB+/2PW9RuIX5PUt6fGre84dc1w6xMQeQR6C+FESAkxPH4RwqmSHpEAwfFne6bq0qiVzV
2/aJ2MAfm5aS7xXxcwfR9O06SnV05isIY9t12jfhLuKj0B4ftxwv9eNDHTvqqo3MMkjdBnv2LjBn
PwcjFULcOXeVYwG8+F4AwJN/0wxGtlsfrghadXhLAEl5t8kl0wjhX+O6q0pS8NM2pFOpKNmbfWxq
1lp5YR9bvthHvdjHllcs9tF0gGxueXJH1OMv7aOenfawqSo2QlzGWn3L9wKIJXV9YLNNnlIV9eY5
1OvP0vgmp83Gt0516/OWv9mH5G22/G4fm+wH+5ACA3hQsY/1+Uqe2Ecf+W/2IXm9Gzkn1zZ/bNpI
flamz5oaV7ebKYuNANgMuPz7w1z7IjRpsZEtO4BB9lAEfOGLgBS824hkbfmbjWx5bgJRjtjIB+F3
O9nyQ8d4s5P1pzCDufc0Xv6uArM2zn4ANgHOf2CyynUunejOt1ozPmgxfgXE9FwX7kje4DXjldyG
TGJ8iLrJ2xtlwHegkcR34TQa8UFuV9EYvCoY8+rHcWly7WO93ZqT3qwcAokRIDgQUapmJ02I4OgY
9Xi11jGsAa+5HkAM0W0VEvmLln1CQY6VDhIyEEgM6aPiUqv3bfs8NRkhPlt3Fz3JNDRF/6m12rex
iwoXM3PRu1cY3j4xnJk4WIa56i0DXkYpgqLFOgppe8Ll+gba0nVi1kFuguvkOsyJT9wHMWzvc3DR
qzQJ4esIVl9FgMkmtFaX3sAMtI5DrgGXJs/u4wA6O3bOdrm4ry/PU+rUo+GfWz8G7KMgRq7yg4eo
04ZDM0fBQZJSoGRGpBKo6nY40hlPhVrH6m4r9mM1gMZggDE5xR1jKxURt2kdgnz08GotWRuzqs64
8uAj3K3pi9ZmRb+r0UmancMgUdfbVSTxvgYNi28pzaQv0fGD3iK8dtg7c3eaautS77XkXedVh20S
NGZn1fmiHbnd9JbkpY6L3gMQKVIQenmuvU0hKhvjqN7My/yuKks9/KfGi6m+mLh3lS/aX3VcVMY3
wLz9OG0DKM94k7jh1S9VNq2q310oIEJOWRqbyh8noUJv1SgBZViM40JvBaj2Qz7kbyayDlVUjrEO
aVkuF7bzK7VFm3mZ6V+qrREEDSofLD4yCReN2Qr/s+8zLaVbf+vdT9UldTGxonq1WHcRQZrjRtBx
1qP2hEPro181zRccJAYCKcwUKFGr+QJpq3EGeQUapKU0D/3ixm1DA+wQklFOrJtbDwMxGCSTsAYN
NmF3TZIpJ7/7tpjS27WuFeC0O+fhgyQrkD4Sz805ZF26Lf9WrNx+hQgvfYXdcrfmLqr1RrGqFlv9
cN/3TroWimp+77ypFsHCdaEaJ0XpVR8Yl6oBx3+pGg5jb6pxfgIw16KaDPpfqkW5A9TNolqgK7u+
UOovhKXeeBWYCkWqmE8gQJhPOKP7RJ403sHyZvMJOnryXCBdFS8FfHJJilxI/DJ8WquU5EgbZdD8
wZNqzpIl4gQPDjBLF6C8LR2seb4dnGCUxHtoaVHyFL1uH6Ps760xye6Ae/DLOAHg6aeOTgKcgN+6
HtiBP3XkjKq+wQcQ9+V3HXU85x4i0wKP9afaclfk1WMwVSBcvitU5KG2Dzq8ZbY8NakNcBqIFN6U
VKNBvW/5U/2gZeYsmFYu3h1LV6JqhkPcPjPd8HrLc6Y2vm6BVVtVkgK+pq07e8rOkvKUIVQYg30V
A/1wL3nSF3CL3g7keO16m4jWi8YrtyOEV+REzaYjorTlpGXLWu90DhCisHvYNMdtjyhyxS5vtkFX
dqcc8eEP8Ab++bTaXs1ucUN+3eZh1QsewRn8tEdJyQXUEsigFdu/ES0lr6im7ph0IDCtyeU5FrrS
npPE/n2rKo2DWhvVRbFahOQUmc3O/FBoJxEVrcRIs2Z6M9I1791I1S4HcMYzterJTS/MWOr/00BF
ybImpE6ZMdBNP/D6gxOxSgBwLA9ULg7ItI8usLdblvTszN5rCIHbreSvWe8Wuj2szUK3PMUoLyz0
YnoJ29osdJ3K2eWr7Z8WWvSufh1MEcvK94clFppM04Uhi15GOZ6DaMCx431Am4WuPSwF2ZzBCh2F
QJS/W/JUVBcWummfGdaFla7aJ7q3KwCCXY1e1BoKd+CzgaPZbYLerXR9WKuGWGja1W8WumZBerWr
1Ki62eYGKNdLCxV1CO3Obv2oe93mQfI1gAA+WGijE2M++xWQpe8TIRba69abhUrBu4VucyON/7TQ
bRryEphYPJq1kwhIQRGBxMnZAL4Gy5Ox+6Hepc5c3TmdtksKzfkddhL32GlpceI4Sf2iwk+AC5/7
O0H74bEc7IW9GzCyvnTvRd62+wL02di81aHH+9RV3VfJn/VqWoIU4/s2tupnW2fIUmAEOqhh/Tw9
VOkI2kMyE83nZM7vo+ZBDOpb8ZPP9s1DpkTxPlpU0vzpb6cNzOfeUgn3yYEBkgpeAfA5jomf5gGc
2cBVWDAu8uEY3imTmn92PFA6Y7hwjpLvQ0aVle0CRl4rNw3uROvQCP/cTUUR/daUUAkYC9JoNvfq
7+GrdBONgQNMAIgIrg7/aQHAlKgVzyDHwh63uETVmsyUyGcRQDMyU4Tu2q/RYK8zBYsfNLlEpNzi
A/Vxpto2BLN3manRVN9mioCNt5nifMoE+gmuFXkWSWm/zVTNmcwDYCDRXkaomtrfnaMaFzMl+ctM
dYHZfjKs+W2mRNUqi+9sJ3+bqcacgIZfHoUzmEdNUaKv4Fi/zZQMWcGiRvgQL2Zq9jz1dzByFxvx
6ty5yuYuvjG6QP2G18OOf4Hpi9bgWkjsf/fE33P7ZDaReRqT4K8B/EqgULhIfjfMd3GghXdbfsvt
0XVwQRIJKciV5ZB9hp3GaDSP0B7qazl3bdl11yInlxkfcOlm62Ft+Gc3isdT3UU4xB9BWsYbV9Ll
0nwRR8RiL8VS2Viah128u5YWtub7n6PYulWIiZdRrPWleUiION9eFJX6F10wHVt+k1reDl4C8Abe
Zd8nS3rwAWlCp58jWHtV07/4mIFlvsyCxyoZlYcW5rhbDlfAi8oDnICXPE93lIfJVAhvdsvLAi2z
eQXCX3UUEblIDbe32hucdMHfX+r6yaQYO2e5bc1rM4M3T/JdyddZUO+UWRmvL/oMfS8FAIUtGpEU
BeUuLPKGaAaAuUSrRXG5k37LJntxtT48b/JSaCUJSFeurh6kwAGw86QZ2rfcztUntwN6ZtSd7Mbh
o5lgkTyIrqEczPfpUiwyPvCBD53Gyajq4tweQLopd1of/BFD/noWKZEHXag5ziPhTZY0l4DbdBu7
ykMxaj07H0vduErOqW1rd2uPILPxKeOk/vEtbSz62VoIntZPDaS7LADaYajw2iZbcoZgWtBUK/16
APPK3xGFxDx6sb9be5/9NH4kZnK3SotMZlp/Z21vQKDCYKQtti6B+h7a6Fgop1bxg7ukgcId7184
35eL5On4KIISsKTLecL/uCgDd+GfVqHz+CnUE6k8AMXNq3RrSO6y+DtLJOU8aXz+Hn4lsXZgegru
RhkRih/633Rau5f0WifHP99X5va0yayKbIpJh/yAnGPS28Ca/R/Grmy5bV3ZfhGqOIDTqyRqliwP
sZO8sBInmwMIzvPX34Wmt+l451TdFxTR6G5QskUCje616BMwVOlunAGoZQDWE82qobYG7BZYdzKQ
2FSeYL41ZsXZQAnB3Jh/dmmUZF6DkjJk8gCd4V05AFb8B1samGchO93ZlnZsnd6mTJFziGw1Nf2s
pIOHcpUC/MCfb5DmmRXocpYmgdC3eNb8no3++1noLprmdyNRt/7Hh/wwo52hbti1pfD/dtPLp16+
DmSHih1j7rf/3v6i7jIgLjYKAcXFFosFRnUzxuwALnfgqyoRNYFXA2GtMEEQ/S4DgElwl5vrCRW1
WIUpeaxWjQXW6QIlNHeyS8c7w0hBTsa8M9JAx1kU154BMvErSA2Guzcxe7Ei4L2hgEC7CHA3XOiq
H1Pt0iLHEtleAnuCf+WLGjDzjdMkpnUErB8AHv2pEvQliCWK5pXk5M0Q9fiml9c5QDoHd/gwLemQ
ewBjudjCAH3EdOvdNIZBDn5UoBFq+EHvC6DgPfLcsFFgibzh0ckeSRSUKvF8kkisUBrONJXHFnjA
K+rOTereAwR0ABIjrEQUiT1PGG5CGVDDGd8MqM6+US9nIgN7VBiANRAGObNRDOV8cBhYxrSpRmPa
ukphSip+l47OdrYekIMp6+KK1ORubQ/W8BN4JSu7NgBQroMVRDJzeDS8vNqJLNUPmTnFN9KNEIdA
lTlIJp0UJ248/NFEoEsIio3ZIWQEGsgCh3u2Wa5za8AbuuE5mBPB+bCqowbci9RnPH9FmpV1DLlb
Xpxs+un0Y762PVP/aTQWqqyG7DdYEuMV4OfBRggChy3go7JT6unmxXRCcHMVafMV1V7XAgWzv6PA
PqOO2/uqGZba6DtPYMQc1mHUD0cU0Em5SiaA5q3YELxfm2B8QYJpNhx70pj1Pl7/V0IOqSFDcuEA
XHOTeSnytwCXqfdj803rXLwYRi89pgkXDxz03SuDWdrP3JJfsCj0nuKwKvdTO+BwuC3KZ2AgXM0h
935YSRus00gf97ZjDV9GsMRscjcP5y7QOAKkkzvtLjPk+KVXQM+DWQbbQnWl7dh+xVFmTaMVXnLb
QEuZT67MokYhgHjkuqKcD7rkGA81uJjb0cG6vNlQb6p49+BibbiV9VTg3w3dLm05slmAsG5p7XgU
JhiE5ksN9dfAJ1NSVuC0a740SBrU5nikoaUh2Yfh+ZLGkfsnjbXLRgOs5/bZcyZxllwWI7IOaw4k
OcHPVWPrh753+n1XA+hfJoieRUIEX0pk0q8KweJfsQtkihyMLqumMg6OV5o/tD60FD9u8JiGsebj
yKu/AObUOoAxot4zq/+lsdq+75LUj0Ew+6XyHDCfgJ10XYiq/Jaj6AbAsbl3qbOpQWw/vpJcl3oF
0ifp7IzYKr/xUkMNwZQ8A7kXa4c0NNZcyb1Jmit3YvG1izL3Pgt82RRTt8kbvb5I1WQRst/0ajhE
aVjLHQ0gwsJWLETIYmqr+jLLlDJobrCD6ow8QOmEiV0c3vvGUSagVUiNbk+Ksw5dAqlkVKH+FoT2
lTyRbJ4GeeqgfWxzfUtCupP5zgJAGyDzVUdtzPvcDBSIlzpGYAt0GslskmiGto8C+Ui2YaZujCw6
YeJyQIraZLAzmc73scxk9Cngme3wvzespnSQcbgGXi7QZ9S8s/F8qYYLTWRAXdRQxqC6NBC74b63
nGoHvPf4YXKt5hTU8Q88AuMHarSwD5G3aY+bRWYVgfpywhIwgbCigRDHxUjnDm8kElr2Aq6wFyzT
EePokSUEfHL9itCCfgXnkmasGh7EK+zYor0XVfqVhulK06U8AZnhEIydbnywqxFfXRfck/6i7Chb
MnP7o6UD8n+RkBjoPNG2Q+HKeqjr6RqvE9vUTmME1i26Sory7epvMlBHX8JpCnafdJcuaNymEilQ
cPo3V+nUaCsDyFybWeV98l7dAU0JCO9jhCjirh7SDsAf1PYh2MtSAYCxuR+4uQN0UpxCrXnpVYCz
NqFLCgYvI+BsvAxtmF+Wpq7Kt66t4VXLOGCiaJQGZNXhKIv6ZjdpJ4tZAIBTMk8kwAR9G/diJJ41
1pvlRwVgfM5Wi0+m1wXY02heZRim7ccpSTEImw4PdEC5DzhuXdmVmf1iTrHORA4yIg8wusBYjH/I
AD/jqpTycSrzeGsA6OKcZvV4RFxcx//T2N2ilIUbI9Ssl6pn36emGP6Rxmb2Ywz9k2NZwdckldpa
yqC513rEK/pGK09dwN2T52XaVvZOqnBxgY8mNOebkWe3aGia62Q7qa9FFvMrN+pQfDjmB4BOVweg
j1SXsuXRFouC4kHn9rhGbXyIqir2iw/9+CszkDVNxKYaEoL7sTR/CSf6lVeO+Kq3zaAw0eqHUfnG
Q9Haul32ZGm6dYuABqmx4kYdzQ3tW5j0r2GG0AyJqBkdCSpVK5/8Rdao0LmovRFYuLCiAa9n3kUL
Bp9EPIlrVOPvUSteXKaqi04oxTa3tjWUj1o8AqHPAZq7Fv9qFQc9oFJfJzz/n4sWkDWLTRcU5rby
vPLRbAFApyfGnzaDsqmUjQQP54VjT3MCAvnv2NUB0n3IAdf6tWWDeU400wWgGIu/RrmV+RxFuvsh
EvFXS043x9Cde3AcJQ/5VN6RUWQyHTQSLPGpqxctWw1VBmIV5RLnNKEd6i/NEItL4QbmisS8Njt/
sAe5n7Wm4tGT/UMBNomOY9N6jj1Uoyc2snxaC8iQLdbDadbl/S1zeLr3jOLsqUpRMBixo2zduWep
ylmSM81wL4YeAnle1Q+TjJo6A8msqV49qth4kZuFd5fG+YA8wCoM/UJVwE6qFnbuO7ys1wZ3Ap9M
AiohzjtQLod4/W0WP9o42Rvh5cWGZYW1bcMep6TqTqmhSQdnjA6uZf/8JE9MUMKCEelA8lFauPEe
rMPXBu9WUUXhPHdRC9/tU+386RM4FnsqQWF/+CTH5roD4Zfd7WgA+TQbvVF1AeoLYDXAyWXSd28z
iC6qfK2NHPzk1PdgJF25i2NUQs39PLSwUvH489ydAGt+LjwUPFDpNt1kBWK1KL1h21jtJjxVj4Nq
6IoaIEiYR6mSYv+n7JMKdUmZzJYuyT65/5vsk8ri3um8fV4C4XLxudwZ7zzdH4CCtMqn3kB1h2OA
QdMOUFqlhVuSAYYfA5oE9vSEnQPJ5gFUhty1PSjjYUladGWP5ncvcAGBp+TUYPVvbXqdRb4L1tBZ
ht9QcOj65Ddp0MR0ZfIt8FOS26KJjIZ81SdVfFhUcdhq+Fbnys0A0Mdg5bRueaoboHm/T0pXXuOs
kQTWXJf7q3vgPlgpMllyB4BvPUq4RQEOUGFg1SRaD94GMdjnaTIP3RQ1DQoIzUPg2PZ5mT8Vdrvu
+tTczh7Imafo7uf7Mcu6uYaFu84Zq3BuiTsLx7Q6zdpyxO8prkvDXz43fUD6qPM90JeAL2OZk67U
NzZyA18dfe6oxs4F+PQgdKBP0hZafWx19/s8L/46QGsf7uZB+vtpXavv5/6YOCEyDPVgPTtzWWKf
Gmzglzk5wO4ACNZhKxjp07NnXiwxxKe5h0WJdYpL3TpVDYpfEKQRB4STAc6p0Ma1EFVrvBMqUxPd
UXVt1V1Gl66FWuhjLaW70vJ2r1WgeHJy8O6GU34qYzc/1aqx8ioBiKC6HIUVFyvZeP8KSHXu0yU1
OiLxW2NyvlLPIfPP7mYpOaUhz9bsFXgkxN5Kkeqka+aj4xTsSQt/xLxqn7lrRfd12F6YFjTPSIVS
Z6xAcKNBF9lvxxxgLmsaFQ7+x7LCBpw9iF3Dyj1WVi4fhJuEdwiUbUXspQ8k6j1Q/HFhVOtFphtB
upa1mewbZUV6ruZsWGI1d6Q2uBUOhKLpaXarvI2Ggfe6YVab2EKA4SULnNjvh/BnitXDpbA6oCwB
FHduSEZdQMCsnSjSTovok1pb6uEa9GSV/2mAuuQYlI7mrq6cH//TyZ9zYZlWY5335+0s8yw3+8mf
x0ucqwfe53kA2c82fSijTaFoTAxeNWsbhYO7lnhlWgY0nqq15Y6Ghe0JECGk6S7L1SP+zwbIMOEe
wdyHRU5qBg4emxXAP4DDZQ9vZtJFNndZpAxAL3BFA6RCXY1MFj+uBGw49lOlH2nZtHfNPlzx8KgV
YfbLBpkSQCOTBPBtIPfOUdxwwHI0uwGGZgDZ+WD+6CescBnPfsd1/eogUfSLF7cu1llAKAmKLx6K
lC9VrsU+CpeHlzyIHkXC89/ONB4aPba/xTlQlUuTcbx03fLYc8m2rmEYj04l6xV5ropjEw5yvpsE
1fJbMQKI1xiD/r4BsOy2qXASAb7KFFHsSrdBPAdOLRqmBoQ5Cv0xaf1FhkJCYCy2QbdtUg1MC4C9
kGuJ5dkO6ZnDPSnKqRlwTMQCLBQho4EY+3HEwDNkhKTq7GQI9Ucwr3oAGsHdUCMc6zBacriQgV47
NWq8Sm0dWeHPkUv+ZKet8VDUYDyStvlETWq3AJ0o2Y16oXRz7EhrdqIu9iPFBuQO3o66SFrNd57p
8o2mvIHpReCsOJpmdyF+6qjc1k6Taawk4maPBQoc79o0fWk1Eb7wXHRHnlTTmlUme65N8KCNLWrE
SiCwrjynQfZXr5UgeFDozXwabfAVRkEEIuR/+7OQlKbOsWclXV01WV5szb56mV3QaBGbLDrT5Swl
85ADEwKYtvCpebalXueYCVCigMetBhubvu9A/tRvS5OHBWota6S0v8urHlyLOiitN+O7DDv+9qTH
zj2Yz/RbZSX6bUBcfuNZQCa0UJK+Bad4vQcTOX/pED2RpRv+sCM387F3zBCSauynCq/ozm3AJeng
14sK+OJsmTx+kKn3i+SixHulamR/ZSxABnbsaavZQKCu10yc4IZYQAaG+VzR2WMGDSCEzDGwtw+S
eu95xXOqN/1ZaiBK60qJP1dvvbpO5Mp1HrFsjXh4tQ8sZgA0pR9vGqAIBDCS8D+K4KvP6z7xPd2C
tl1pW9A0VXek7Jl5dkjjAUTLpB0hSIkDSR3YW8oXlggTYKHcK/XA4Wc+pG4pN3HMAfhMs1cvrSh7
0KdgbMyGBISEY7hhNJewEoCmyfzyZg483MgEoNA8VxoKBRNrevN9u1HF78pUZctiZmqKLCt9CxtT
f7YA6u5mLAuweqDk0M9GBCsyBEsudCUVt54mBmDX1eH5k5w0OmBqr3Oc+r2ZKnvk518N1DbtHObU
R2oCq0ehGF22EwMDPV32gGefx7OqebuiAeraQLrR1q3SSfIWNqT+wfzD5Tz07o66Zgfs57p06tUH
xfmSxierscdTi+0V6A7LekMzf5gepYY4fa2/xBoODQsWVPquAsb0pjcmdz33m9Ax1giNhL5TB+W1
jLXyqlc5cCk6xaZWR1O5nTWHuAGqmKHbu7d+JR9KIMscyLBzAW2z0Q13C/Sx+oRa3hKVnhqvVrxB
TI+CFB8aFHRtWMmaNcnmAMgSWSEhqClXVtcFp8Ws6Mz6MNkR37cWrzdcA7htD1xrWWnZPz2A5w2g
17yaUQoIaWbVjw3wgRAblP0pMCJsbKvE9gOgmj+VEjidAB5Pf0fIUFPWUrDXJh5r8H3yl0hz3asb
5fzMdBevhAy8LA7KfTYojU5WUWmK/aiEk2FMl74BcLoyKF2waoIBCYR5qktmdFWYg3cFVQlymzUg
Hf87Ri5yG8esTgdq908DDAfbWDTqvxcXgLEokQZdNNt8+JUCGe8f6XmPcTjgELoCFVJa6s0tqIpw
X+oDQMSnABzAI+CYK83uvmglcHH7SnN/edGvSWtKf+JS23WdtLcx8zLkcDRW4VcSlCAOSr5Z5WYe
3uFt5hcOArZGJtE3zcy8ayMwLde88HPAHIGOYXT9eRTHb8nFAzvM3EVRw+CnrSmhI/OVwUf5Khnb
dsCqDvGpUczV68lvJqbXPGrCrwLYUesGrAT3QMCpt1ocGeeuNeMj4tDtvsaT7wrqyNRv0qZ4SpIW
hcJ5a313gvhudtk8a56D6AGPq3vWePn3IkXSWztV9iO4G2o/amV5LZrid8gRzwyBfx8Pu9aydd82
8XcAVO80gh/J84YNUOoS8DoNONQzQYWVqmYekWBDiLkBnD5d0y7SyvULD2xjbQqh7QvZ7SPQVj87
Opj28tCxtqVlO99A31qZZfcDyOUVnltVifeh7jyWcvpSKHkCeP91BsLbK5Z6xrXiHEk1WCz+wCvp
Sw2g9kdhYWGDbVLl21NfrkcDoWOcO1ZHhnzOFIhRH5rBG/iVDXmLhHme71CpDbIW3mT8ipXzBwvS
W2ydCnRjliG/1oFtbnOpaQ/A1sVpfZuyV23ifq+ZwbccpIMbN0DoELBc7QXh1XYzTAX7zkAHjnN8
9oq0NLzJemDKILDW+XiAqXJIs971aT2CJLL6RR6RynDmusVfUjPm+MdL8tOA1N+7WGHIJ4VbvHrO
piGHHIdxAPvuji0D6cYUOeLRMbMRKG5y2sSAI3gkWeY+aSOQhUmC6IfpD+GEf3Slz3W8JO1sPQWx
wI8GJrGOw6sWEHwghkXXMQCl6dQG8uCgQTY4iMnBzdCFO5IlTOd3eYgjoHcfzAmmtek4wFlXPrwq
r68W2FcXDRmHik0iY8AChd/UC+PLkHAcuEGfjBoDTxU3wWMy5k14kjoLT4AljnPsv/7s44ETngbV
0BUN58AcxzpPCUudS3u9DJGnDFTWu85D2ObdLkvwHBV4XjMj0Vd2IaZ9ZClSxC7Eg5/6hlu3b/0G
PCqgcrMxvuiDLwPwQKpZZNSlAVDkvfmhXQk1i+95LrJLURkNIlAks4qu3QNSPgAuuGOfWY9sM6MO
g+cADzDAMI+IaamurFNjMyB1ZU9d18LZYVCXzcUE5tFzOyVbbsUVSiVz8zFqY19XYqOszEvUuTjz
VD5qu3L3E9KgNzQhwF1TP/f6YEc+gBUGAqTG7c/UnTTvkIVN/gAAcCSxJ8aKjNo60648b/4xS+cf
7LGdk51XYC1o+1+ADmpPTcOGh9SoDfDQDZdxcgq5ngDtscFrxPVNN0F/GCzf0cHTQcoyQAQki5Fb
N2sDxZ4BG7/me/LMbBHfN4r2JEWt2ZpxUJV2QSU2OvkCk8lLYvT52dHNF4+NyUEg1ongNQpwd/g3
/qfgTRIguRhMsAL49n6MiGVwxGndDud01pHn+oij9QQAhYhFXiSe7mugd/Q7/EvxJ2T61Gu7ASwL
dW2rd/0p7phfq72HgyzogzXmLSJsUM4ybbxIw/xOvRZkOyCkNVZtUESoywcjTwVq9HsaLD1LgmFn
BOGpssR5ltiEKEjbU1drLQ8rhyTyqctEqB1127BWs7Iw5J3nDndOytpN4zp8OyCa/eCAwnrjCNDJ
xrGWPJCs96qnUdj5mUTYzsY3ZEah7tDoxDrqpuSgexEABN8NFicCQI4CjDbt3xwsBv/TSW0GOAMP
+v5kaBHQ7Hku7xOzCU5FO6X3tR2k98ilwhlNPOK46V1WpQBQzLlZ7klGDc5apjV4fazt5JbgTAVG
B+pwAtH65IZ0EqQzbNzkvpCBdkeNkGKNklV+WURjHw5nrId3QHrVZy0azCtZ7isdmV6fBqbIjPDw
74vNMuAq2zBzzZUV58Vu8Q5AeVQ4WePXaCina2F9q7SgvQDiFo/WHFhw1xIgnbvAs4pVHNaDtQsK
AQYVnEEN9gMoEuybFgPjC0TleFgbLSKNFeLcWZraD9T0qJqyWRDcZGZZD63opt2Qx+YanOCwMIP6
xpnXXGjUAuLQUTYt6G+Vd7KvWFEB0DGsjqSijbK8GBZIa95nsFOsQ3pdGjvS4Jpp38zaWUnkfO4l
XqMrTXg4XSyHc1a43rVWCzxqUtXNDecm0iw9fpJzZkQ+yKbA/KnUSJdUBh17E7Npt4uPxbSRw3fb
CaLDok+DXoXkCjCY4tDyz3vwsMC5cJyPOiUYtFeLz8KR6QrbxGi/eCdbJEAa28BN7Fl5sQjUirVF
psyfH5C6iAZPqzRsY8C8/fEdoJDm5tZdiDTcAayKYRmv8ngEw73bTzre8LoD9Evu6ifqU7N0yQbo
M3jOFWCMu4S2px0Njiey03sIStpiVRa59Zxaw3iQjQuYMdXNWjBRmilO/pxOt55bPUc+lKe3Rxq1
0u5nOiJ9kgaRqAQSDqd5KrssfezNfEtKWuh4F+DgvU0g+uLjBECceJuAlGmCOmva42jE9rOawKoB
Eu2Z1i9UAkfNSh+1/OyibOND4wFFe9N3QAT/NPBJeekio6Q+6QNePnBEYlF2VbrRVGrgPBENlSBo
WIE8Q/qfPANTp0YO0PvN2G067OPMe7urIESalCseppHH96LiAbjzdOAHgtL7nppO671tnfFuTd1B
6bVplR+aJC9Wmpcks96Ir/cUN+2NPEWtOe7SDCelYY0oyJi2x9bD8VEV4gjBNMP2SnLHRvh2UFWP
UApUvISuqOG8RLlMYL18kpO1FuagbtJwYE8eyWBxixLHCKEPjc2z04CrO6AibzlOgezY3E+FK3ZD
zMMXNlanYoz1n+qnjhj5WAKTQJ8QMy5DPw4S88fQH0ihKME8GmbCPpfetOKRFfhGpBlf9CkACZbh
gfvbaswvrbDeusRvgQMFE1B4KdJylDKN5gkYyAYQz5MIq0KEq5Q9Gfw/7Mnd4v1vtsutfJqbunU4
rgGfXB6mse2OrpN2R7oaVHeR0UBdmB9VSPZJb1H5myuDmeeAj/EBNBpiXGEZEV5yuYv0uLKOppOl
5wKV4OVP0efpXVuD5qRGZss6iYKSugio1/dIEK7uXfAOkoh6kR2CWIVlOYIrLoux/yrzq64a0wbq
SNKPOCRojb7ZaE6MVb14TDpQDtI7u0R264kb7ndaHpBoCoTjJzhl2MzLgtgByWovmHWYlwBG/zf7
WTeUlePHvDc34PTNt1Kxp5fbDGgLgaKmo8bQ3OwYicY3k6G3ET/EAAhFJkVtmOZHIwVaKnVpxHSw
vd2+j5DMNjm0PxgCYE474rQTtJxin+PDPRuANTwaUmR+nXbjd89IkQJa/lVeKTlQxz/rm4CyBHlZ
5PoF11DgYFTVdyx/7vVpHHAuX69rq0iilcMLJKDZ5Q/XwVp/AkTfU1vFDurmsxqHbbkHvPaCA30p
ckEjYYa7qLfMm0RaB+pIE2PDGiE2OF3sHvQBxAXYBOt76tZhZd+bfGcmAhl+YFq0dkOZdgAeQ0Cx
bMfuQeNIvTYQAQLeHGRt4bZ3NahWyZw0Os8CL4yOguLZi4lIada1JQjkYNDbSXEpTe0OwO4/aw0p
MbyoYmyrZfcUx6iQYQzPNsC5tU84yyweEKxYI8Ohe+pLT4FKCew7HdauitRrf9nie6+58h/XMb+P
icGeYxlYKLQp5TUf6wgcZCCrb5F0co9kzBLA/5H8YcfRvuUo3Qk8u9qyuB42WKuXh3QyzBdD5DfP
kdp9YJnyscsjYPQV5svE8DZLUtdZkxaC9h+NiqS82aUz3SPlz3qoHsdwdFcWyND24/xjEq27KlAK
sbfx847WNE59R/2wkOpR3y822MTW9zTwSaZ7SbozMtH9Q6OCyxw8y3k6tsgeCsfhVyhSkNWXyI9l
jzipeh1GXdwhONBcGIhUObYubEOysGt2zKnYiXoiKMUdNSD8K1SZEf59lGwZbZAAwnIQb+jMWIEt
cQKLaO+d20YE59pmercClKN3tlRTIZ/Z10Zkw5EOkGTA8VOVDP9DWHZIkOyc8naM9wAhwn8EREhf
1MuV5YzIHVN9ulqaRSYBIO5OlrhEfQdyvbC+VVnGrqgz0J6aqEnWtSPdAxC9tScwMCMsxmrPp9GM
u/bBnkApRabgEvWuqFG90SCJcGgR8Sp5Yp1y7fXPTlBGVxqyDQcsInYmDqRuCNFtkzJGQEvdhs7G
6ejqOMyi0RBFwHdFhqCnug3SQBrOCuDK4WMdDe2Vcew5YlTmyJE5+5pP0UPasughx29IFDK+IxFo
jIxLNCBJ0xqwhcj0ydkNlosSSFFkYm1KC7xemhHucDyE8b4WyNPFipiMQZlb3kLEn8jxLBKafSg8
s/wgi5Dt5JtYt/mz00FO6QqYzzlI15VTnn/RkYZ/IwfmNEbnYTS/UK9Ut12wUUc0UYs2sz0PEWvR
nCjfv9lX5n7sGpCFKW3WWWCrM/od9ejO8Krp9qYDeheE0lP8bZAUsqlZ0m1nB2HuvNRTYoF9Dl8Q
OEKKC/7g524VR01/Y1yMt2CyhluXYx80VbG78yzQe68QqA52sWWDnSIeotr/HZI+jYkQXz3pul0B
3V7UPk6snojeXEreHTTNQRw06MwvQ9C9dUuVcEBdL0cuL5GfL12yjZC1dGhC8z+2OUISdykezH4J
lOXLMCC2vKLLTMcPZ+RhvR37HEIrUyeOqgGtN05ekbDHo7FfBwUoOdd2+SiNvnqY6f0Ct9lwATYs
6uZ1yy95FtxTjyj+2Nj+w2UcnBAQ6R5N5CztyRlppNLuHu3xgRySem6abw5pTJSW+uOV+Wq0sNHw
xumuxmYPe5TOTY74M35B9HNI/DFkiDcjqj7rkKJEBPKO91G36T0HzO+oJkr8tlLkdK7X7D44Q0bw
Df91QD0lZ7Z93xaGdl28VJZX4SHR7mYFJ2DWvgCE2Wrux7XEDzwexvV8cwhiTnfdaOtrcHtyf/FD
V8HgApAkrTSAEamPQkJhNHvRJumZ7ppElm46KP2qjXXleNWG5wHCL63szq5qCtcFtYS6+pvMnZq9
14n2sOgiJ/SjFdmTrA+9Ylcn7bf/qStR3rnuBEs2DFuxS+Tq2M0lWr+LtMqckGVkGtMqGqt8BzYR
lDMopRHpWZcoUuqkVKLSjuljcyJZPJuo4RhZElgNwPkoRTDbvXkscqTtJOHmrau05xtQV6NEQQjz
zGA7T0WzkHMbJ6Q77ti/qfdhlC6Hot53yOg/Um+Zk5RRj49lOFjS1zTRPDHpFNhYnRWe1Sz7cB/q
g9pmMaFORW9wgqO+kgKFm6gFtJDzE5bi25sfpblMCJDYcx4ZYDl8/9zLDReuKf3QrcHPSq5mt7Wj
lfh97enWnaL+GXZWuauypD+XOJxAwZdmdedWNV088R3+258m9XdnJc7Z8E+ndEiddGioT3Ca3QCE
frsY0+jSJT2S2Xiz7a3OOc32JV5sYHjHAaN6pJR5P1zmK9VF5RSO4MCu6n8amJ8yzoQH4zystOl5
sxjTM8j6U2UZXRx+mOTdC9l+mCRAOrP/Qbj4qUuw+oQxhj9NH40xwqYIIW2Asd0Cv2JojmXtGumK
LqlJaxtHuqpZZB8UaZj6i04fhyg6+6C0WC7eUtfMNqHeTx/mIhetkxwc4Y7rQtYleHQa9+T1Yqzm
yw/9QjIU1c9jHFnNJqDhDjQeCNM90dXoDEAX/mC/DJk4JNzgiDFfz8ORqFm0WcY1+QuJGeMZG+bu
7OHcQQfeI5CUwfOz6ksLrcXaAekFwEuJnca5tCqaPI+D2G22IRmNmsp60SNbr0Ve/OxrtvtzLjKx
RY5EM51niDiH+YOmH/uOYYuiOoYoqmPWNBJhYjXW1/lD5LbdRpvaDGSGeoYEcwzYYPwssyS5UA9n
3qgt5MOB9EmUGDHbRl3rvU2iHBlaNa46nAcgEA4f1JihH+FrmGe3klEcK4/jm3mfPRR1tfHGoUbY
6987qurkWpaimmevm5xdagainmEI0zVD4tw26HMwnb4bgEC+U4ck0zwzfY7pFXuBcL4LnaXBgQcq
tKlulAzBRJxtytActgXimzzTi1sLFLztoAfgsJQ2iHKSAbVMWdGf6yErXgRhFATWI7Oz8qGIohOJ
Y3AnI0iCowPT1YoX8gEUeLalUf5fHy7PWvxrZPK5M1ZFVZWvbtxa6zAOpiug+r3TmE2ZP+lN9S0V
zlavRvM1q8YWmaZ2/iAqDfDMWN7uxrxCcnTTf3f7iL+aon+Q01A9syHStqPRBYcEyAz3Ywp8KNJo
GZIULeF+x5GQhpLcITiPZdpfQAKPB6QIj0Hkpaus9grEv3TrSbYxWw84SVZkpvZTW8fjtu08pFLn
rf2ENUVwyIWdIFynlBsHpSE4XhwewLjdIPoYO+exQK2bO4KnwvbYHV3pKMHZmOAg3WRa6EqAPhTH
GKdd50UFtNr8EJb8B9DaA9RIKgdepedYZb9afBwPKE0MHmVmf9HTbvrhZjly86cxvjPCKr62bVGv
aaAHdH6P7Begc9/hsEnVyAoUnmNF7K5ImNjMvKOrUiu6dS6F2GaaNMCwFMmbbvbecVExUSp97dSH
JFdkhjqGcR9KPP3ezDSj2+h17s6TLsZ1yn+Dyi09MNf4J08HdoqsBmQ0bfEtYHoIjthCv3cbz3dV
j0RAG9FCLXuiDuPFKara/yPsyrbb1pXsF3EtzsOr5nmw7NjxC1ac5BCcQRAEh6/vzZIT5aTv7X7B
AgoFSFYUEajatXd1oZEfQZPDjKfI0eTuKGS8ccK0t0Yt4hcFoqSlpcJkbQAj8MIBWl5DsxwUTdOs
1dTeFhJuKM6ZZr1QBCg152CHn2bNGgkCv7SQNsdk6oTy2WhXYIlKujku+6vWsKAONL0oaCveUVoQ
4uqKdVXkBahzw0Ka7AsU5nEr6p8QiOYHnuX6yqvaOSWhAWCK116pqZvROmrJgBSDKZ28WNlbB7/K
Trh7hGDRSjsbopT+M3nQPiz2ASuO7A/yJxOYkHCtDNMcV99fG7Vg+tgGwAjcbTSR+Lj7oAgimNEy
srVNp9c152JeSQevaJlQGUXlDzImg5OsUBWKn/yxwztjUbLytVv+8QcMddAu27oGGLsVAcKqHk6m
fgEQA70AvUMc0utFIV1jef+TBBCZ87porNX9zSqgixJk/ud2XCX7Hiz690aX4D2Z0Vg1/+RWYoBN
gA3+nExgYWSrBMntmT1pDGuzhmgLVNsPzhRH1aiIn1U1M+/DNlC/hlMMlpxp9q+15rTVH84Ukv0/
1z6c/+taMb2rxwv98bq/3ySkFuq1zp144XppD5pYgLJaK0KYrgT9bWdGkFuK8FSfWZ7nHGM1MTRN
w7Ct0kvHAg3NiAT1vDpKLhay3CCcwITSPyRn3okGZE6Kol+lHZJCZHtM2MFwKnqn3T+24EhHbR0w
Xt5f5eGLEn4xS6uo3zw2kaMRH6A5sieTx9omBFaxxImmxE/Kw8/sen2u+jWEw9JLxTL8DVXrqGWd
B6j6AsbmbqN3EcpihSRPdnwsbyAIDBaKCOiBaYPHRGxl76EfGtvHX8+qQO3KKv/yMJE/4lvhrHaH
ek0T9FJRbJnHQOkFeTwW2C4usWXLUZozvd79Q6+HtyEu2emxPCiidqVcBD8NU1ZzhVLvJeTETbEw
Y4u1M50z5JQy20d+dLKK2nQO927EGCS2W6CFzBq2PvCDVZxAf1in/btbNSkSwWxGk7SqnJZS7y8b
KsqbVQwh67tzGzMHwE/sSc7390Hjx5uhITlqk+Nt0lihKn5ZyLRY5Cr3bmGnrUUsPX/VWb13s5E8
PJSpgASi597Ioy/ilV/E4d4XOj/5o2OaMzl4+WnQ7Z47Qb2TPMfENDtYsW3ityf7ARF3EAbQiqkh
F2qcSgBXyrJqZWWNha2mxeSohoHNORB0i4f3fcOxBg4rALR5PtKa+0ogJvJ1jtjufQ9aRO+Cdmug
zYVil+5GpvuO07um3piF/b5rh+XD/7GcRS3AMjk/5U4Y33pD/wOt0WE/OBW/ecyxdy5utDMaUqPh
UdjjsOeIS94cl2ngUYEnRRYzchd+olFQVTkIa6KmDVW7oM1ZgEQAP5lmj4rpqlHJwixDc5EXPdJg
LfRvHRt3OxqGfaBO1OCro06l4a97lld7mrSivD1Rrwcu81AiTkKu941polF4fuPE/o2W0+xjXyh2
V0sZsH7uhaEN5c7Eudla4JjUgXUwT1IxZ4ZfrHDCM4Ez92J15o0PNFPQQj1qGpKjz0EB52kQriVS
+veJ+xIP0p9BZ5Y7bRoI0Fgyt1YZYtVz5AYwhuRieQm7YBUNAEXdfWqTmXef1G7qVYH61TlqB+Mj
8pL8GLSgOwaoPXOXWWCYMzIOAEJ09y55ahGlh8h9xx3uHeBPe1/3Uj01YFc49ah5tBCJeqKmFXm1
CsHtsHjY/q9FGsQrF6N6pRQMaxD0iAU+WWdKyyAGax5cPYTVgqZ7PVTr3taf00D8D/u05TNVhPqc
GEV39hSeaJYdZxuyUSOn2U61b6q0bdTFYuQr/KLSAlxP9jjrtvvUylHMz+1dECYIJCDDCxIg9B4N
2SKgr5ft2EJJ5j/41dOy2s9vrSns9WMp9eoEj3TW+GL+mEDI0mruW5GxdFNrm5VqlQIcdpBR6W2C
qDvRqMsN/zBMDQ2pRzYahqP9veC8XP8n3zSqgvuqHMQTrpnNWNwLKPggc+PxUp8zsE7TiBq7kSVI
JQADVMzqnsjWhMat4jgb0IhFeBtG7tznyKRr6Oj2BTADtGiIChPo9ZSD8rtHCFuEcbXHkxRdVAAD
ihI4W7JR4+M4FM5VHQSgibRwyg/SYC+mpuh9f88LhB1FI/m8zdWnTdtxg7v6bx9ypGkE2Qe+iCz9
MwE5/IomHns9VjxsZj1iL3Kk6cDeguz8lfOmRTgI4ZR7MwVk/hjWKIrp8Ph0p9iuPzWPSbLJXx40
eTc9dqMePFyt4t1j5d8v9WsPsv/1Ug0ABIuy59r2XjNXbrnvtnhPXO8Kj/ngbp7GGXU7Lw/mng3W
Mz7Vkt+n/ujeF9BaWvVH8/C/b3Wfelj/WPrHy973TlMwdIYRrklTwROOFyZKQ6cuNXYjFp2q5C4W
00QxTdy7NJ0aGa4UfrLVHkpYrDic/We/+7ZI95lr3+5faJvHi1Dv7tKpPp9ZlYUMY81O+HnZGA4E
2SKITZ3IRI2bxPEC9Kjx8mGjngXplK2I1S33Uoi4A86wSaayRmoeVY4OgmPztgXM9WF7+CV2sgNz
jHkRGmQ8nTVKMJXE4jWwwb1SIsIYMk9cfR2eyRw35bBzDdQ8WAzZSmhh4bbRFvycQGDLHrvwSg3v
RbJz+AD8w2+bPWbFqusEIlZlGF6hExJeVaqauWraYY0zy5DOoaz+Yhgi3DdljmFZrztXVndfaToR
sOKo/yJXpxqbTZpCH5OLFsemOi/nYQQivEWNjPIBMdt0w2LnRqPALt0DRyqz2I2yrOex6M2FZQCZ
OcP/WPdA8+RZZKG/qhHWRWlDF5/GfzfKXYUi1+BYDutuLYQoZ0aprVVgvbSOl85wbW0Oo8Uh3Asx
xUXVmQyETZX1rAQD6Z6L37A4s6xnO2+cveoZGDmn2U6n2XUsxlVpVPGzClfgOsCarFrYrRFdyacE
ovRz/2lJpdtygTpfoJLJd9pfCjD3qJmoc1DT+3LZdiG4NZCP1kejSqwdZx1CNngqzCA9AUm/IUQK
PUP9/IxRG9hDcoimJvaV2lcdlJ/dUYFrJMt/jiaOWjL/4VYG8s6pG15Rs5ludJmBwLHQ5gWq95BE
Gxz9EUADnta0qU5mqTv6z5VlNCvPcON92gX8pFHABYB5Gn/NrQJE9Ng/z/uLMg3jlQVutEhjBoTb
mNp7T6GI3S6E9wLxpg/bH/Offmcs/BK6G27LEsS/XF2cJUqdN6zngF8qy33yp6ZU7j9+0CKw1QGh
ivqh8TCK6IVG1Fhq4hBVAwpeJg+QqKXXBoz8tJr24fg+LF0DAUCykVuQVqu+d7pzmcsPpxZf3X4M
Li1UFVaqwJ3bn4ZSVAG0HQt/ZzTJG42oCQq3u7iA6v92InORO7ckq+X+j8UybFFVwf3Vw3dMzWOl
uwNjeTEP4hp0QNPJLCoDVHJFLv8vxnro5ArFMDjDTe7UI2+aIFvl5diihl5uFyS3SulxDxHJ4nl0
wDobAgq9dCKzeEaMLz00tUhnNEs2IN7Aa+HcaKDyWOIbWDd7GnqQcVn1KtT35UPTtzsLkVrBWmeN
tKN8Mno0iIDP2go8Y2SSRdYCEYhkE8Ak8olso8DNutBjuCIbczP5lKAk0bG67EwefhNqMFv3HzSi
pp6e+ngSpvdFMXRuT3ZdrxRgYh0Qpm1xdEB0crRBLHb0Qei/i8FdRqY/XO5dMap0wfLBmFvTEkBJ
8qWoh2CuCqRQuxrpR7BjDNfESsdr4kCCMB1qvXrYgk7Gcz9pOQAa8FOZO1w9JytnVugjmuWKLQdc
cW9LVANXjYck1ZCAAXNqqMdKV57SGCf2bASPCb7rCvD+aRqfKp+loRetuyZfltUQ7Mk5YU1zop4b
5zsHsJ8djeLM7SDOqIwApaDFu2EYAIE3holi/9qe5SiH/tEgMB0bUxUNOHPzqO9vroGIsl9xuQOp
nH1KgrpaCCszX/vQufpACa4g/oAAtmF64aFWaXSopoZ6iQe+V9dCFu3uQ0Zq7uMBKYh9BZ31v9cF
0ahnUnpIwcVnJPf5KbPkz7oAkp9G0WSiHgPlx8mPe7moAIBc3GdLozBn5KO4XW4SL/+IyIZ/5hIs
uzoajk28hPAokBJ5Wj0hg5MtKhHUG8DDs5dcadxCpCPwhzvpi59WCF1wiOvSbJ93bKvGqpzTrFDZ
cABsLZ/RMBtbfQYw7kyjnhnOU1Ihx2vbfA4tpG49QA58Z04NChOcXd1FhYGUD7oBdMcTKzFxa+iA
r0pwSIiTdD00zjEEaff+0YjR/BxGA4gaZo8Z6tG0Rr3brrXfH3NkruL414K/xyYe0kvf6MdjZY7i
6skPU1kIXxeVuNaTJUGkEYjd4m4iOwDOAD4D3wn2RHElU8myTaET+0gjsg8lHkigFzqQiXY3VXAW
Ur0g/N+tHSMv8PEw+xmH1WHPMp3zudlW73afRjvyp5VBpP8ZgAPcDX6IBVyACM6MHHOLHAnGmcK3
ttFtvBoi5x3hWMR7cw0aOwMkzxbPg4UNVj6kcxp3YfuAtXhmbS1AZSufhkwPgGqZ/VOrNeLg4MV5
6oXdAPZXMxQXgXSwkEl+AzKsWPhRIG9Jh5IGb6iHW4RKlkUhNH+KcK0CeBtfMdT2vUW2U0/RPgmF
FB69hfncLuL2LegTY1d7+EUhc8qhez1mkQDZoJm/GGW8Ap9X+Db4rtw4nXCWtJlbx9/9wBkvseHK
q+Lj6+emEGUrDBA3kFfi2pu47+tnYSDv9Hgrdj/UC5y0mt9vBdxL6s3V8vOt0OpSOYhYBiiHnQU5
qnfA2oD4sehwOFAhHkA1IGEB9GUb8UN4dfA96+tk7qFc/ZKCtHVXt0yuKst3vqBk9Jqrxv8us/Kb
0WXsuQ4q5LR1mG2HMuVPg4UqIPLwQSyQAg/+7tUqAj9K3B1ioLKOZm/mSE+y+MNxf5BnjBPKnAel
mBtQlZsSaMnNR25lWaEMEBhNRGjIJqqZ6vFYJ8vDgeb6KdKD5GqMb83dQfHhzx1qFJUpZvZGscyg
LzwH6k4eqEE+CKwHhljSSIe5xh1CAEJS+EOLW8PUpami5Xpt2yuUCIHdLurSrUgT/oYfm4PVlsMT
qma7K6TJlqBAllfHzhCJcsEgWbQBuBftLr4hCM/PuGxsPOWBmb50SndetZBCIOexU8PZab8lGUqV
QdlYV/xaT01ghPGVdebaCtzhGJjjpwkw8J+mJYodOZDddMwCBRWIRZGNloe2iJfU3P2m3ZBJkWtl
ih8S/xqQYWNXUMSyq9sCaW+FfbxBDp1daUJodkqFww5kAloDqir+62NNPObIZ1ldebYkOztxEp9i
1ILeYvyArvlYiIUXNM2NTSSkyZGmcD5UtwiEdAjGjjVwiHBPfYDXvNS/0iQtQfQEoYSxN2f4GT+D
JzRdRyzqt3jOJ1cvlpALkCBsHPJ3UGCoj8KswrmDRNHJAiBvP0rTXDYo9nqNy/iIkiXjw4oa0MJW
1nIqgjhE0Eo+xGOWHDxs3a/ISGOUXILkNFXf8ICooAo1+VCTI9i6KVzEQLPCjOf2IIvviOcvkjEZ
vwZFDLXoxs73SKpk0ISDx1CM6RuK3/qz7KV3Uw3gG4aL9JPrOR4KIgHGq0ZEs2JhuDc3dooLbhtr
mqQFWT+xciDkOQ+HQs+8GEkuNZhfa40KOCcPu22L4rY3ba3JzHNvQOkdzrhe11pfUx9XG7f2b0jP
xmBvQ8lwpWPrqx9nIEhFMfWpgb7c0793baOx2yIdE0y7ThU2K9ACh3NZobCbjS7b+2HO9jR82JD3
K1HMeCALB38l+EF/u93HYMfFT4MQwwbxsRVCS+ziTvhdHEitmdMW9o7gvKUAVWiJLO+SZisTVEID
iuxmNCuBSgIkma0J60um37sR4Jd2g/KwtVMaVNU1FCcBdcEZFl+/+GTavnpFdYsvE+fVA6YeCJhA
34exxHeA9Qiry0A7r49Ffe12x6YBXHjJzPpVSaTJEJ/0btoDyiiJ2Ec1jcjUemI7cmGeaVTzwl88
/CtgJ/cmjnRA4vQrOXrOaaokOMUpmmAAyVAMTjKyO4A2nahHjT0KH2FnrEpLgcLgcLDceQiiyY03
imorIeu1SNtkeNOjGmaO5bFjjmPsSxEXYDiOBjwQ+KcbUDrI07ahTucgnPfXofnFt3W+B7o6Q22U
/GxQUJ4dyAYK5x4f5O/pPHmlBeTRBxayZNAT2OF+ps1c3Rs3BF7aKXmNH7/+0wZeVQisAw2+JdvA
7RpP7D8WxQCaA7A+F3GXHahpDbAfxOPeDNMBZPGujRbMjHg7NF3+duTlBjx3COeLQM5dD1TsLTOB
p2ZBaC1Ghdx3rM3swsCEcqEenv06C9Kz0ManpRwYsE8oQJ7/5To0em1EiJeSnRY4NeB0yZiD1XXa
tirTHvehzpwbXRAemezDIyCoC9ToA5k+mQwBMOSMJoCDcRajK/DvZ1QwygqBdIefkbCPjuDowVfS
uHuS+2NHGrYdfgpSJGWBP/31Ug8/4HXyvSggZw4cnht9aFfbL4E5SSlZ1ffaDO2X6NcI1frAJ6So
lMX3zmiGNpxTd/BQorr625pPXlkUzUHp9MSRGjhw8KZ/4ZZ4Gs0su4R9r774zJ23IJW49bpKX7rw
pWoc6FKxVALGjd/MpkGxYuKAYSK0cgiKWjmqBgsrwPMW1eVgNtRIA/ZdYIM/hS+mUM3lbkOGA2SK
zEeaDkG7cmmAA2Ic8RNO+5Bj14TJoir1lKNhHwkALqtq+npQM9L3h7qMvkQ5UHz3qaji33UIhjMy
hX0b7Rsf0S8Rbw0PEHuqW/Flo2dl3MdbGtKEE1Xg3v5ti5OwA6BUuf67UsE7RKeNc9r+IyYGKK8R
zfWX5V5K7TFtnHn7DxVg350mC1ZQNXZqImEMwuIZeJj6N1/nyxbojxcg6tmRM9CMkx3h6Gjh9JBe
EdwZ3kqdLRtWpYDqQHYjG+PmTE3stZBAnKSPfpvUFDsIEsRJf9vJJCd7BLupUU0cIdMKaHoVL8Dw
YO9VOdp7F/oQCzUGEIkwhL1vpgbyTalcpSLQS9cHuIVx0GwmAORtQR/6QSMjjyfRWNDzxC3eCdmQ
zZYXcHGYK8acZh5Oq7owbreAKEBlT7r+vI2jbp8myfCl4whR9kn9FYRG2YaxMoW4vSm+QnPmolQe
PfWxlqcyQp0X2XUW+TjCjt2+K/R9eRIE4cZmRr4M+hHkNzJQX4umLYGRH+TBrkN5oB41dxfQIuGv
lWJlaBRWy2iMNgJ8K2DJaVFMUkbed7uoEC20x69QjMJ/Si3LA7Q4slMVZxzsxY36cNQTeZpVUsw7
YJMuVgoNo4bxYtUUcfrqdxXA/9grtdV34AkH1BPg1QYmo42cXg0QMWSCp2O3iVeLncz86kOtYjl0
3XPGyk0q0+RmWtkXP47BYV47/KZLYW6hoebMaJJswihQm994d4+u7z89aPK3x2OPtObVItf+q21J
Y6ER/vhqSfuH6dfuxSiy5tJXIO4gO2LdqKBxzXAbd3n6VTyT1SnccSvq3lhkefbH4tyE7G/lq/Ra
Ff0WsiP+z391KrsOyDJGjbkoCnxQkWMXa9dBURh9iel7Sr3Bi4p1muAI8ZigrzKteEyggumrAKL5
6oKL2/di9tN39dduCMBXwHGVlJK5uNjqcdd3EV+XJu6JZV34M45fvO8+Fom+Yz8dob46fmV8AUqK
4ZuBRcG0aJwWMXtwnkam/FliVvL7/36lcHolWuTkUbgOQUIC5bDYC4CUiut9iMvcnnqx1aKe6TEm
o7L6aOVo8fyX/a+1NDRaUe+5RnPf6jEWOCrjgoqUfVgL9+RPTR4wHEVEvjaA49j/ZUdcASlXiaQu
uT0WqDDPQBZYVrPK7q0Fi1wcKaZrleJeAAIhuknR9SlIHWsB0d3P+Swyim0MgaweHMYL6PYGK4It
jF4qDjmQDIRrIFNnxJsmMcEYOyEf/vIfRhSCpY49LOMcP2e+1zyBskk9+YA7Ljln5ZJs1BRsuFZc
RAcajRmvjtMi8icT/lVPrh9dcFfesAGoL6rHFBg5ppcs7+e/1pM+bpBOI16FCXUThIaKTW4ifmiU
g3NBAMq51AX4v6FuCHz9wxaWfJ1PQnpko4aneIoqp98mhYPYN9mm7apOf26XNY2cFyaKQChVbYRQ
CroXHCJpEe1T90h2PL2QzQb1z2fZ4tjWT6NRm8vIAN5O16U852JQS9QDISKGxP0C1R3qpXZAwGU3
WfA2eLhk2DZEGQadnVqT9/8EiFVXtWujqNvY1ADe8pmdDuvByq13FqCODQ/Yj9CHbh5K+95Bql8t
8yGp9iizgLaM6zs4p8Xehx9FOxO/tYCpQhestgNjA3ijBY4/9zs55Nr9UPYEX4Xw2CZVbbCdiKeh
JZYyVBPwaB0Ba30s8rJfIS8UnJPBq5dWJ/gT61WFigvwRAReLedayeCL2bnDrEXob2InsKBOcetB
JnVFBmUOuIW8gRZP3qwqV/NOZnpDttET9aGU6QeNaBHOrO9jVHUHMvUNuOSTKFqrNCm3sanaBfPr
+hUs3OMCNDfGhoaDND5kOMgzQu/8Vf1EPWn9OiDlrAPRg9Goe/kD+lBM0Aga35ESZhxvcNL9Qiaa
JLu0feAkqJsaPFyXOnqlkZPlX0RWnqsyBBdbnhs7RGMZOD8xfNgeQ5olPzPod35RGGqbZOAQMANZ
nfAfr5graBMuaQiJ7erEB16daOgMGvofoX2IAUMNZnluukvBMn9+H+PfPkLE3nlXWYu49zhGE1d0
BLWinh9LVNSRw8PeGWoSShb+nG+NOLc8Y1bK4B+nN8093byKCmLmrgyec3A3XtgAOorpQqaR79sY
XIklqyPn1Z3AzYkX/bHILm38csc62VtRgOiRGN5Znw8gE4q6bcUq98u/7bVndtuwTr2HvYUy3DKi
32Vk92KUUiG/4rip2CGr8kSPGDJRz2wasevY+Lcd/P5grgz6J2VbAmmcPNwHtpM9xaOzzyYMN4ut
Yi8cFJfSEFqBySriHsCxflO91rkHyhpRmAc5IbxFV0CYhzGwHWEPpGnve2huFUCCcgEKUrd89cJn
ugCC9mPcoSI2WdC9LwyCfK7LACxpSJROXjlKzmZKW+/NKOWziPU3xq38O/S436yOe88mDjnrthrz
zYjaRiSImm8qyYr/3wEM9m+CF/EGpaQRDqAGAhirWAPwDLEP9lrUSFSVhvfDTfQlUpb9Ci7PctlG
zXAAbY2D6xVcHatir22ntm4Hgn+O8tNFUsn+GE9NX/LP5nOIsESed80C+YN0mJGRvMmx45DZoR04
VbHTTNW6P+reTVHr3ceJta6RhLmOGlqDeTEgDCj9wjviCQ5GTGf85vTIEeFMbx56tzUP1AM4DL+2
1MV3mu/yEMe4yYVM1Pw1pLXki9KAFXk8tlNJYv2xe8v7Tcz8NxS11+EegNriGyouz2NQejdriOtb
Gs2hQe3dyMK4A3E3UNVuaQiqDcBDUc4+b3BAv0FZqL7FyQKspRG4BFumttAFkzMtdHUKPGXtnRHU
8NOITMzIPnugfbPALOUsXFAXnbndNciNGitzgKYVmagBmgsshgiGgygkUWyYOxNFiA3o+V477wJh
sh0NHmZzmiMbNThcz/0h7J4SCQ5qHlfvfQqNg5HZ1ib0dPTWeE9F0JfvGXeqdZawel1NQ4iKshqi
gpURj5vSN7PVaKblO3eRsgA0bM4QJZoHUTU+VdCF38ok82c0vDceSqCMHKWt3uRSDIU6x3G6oklW
TiWMTJqpN89c/2Ow0+BYNwFUYgzuzCsqmyHjvavaF3yuKCqY/JAdCo7UQ5FDcJyEhu7LaMJtfUC3
/Q56ISk+R1LTEqOPXlnuUlVAyBNlHcC9T6ap93Bri6pQ92W8BUq+Mnq1eDh2NE3iXY81NI1UPUgz
Yvcr2UF3gkeIX78BodcvkfrIIVKFRMxM4NoIGpB5Y5Th+W7CxWhi1OMpFG+FuHBQVkFpCZJPUSdd
1FAlwLsjIgvNHJBElWD1m/p3S6ys01hID18LKwVlRjwG9bJCGeecEtWm3Q2Ak/r603hPdlPeW9tI
GggDqvaPvDZN0BY0QVvcE96+lSF+KbtX3APHhc8QKAyqqn1NkaehaGhshWCzdrp+RUOZqc3oIjJh
oR73UPWmfY+G5m6DCEQgy7Np6PJayPg7+YPz6HPbJETY0IXiqTeo7guq5mcDcCwHFDDJA44c8lCC
wHk2xdhQlPtrgmapIRv5PWyFwZZD06FwvjdPrR2Oz63GA40jB7BVuLw9906ZgU3CtZbTXe4ZYeVi
lzDFZjRrZo06j8o/3pdO60P3yS5NfSMLxzmtTzp97H1ernhrQEfX1S9TmPXaOo28MB38aBo3eAuQ
OV2CKb/djFN2So3eElf08sUCGuZ4z2FNdplaCAOUQbhzvWx8M9/MeLCvYQJKTSttrlaHz9AfZLYN
ahdsBV2ILMrf46zpig2KYCflwuTDApWuVrX+mkrwKLVZVGwBLdHPpvSeeRvwDxOHxpnZmNWFW3Zz
cE2kugxQvH8MzudKULEhDACeK1nKQ9ZG1aYPu8+ennqeod9MplH5M5Fk42hfbGK3veRNoJDegYma
x7D8PUG2GHssCiDn5w/nLvQdiAQ6CRR51ejPRAGoI3IdUNcOuuG56zN29nm085wR9GoeUOYRErNP
hu/0z5GBcpDQFcWhltnwPFj2sECZu1qDMxiE6laB2q/pgSSy7lQAy3G4f5iZ0Z90FHQH4OTx2U6z
A6ozlrjBqhlFisGuB44FRLDLOWjIouVf4eM6VAWoHzPQgrZeAA5KqAyDSHpvd8Dz9c5wU10izkZo
ZDMpov7NYI21hBRmtaHhaDT4c9LxBnqwcIfKkm3a+XwOWrP2IwdFNYip2c+QRc8BL73XyDOB7Cy9
5mTzON3FwPCvyxC5QdZDgp6hYuijV+CFd2V964EzmFnMRsIVhNSbZopQ4uc/WwTTkAKWNDv02t5I
5ExfHkPtcn2FKlw6qyTicm71RNDuqgRbX91l2TKF6id+Kz8nCRkOjjzUwLoMNeiUMJwaPW6dEfV3
BAX/b6sfW9Nq8r3b5DYVX1Bsz394A94Lss/NcyPScFVCzmDHPUeenTHz5iNI1r/1BgOtsfbvvoDk
i32KzwMBHn7jslsXogVCexrpvjABtkUJHrNs/DAYwKeBc7xfZEOo5gGQvB2iDBlaY3RiKAG3GRgK
OkQ9wdZzJBs1fb6VMrMOptE5844p/hGgUpHX+IdiQQ4SuBCn6jL1+JcBWbLSCvlHnkQgj0g9MOCO
xnD898rUA/Gnl3sWih/zWYsi6bcChAFrHqG4ED9K3vvBga7MO9T32MqE6BW+2xwJqlDMyJ4YyOID
7Z1uw7KIvoxuhv/A+SI1oRJniUo9t87ciaIQXNxZ+FxV4zZNx+4S1334bBVZMcuNsD7QZB0hCWK3
obehoYFI+kraIf6BHau8gaZvhssCW5v4gxeqc/iX0Rz8FYKxDkrwMASRqbfM1Qgxn2nY9DJc9IoH
67tzG3KUTdnb1s7yRQS40JE3kBID8bfZzxAjwTgA1I43vFuBTdTR8Hb7w6Q4iF/f4JvV7BXEYN6b
Lo9XuWtBVhsXiecwT7+ULnCekXVkrp+dYu9XE0EscGEIsH/RBM9RpFQ5yL0gn3UMUigZAbyPyi/b
Khc0pAk8nqH1Nc2WZmvOG51/B/zQmTnKDq8+T6Jr1w+AEaFYcTmA6yCdjx3gQmmess19bOcSulum
cyRvC8T8lxql57QBNaGTHZgASbqP0pEuas8+0LBsDRK6S+3Z1Q6giPBEnMn3niUghDdWAdhGMAH2
vnErbX3RyNLXqEHKhj3ggOKza7advwhMC/zV00zEnNSYU/fub3Zgs0q03/seUNdBufJ4F8zlCACQ
hi7Bcwjc1Eb7NfTAJkRbq0EVmdsgI9dJAHyOlnjrdn2myTqyf3reFFoLASpyLCs9B4Gnof4DvtBN
jSoYJM9gBJt45+Kmq80DQn93R2gBZ8aisBUuvy3YHEScnR1HR8sUsmAz0xYurgWBBvVpXT5ViEge
6qkpZZVC7HXquoP5LCIbGA7cgFPV++c8jAQCBFAS8W3m7slGTYg49b7gyc4WoX8uUcFcJNFbDb1t
IMaK7wmbRB6gen5hhZPsXeb2y6qP26+/PSTUFmfl5GEhmbrH7v2UE/7Dg/YwJSsvEOoE11lRQYY6
gPhWXA3vdcL3QrXFCwB4/e5/2Dqv5cZhZA0/EauYw61ysGzJcr5heRIDmDP59OcjNDuenbM3KKIB
Sg4SCHT/4Ssea9FfcdFqzgqztfHjf8Rh/N5pehU9QI+pj4lV4cSp5OIqmwkCjiEsXJjmkMOJDHI+
bmsOrLGrmdk6lAr1qNhv0Jr9X43inoPGUD50npiLLHbU57gXAAtS3zuPkTVuqnLEMLXgPD/EWYn+
0hSeUj9tNzoeZWdhzEV0TM+xSorfJ8XsATmwBzRcvFNETnEd7d53te+nXV5r07pG+BO2JCWxGNI0
FRcaN8knhMdD/Arp8a8xT4goqeMK6Tp9FU6xsYQWb4A9RH57Gr1+4Rhd2S3qsbfv+obiOdBHX+hT
fO1cakWmqiJzJuK2XHGOyQ8a2rIn2dgsWvW8DeAZWl16zQEu9/9Dsaps5QQ5dZrvdpmVZh0QbnmT
obi317ntKSK++XVpxuvAqETOYyMPj0BWfrllZPCw9/3qHKrEOtVjGIBvcLTiRt9anA0iENQPCn6e
G60GkovuXkbtcw4moTtshw7jq7+Cnp2PO8tXwr+DSRho+8EeIaML7kbNs3zwptA+IDp0f7tZxpAV
j+5qZ9pGaZejHDtpxYNuhfWp7jNUIL9iCVVzd9j8FVJjVZz0AReFZpvGoKXE3Jhm8I0sUnQC3lg+
ubWtrWwESam1+is/1nPcfqoIB+EaYHAdnXn73w0CZ7BxgHEt5cDvuaI6WKYv7sYwKiFECQWJ/u4Z
AxQEc/vau/ZzY11i39GvQEK8a20HDoAejKbkUKq02S6pfR7H80xBHejiYJ4q58pQRwp/gbR9cldZ
gvRNh1/mV8ZAJhCEZfNTRSgdRNRht07T3pV5MR46pb6atkLB0HbyT5hghyjOLjKBA0CZwj+c1Kso
XGVXWIrYjo1wrpP1lg0mQrFDZm7411iP5Vh3jy4VrqKxHmWjm369QZ5+JI0fp2i28umbNL7ccn6E
g9mezzbyxs1T3Dngsls+Xyt5ifJg3wIvRtrCAlC6lMEIOJy90WPM1WSfjB4p+xFynZkg3lj20dFI
uyBf2bYzYHg4/m5ME5xO37j72+hYTiOUxQxI1jLrW3Q2ENwYXZzi5JXS9/C3AIdSmJ+v5lEFGQrE
p6ZGf0ZFWj/blriTvSAZ9HPahXcYtcVLNQ2dtZfo7FucBlHUTMOVMc1aW3B8UYpyBVMKQsOMl/iC
Snx14WEVYkVZfVeZc5F9nqdULuUrXxPTSwav+tSm8BlmWgKVPLYdPNIAhNx26HFB9YhkV2jnDuXQ
5l3CXQbOex5yvg8S92Kid7q0UrPey8HEDcxNkWLyJEetMjbRAUOaTY5W1VQ+xqNyQ9GAhfEPY+Qh
wMRmlOJLa760bnFfY8D7vU6HfGEEVf/ojGoN3RjD2zD6GeDFBvYfegsLW1HeW3PD87db8z2oljLW
N0pxb9ZloS20Bk4Vjp3pKp8NKuTIWA3JCnaIux7LquEZrBRPOtZhmylX4jvyXDhHpGOyiVRf24da
+9NtLfUB8c/L7d9VCO2r18w97MAuemfzr/yv3p/7klzl/BXFwV7WeCY9ipfmkDY72dU6TmhCC9OF
PGngN22QXXmWqAnR3TrUKs++i99KYHTWGrTxtChDVG6tjH3fQsuSADGc+TImd7ux/alA93bmPvZt
sE86ZB/sXutfEnxWUlvVPmxqF+uW33DficF7TiZjl8/xrAlDXj6tDo2IqmcDv1Mv8HKI2UWxxpuS
RcuIzXRRg3vbpmPRDdsiB1vnDVmOtuw8bkcBrIBOHan56PVxmBuTsvFRdk2Qe6vBQL8Okskze7IO
/0+vuiAhV11qPXiZNLjm5gxV+BNq7aA7cgrfT3qxyYBsHW5Nbfzn6r9jOl99pDFmht08kLatchBz
c+sm46nPetIxiqkhSDMfvoJa/7RKOAiyl5RKiuAmK488YPXY/gBFB3SQh+NPbfCxUOiKb0WcI3Zj
KeklacNiV6Z5sBelkZzVrtGWGWTqD46n28G1MW/XVQAFkxd9E+ihHWST/rmqass9xGn1e0B20RbZ
W5Rx0LfT6rtyqn43+Z8rGVMrFNltFltSk/i6gZXQAUW6ycQ6LCiVNkX+VuGJsarTqtjLblh1u6ka
7SukVOtBS6efgf7NC5V7RCLqV8VNjF2NjAxa4HRhMIpVTVZ+L7tJFD61rq2djTHLnkPwvDIcBnZ6
ynqbj18/1mDW+nQ72pyw5CjKWABmgO62+c53betT0Sj5OQVup2bGwaua/PZOQVfw6Ag13dq5pRwi
+QfrIBgMF6/PF2Vh4EWQhsZ7i4dLEY0fUR0gI/N3mAPa/wtPPW/pjx9hZ/l/zSYsZ8O0+vtF/hP+
mq14CqYLricevaD8Vg6G92g6nX1QRoVibOdOn9WIAZGr6O+t7RnQ7LHy0EY1e4lK7SAnqFpiLjnB
ZqfY6ZUHtwq0hRwYqAGWSrsz8ro6jB6GHOrc4E/WJgsZZP9WHeRVrjTKLnSCZRgPcEaT+l4bx2AX
QaiqFrcYytU7Ug2vdVcMD0rDyha6U/hRVCXrcx+lpwH+PEVp80nGO8/TVoD3+4M9jPULyoZrGTcH
t944iZHs8DkpNqPaVmOAcpvx5BfmdyT/2f+3pANNsoBoigE879H+saqseE7dJjt1SeovZLzWen+Z
Rm54xDygfGudlby74lN4cEzqJSHnsjfkLFGDi7rovoDxt5nayVyEUeSuFduM97oCEbxNilUiXOd9
jAwxISpudyrobirxsrEfKsq913gOqCVVbws0AJ91ui5OpvtAw6uPvG/PQZyDCHjqnOJDal2F5qdb
qzOsvZ8U7gMl3XFpmmb+LYltNgDW+JDkTr+GnhRP6feg4oGdgNg8VXZSncYmylbNaCbvod0tO9Wv
YZKEkJ1CYDI7bA84wyUFVbs/TRRMKLt1hVi4dRBshD1aFP99eE0TjDV5lc1XoQNsVV7JWAPE+850
YrTuwKqshh6xzUFk2XmaG+iV1r2AVyh7djJm5zZ2UegZs71bYFyRqJG1waStvuCYXF/0HHN6v8Gp
FopIdZFNNHb6Us6TXTm58Ep9OdUWqWdZpR3S2Ln3VKd4LKadXCXl2ohGrFgDqSDXBeF+Y2Ql+oWy
DKYWSOm3G2RfTMR01UvvGv6+0lSx70e1BASGtYu8aubY1FXl0QRJvtfmKzmvVtVuR6oaw4hefwSB
fkz0wXgVaOIe4jiL+DjRNd0cwjkORnvZbYQBmFaPH8EeYmM6AagPkmcvjayn0Wqtp6JL93UeDGcZ
snyqA0I37aMc7DOgRlpnKFs5mmtNANgd1BGV1Gvtuu8gZ6uDbBQ0qJLFV98v+RLnpSDomSx4fpgP
CxIZGBuDldyHirkVQxg3j0kQqgsyENYyq2d83PwxHWYBjVRRUcsIq7MMQWvqViH/8G2A4cHVznv/
SFX9NXSeM2/Us4M80DVVlewtzYbSMp/oHLei0NtrxUaOTvp4LoP0m+/OsN3Yyo5yAyO7iphhEvOe
xYqAF8lRrcqMZ2fupvNkOSonq9AdSDqle06q6T2zLMCfnP9bd584bfptCkp2WW3b4Rub/bKmKn4J
s18S3RwMFFarVIUTJuHMLaBwRbTDVnYNyBoLw9XDhwFwxMxmaBaTZfenzm6Hk7xC7pLHrFuJtewG
thhOJj8dogLw1yNBBk/HyEFBpfaKKGqyIDtZ/RgNew1vIv9IO9GvwszDgQZ2QbiwvWG8WkYyXsMA
cV9FT9Od7MZKjMLvoERYpzBFztOm6G4SgXN/u6vM/HVpV3h+NrrC4T7JNsJP9zo5qYvtWANZCueO
IxUyUf00PkdOcjHGaXqQY7ZSvHSisO/lWNArn4NeRPdyTE/6EJWMqjzJwcnBSKOtSFzIUZFjpKBh
/3KUo2Vnmwtj8rKjHMXcJOIAUE6HQk/H56Y1cE114xn0yE8EGBvJ17yq9nKUbxJUIsXEGmYexQ++
WpVHdSjVjWNZ4iKbpBHeSrNJnqn4gd5iU5aWcG80bymnyAELdNo2VANv8RXL2dHu+VLFC7Om8Lsk
W0F+3x1ur3Kbp8wKMJG99lwHXE86WQulQQ1j3OhhaXySpdFApiOAPSSGfc3S4LUwXXCZOV6/YcIi
EyBNCHUixb+xtEJ/6cW6jfttbU/tpxro/aHoXouiezf0o5t1xTvOi48kVtRHDjaQMvIKjuYc14UJ
A36EKIHouHhNQAPajgc1KMziLVAjcNC5Au3CdexXQeZ302Avshmq1n6NbDyWMr+BSIlt1IuZn2XY
JsWHVSDnbNltDZvMMMXzjV8nuBb+aRyK3bdu0+PKanbCWn3F/pmXmoCBlTzDrYgXyUesSuoR5nDs
AdPLMJEivaya91POqTJL2nGF2EZ2MgY9O2Vu6cTbl9I10xOkjoCDednCFZ9BDYHFundfh/yEFaDq
21R5l6HW1hoPIH2h1PMrW4p31OFw7D0jU/qFOU/H7XczZQ6CL7E63J7rtpowGDW4NjQgqYIUn5P5
AS/4929hGjVorrJbqLXxCQCWc+mcJDlz1P4ldwWGJrp117T6bU8RatpKaCxHZLVc8lYQweTdptpY
y7JEVbAahPs6BifcBoOX2h5XGuCsrSVqd2fYWvtoGCj34RttfVcq4Gc+IN3cIXGJyrp3NGp1uM9z
sLngiOPvfkqewje/K6PTLLui6R6G1ImPmB/DAXG96M0n33ibUZObZUZ/HUgl7FT2EbtJTYarW4eC
jw8vAtj4CHk+pDTpmGv5Qn5odg9srDHglTNACoZV9F21Umc5jEp/77ss726akVd1+vJdFeFWznTa
AlenoGwfm9B1dyHP0q0extoTwOhv8pcz2ANQWnZeGtBnm3Dmyemt151JGyIRN//6JbvJINbNT8h+
eHbAADg1dY7oDxDmVdE/9X7drpIeAYayVfrXWWeb41r/PvRJuoNfKjZe6vTvrkhPsQ09CDv64uTo
kNdkHK83aGyZSazIzCsyj0xDiahBG5svLV/megj6j0KlRIrk70sHLGXvg89cN/nYfbRhQi2295/7
zkuo0oFelnFY1weLkvNziZAgeXdMvWW8LJKTalrjNs8K8uXlrBx6EwMNlZ+Br5vbv2Mz/iGPOdGk
rcJHaRYbnQrs15tanTZtG8fwidLwLp03EhjELTmY1c85NrwPbRl/txLFeLWrXNkqAGLWztydzHjD
dtADxIIvwEXhkBiEafyjUCtzYar6cOmQaNg3bVJvpzRvnwo7+CVnKMI7IE3ZsH1W67UOyeBYIEQK
93qKVjo6BZ8ezhKTURwT0wtOshFjFt6uvmK9xc8JWPCvafGfG/7HNEsrL7fzZ0SJa+cEwBQWhRnb
Jyp22NEWJWLroVpPK+qz9qmem6LXn4KmtHdyXtuMzbQK1VZf2n7OdzwC+k8mRz0VtrIKLTc7FnNP
hr4axSkxqzK929S/7sJCCftDqPa7wDBf/x1ApUc9Wa6/jQs+WEkJRC1z02OUTulRdoF62jjc/enL
KzlHqLr1e0TMw3Lk1ky1yalrrqO3C4yUABDNTe8hxvL/+oZnhXCgkkWJyhF6FtNeZf+4Nh09CJaQ
UrUNJ+dpCWVZURZdlBh7tYiRNdmMLMWntBDvkz3xaFT04qT4NDL+1QV4327UVOHkNk+xp8zbiNjC
UtPG2M0CGLTMIj99KOqSR72jWgg9WV26+CtoUf87BGGMZMiUPnw1mQN4ytYevyLF/EqokIJ1ydwZ
MdBPm8EZ7KtT86eox6z8SQmsJ7/xU/P5uxqV1j4FmpXDjbP6I5CA4NTnbrHOkMF96fP+0xOt/nN0
omWl1v63IjED/NBM/yJ4FG6nIDD2Qs1iNNfDdDXhxfVegHKWb6A7E6BP1XvXowAvKzLxyL+Uxd40
1WinqEp1Md0RcuAEoz5H053qZPTQaPDbM8sv0F2JhwVFr+HszNL58oqyU6phrqg48PwWYKkRGeMr
u7WTiXNo3IXGDg4cVn/zbYh4IULOlnYdiWGCl1WVSzdR4nv0EhA+tXRUXLUwg7s1RMlcJxRne77K
HOdADVjcyZBstLnwEQJGXnzF5NVUjq9WMXizeskT7hLGJssM8Nxzo7rsBRzBbrTvEQSTsQCw3z6r
s3AhYwF0izNkyvpeoGfh2YpO/Wy+t3RZGTOR3suenKvNG6jWxDDA0qtky8bTOQQcEpdgaWbDPMyt
63TWFALBDUJq7iuN3e8jay4pFaCtG8sNajTkSB+OcyOvMPkLdsIEThBYSX+PSxFsQL09iURb5k7w
o4YoeIBkHD6GlRuitPGphZpxlpEkzNI7FyGZgE3lRtdMbyPz0jLzLMl7A0ZIG8sfxULGhiTapSiE
Y1JGbppCQD5u5MBtdJ6ssVWBaTTT/4K+cQ5hM4SvPVq3qYW8asHx/jgYobJUWZbfx5ytNDoK5tly
nPSBbC5aPCy97wgQY6KCJOEp7oLiavjVRcZRcBDrMSlMwDkRJF0du915/lQbDeQXnsTydYWnL5G0
9u9Qox12dePB8mEzteQvAMtv7tqR1aE+maXjqrIyZDtmW0c8NpV9oPOizezrKJtgakiAJ56xM+cp
DsooF1z5/pqRef0ljozvdn2sSf/8CNkYQ7ot9McCJaDtoJT+fnDcAHW3iCo9WNt3s4uPTjV2P0kk
3attrb8ZafHLb6KPVhnEfTfUrBcKYpRaEZpPRhzFiwRq/c8AL9yOxZIznMbfZ4pgDvh4aHtNluyA
vzuk31jCkymLfhgxKgt4BbmmkbMbDY6Gnjo/Ig84DBjul0a39TX7S06jedmfEG7WV1iuh+/zVHjw
x1SZtd5NO7ySQPKWfkJ9zDLa8ArfXn9Q1G5TlFq0bRPf3IedkW4xnUeUX5TmmwkVC0ve8LNWLHWd
u5a2b7Gwfo7ZbPXGFHyyoBQrMszm0Qwq7ZHD+oeMh1ZL0pw8DEU5fa2rvfJsKtYBOcD6Mx4qZalE
5nQ35lV0qSo1X1BqrD5NdIv4FHj22WHhvIu6ju/LPOAYzjHWLXeFmWKEzN3/39UbZfgddsK4/Rr8
Z2fflk66M9rs5SsOsTnEcoyqwMDye9dIHO+MyIWL2XDAOtZzp/3TyAlyqiNhwP+ZZsNRofr/Z14W
sYsy6hTdbiN9jBvXv/cwgY6aOHuUIRI6GhKTKfUH13TEMoDxiMSiWu3kcApPdqv22JuIqvwJgFfs
89kgA5lePChC7EcwLkCRZY7JprRmNqiGAeUcaqqhBuVRg/2h8o2XRvCpo2S5zpS23OsBfwKRgJmY
4+SYJiwb/PQYqHl3bUr1WcaTAeOkIs3Kk1En7tmorQxJFT4HgN7VhW7G04Nia919p6DoERRZ9dyb
Sr90015Q5NXZufsDIqtZ/uGbSB75HmZpba3lH90Ordv4Y4SRvmt81CXrOeohvjfCgUf8oixRx7PH
9e1mTd35ZjA9oxZgHKI8U1e4N2eHZiibJV/O9Mn9RZ7fv8pru9bzhcN5FKOwOHtShABkmTTkTOeu
xu97F9qk7GS3KnR/mYNg5GBlNsc+jipgSGL6iH39rJIgvpIcaI+K51KhL/XxY/TMcxgYytXwKKtR
VcIcZ/bsbJG6fmgROzMtL16rXT0cErvHemZQ7cUosmVXNZbngI4V9t5XnPOQxe23yVZ/aBCw3xVr
hEgad8VryXqw9KD2PBno46z8dtAeS2tSVglr21kpzWhjCWu8j4yphACvG3cGycJd4yTUoRuST9B3
AI3/aRL0iP9n15r812asgq2c+880aTjwb4wVpFoMsBu3mj89f90mhpoB4eQohQhDRMuyw1ajaksd
UKu5i/Ky4HhlmtTGPVW/ty28XPSWbUGrKNp9I+fNA7LbTfZ7Y7X+Tt4vB2UD2m3Y2yXYnnnq7ab5
dnMwKI+Maj9uel9VLtid5mIRvnEQbE+T6zS3RnYhp+x0NK4O/8S/unoQ7VrqdK+JigBM7cLJznGq
2cMTr7bgTuxHQIYauAmh/+iVdW44FChn7HvvuQFGuD6+RmFtH8ALBPfs89SV7rvVG8dMrM7c5qfT
tgcVqab3NAqX6YA5zz/vMWIF/T/eowvs3+9hFcbf7+GzYV9ValnL9zDiupXvgT6m8V6rNTxcgF0n
UaIlNRNEhebcl4XlntqZIAqkHmZbFyZL2VWKuOejp0Rk+SsFXoabOdBrskb7MKv6aJu5+St0MXbN
E+MbhtjGosTM44r1VLQRZoyvjZ5z+q5NZePbYD1FAfTlxjnARW6RlH27KlsdQOkM8Qyi6u9uPWrt
qkI+elfOEE85Krtdrf/u/nOv1XeQg/X4M6sxKTMMTHfjHqEepLTS3/2bi5rsu7VS7pKv8crsngDU
r4QeOEeRm/Ht+53k+rUTor1mQflvHNZacwUqZq2LyXsGuuKQfWz1LYxE42L7qLtiOIKAzoR5QD74
P8c4vnI+T96MMOlWYhr0exPPA2SSmwAnopjS93pEj2OhpSUQrbnxgRic87B8xf2lPpDCQm4XuzoT
SW+xsMxCbLMijFbmTGGTTeLAVGinx0mD2cYmS1+55jCiLscEDYkPYAI2xBB4UMuh5T82OYGzVxq8
tm21BqCc1AV6OX2DyryjntuhdU7yXneym61bAn8MketAbw0YFf5aNdbHCfiJCY+NTKKMKBj8V1+O
U7BWNrLikWfheRCmszWzQV9XTqg8wkwvESgGcWIY+YcQfIU6z18kQuThwpudXaLK+c7OLlqY6EG+
miUZb3hpxiXoYBNpQQmB03eNvVWQboq90j9ZEzo/1XaYkJyTxHxpMom4CWDwPzG70qpL54852iM9
UiJzV04GiJDvOjkPq7Cl1fX13orsFADEmH432L4EcT68mH3rbww03/eumhqPY+r9O2OaCY5yhmfY
+mOXaCdSJGvbhpQqdTEcxOiXWRWOuy+ZDMx9C4iIj1IQA49jb9dPAqwQtZsNuZYckLQaXoGN/Czq
SD/KXjsO6kEtwKVI4SMZE5r1ExNS7TajnmcUg4JZ83y7GyDbYPmBQAYzn3YRqJ1FPitBf1EpFKv7
PSDZFnJAMjDkHd7YRouvmLzy/tzxvwa6Tafb2b0nEiy6nb5WN+gE4rA0U42cIUXoaYyA5s17FTQf
A3ep1+h3Fn6tIA/lOWj8FVW9jzTlLGOtMJTTbbbsN52za5QUepF8Ba23lY2r6uXegiDqKaWB6A2/
uKU5zk4dUL9GuxokuBis26j8wznzqNPq5PAnkO4cdJVT9EjhKfjF6n5b8PySxVrXX/PGzik52iqZ
gWjcaX1X7lFUnO5NB3ToZI/Ni1pQrNWifjgGHfwTDa/2Fv1wrQtWVhK3C8/Kjb2OyweCT6n20qsd
31SIO5tpmrSXrEZDKQIos5ejWtUgdFLp0UmOBjmmi3U8XoYZO4TTUKGPO5Qp2VmURXvfzI1i6dkx
rZSt7NX61N6rvo8QOZSGTWarF4BfWB5Urob2/Xwpm2F46BTq2uO8+61CCsG3wdu8LAQ8m0MPGmdV
rmUx1NEq0MtxxXcRdDryM0jo903z3MXVzkZw/GMMe2+F1NZEvtvRn1orAKFHHG5duVI1b+JYZRbX
3uufkzS1PnyVEj08JP0uyg3kp5Thh4wryIEtyeyRKhOKeo6rYdHo0xM0l/bJgeZw1dt3EQZWsxzL
kkVbKe9b326eSK1YSz3P+p2cOrmJtlViu1yxA0sW+egOp0YJUF5j3d7jghq/asBulBmoEIns3zgl
7/EDLhzPKuNRCkkLv8iP8uqra8fRK+TVt5rNDElrV7/Ixu8hp3uqxWHuTyxM7A+/7ZNjXjz5Kc4q
TeWNW2tO+tZRsWq6pH1JwIsc6yoNVxjS9O/ZKMqFz7Zk1UVFvyxnFa08Y09Y2kaykd0wi/qzV0LX
mged0cmuuqVBx3OieFcXjtiizIquJSIql0KdDglOtSfZk02Zl9ceoPsxclWggvOsrlF++IEOFmnu
ybgZ9DUHZeh01kAGxcBWs/w2oE+3cVnU0KeeCQmubHE4D0+l276G5eCvwZhY1dqci/FiwDNoKOK9
qiDFtoHEnQ4XA9ZuvkyreiRPlrnHqdAjPvxdmh5xF6iAvNfhCSxzjqQCn4a0GW6Xsi+boOcBifuP
svmKTZWeditIXWD9Q2NbO0fbV9qV3pg9epeO9to2YtFbVfdeGFa1m0pdWcuuPrKXt3vYMt068N3o
3cDdo5z40Hamw3fKSuHvzXFVRbC3NnvtkAR+/aYizDGHa5tjwQwGRzmFrqi0dFEh23FKRz/eyUz2
SGrejh1oS2Xfz1go54KoE2tWm786iRkd0dqul7IboRm/CQMv3spugKDOIhPhdCe7YjTWU+9n+0FB
aWkMY2Sbh7Ja6LMGR9QhyUtBKDk0kJXe/a2j58pbbPTlIWqDduUOinVnQhnd4m5jb1TSHuwGgOtP
0eje50P2+8rtD6ofp7ewHItKbESr2bi2VoNPl0zA9DJX5JKucp2FEpEiwJrjm1qUysMtlttlvXQG
IKRVpfgPshnnYbt9LnoDisAclpFWVa2tV3oj9lAxrnoxW5JFFip7lPF96O6Vs0dqnO2B3VDljPF/
ujOG7GyhinJJtUpc2i4Y7wXeDLIn47KZ7qA+BBf0seq122GDgmtxcnTiXstxQAuT4199eSmDgfD5
hMfWVYYwEyBTQXEtOcpRYFhp6X8vAJ6fgnQiEa8nxrCaej1aFR3GcLe+HFL1+IdX1cMCwhjC4GPO
cq763sLqivFH+9Ipvv0j1ztrwb4neGRbUO7sEBxrmFvWwU4aznqwG/qZ8dD3oG1bMzrLnlN2w1L4
qrmTXd1O8h0FNAcaDTeQrKhIG3A6nxFdqmq0WwMNtrfUgV/geek1qzpQlRzHSUmjNRShW4pwBIKs
lpzWYllSaOF17F3rAR0kEEmz1hAoEOQskT3fyruqcTh5mLg8qhW6hoPLRjPDc93Rr3CKjasLxXUZ
5hWE/7kbehhWeEZiLmQXuLlxVbOInYKdPMq7tKT/HqvjeG4nT1zJoVpt4T7G8EquThFRNGwcdy27
veF3F2T5Fnqt1WC3nfyOgmy8FwoG2xOiGhdSTIA+2Q99Q0AMLo3d/kya5pdXZ8MzSj3u2itt/zii
onHn2SxVYSbUF89N3vXE7n5OnbeqfdP4JL3WLoNsnc/cJ7YS6lkgGbqQGYPIDznSpRhIw+ZSz2EB
F1amDJI5O9J4SnL/dcfXgLxDw+oRnn/IwcuKLeURZaHl0GjKS9nPkA/qQAvZTQJwOwNmgjyCo+CV
Yx040lhxtnIUMQFtAfZpvJOjmpYBoBX9Y11JRuUixStL1Vr7R9X48cKa3Pop8Siqu8kA+dgLayD2
FHi9zBw/a5ieSoBSjaV21r3udTvP0tXvoip+Gp2rvuF/IZa13SdPOeWYlVs74mx1vrtBEWq6q8Ma
+cCZiQGMbbrzstrbkIkSZ1VnrxTqlXiKqGQu5UvNr1kM5vRdC9WdM5pYfgmqTxFbRayMtIoMr5tP
4Mb9EUpAQ8EMpN5450G1hCj0oc8d2ZRy8K8pMtpgttI4yrj7a468lC+oFdgilrVBor0/trkVb6xq
aJbAzqeHTtPGBzFfKXD72OJZ+VrGvgaSCB5w05VUj+bJXwN2VDzi/dkf/olHuPDwh4jv/No85Cbi
4GFlNW/Nq5342pujucFxAp+4rPyKJHJUAjeY/ArFF9V/GVgJ5DQjKKODCqeHTCh3TXFkkfFCEV5H
mf+ZaspK3l4K8nAB2fl1UxvqCpn0cZ1ZuYMz72BfTOhduzxxu52IOVtpeobVOGDVHyxugnUo8jmF
eLVnX0L+a7eZnRaYl9GO/8zsx4Yc9DwTzGi4SHKoaUaPkqBstD9XstsOZnKM+vT36FesiDMWYNmP
jY5UF2kUTJKtI7hntAoCVr+j7Oda+vtKVYdoiZREvfqK3aa4DrfIS5Uq/EJD0XGlK6FyVGbdynJW
sGzMzqlI4vynr2SLOLCQ6ZsjX2EEc9i9G8DkKWLVq9hC2sRD5+ytougTqkhqYsWeno2k/pRhx8xr
Sl95is98F7EXnPNCPPYgtoCSQFoHRjp3G1ZYHkFbDog3VvFbWprq0h/pYa64ZelEvNVD4kFtH0Xt
qxheJt22C2JzeRsrW+vNDhWBxwmjhme2d3DXQcH0U7pEANq7vRB/uAivlHY4lChdB63zzufa3Bpa
Em7lnva/wkKtQ2wZ4vg5s9soRDRe2NHBhxk2UbLjSGZz2DzySEb98k8MtJ9ykqNG4T+bjmHtZE/G
NXksQx89RH81HpYy6AktXvUYTCKAVeanYnDI3WndoWbTdvJFDPlLDsi+vJomHv0cVfLN/3F2Xk1y
KkGb/kVEUHhu2/sePyPdEHIH7z2//nuo1lErZs9u7O4NQWUljGbUDVWZrymjnIKRDPrULldOHMBv
2DhFZKxKLL2P+vwCdzLTcHdyLA/5PCPP1KRGYUVJ0EIZ+4rdcJFa7i7Xv2pCbQ8eK8OjGwGIt+eD
PPsU+2uY+8ZOsYbtf6XJWDp5PwaBP7XdeojjA2dFAajuXhDv0x4if9wO80gegJ9vtGyuCM+hCIgr
siO0auXQcYBqIeLvrkFcdy+W131r8kDdjm7zALxWeYxazXtMJ1ffCgN9ajmUE31rUPyz9G5Tm6V3
ywPVwjolQZY9SyCupPZjHtbu7UaDomun+baIiXIfmKAxzH9fWwgYrbs+79yF6J36qSzz5qm3ae+y
pISPPUVTsoRgUjXVk0yYRJIsQbe2D4rf+zQ13OltBKi2zADQvcnYp7P+z+znPDa9T3pc7DUxYtMS
CXP2kNxJciLi3DH0vDI+OH5ovaqD+Vc8RSaFbZh4bNzRPttT+W1ymmQnR+y27LM8Y3+PXkfaFbss
DL9+issMRK+7bRzQLVCDabjIA03F8QJxlpUCxRwZclQ0gm8pkQZPqwF0c5uRyfdrHcdPF0XuYNzU
ur/vJ2fh1M9OsptP4RAg8FYVzT+BBXvcBFN5EPSQ3zFAPmVamz/ReY2e00TdpX7Tv7dxGR2VeGyX
+pwF4b5Ze1DwtnI2LWoQryJ2LvTQvDdaz/JeAW7SFxN00qK0s+G9S5UaxA2uHzjLnLFstQ5x4OE4
0liXToT2RZ7JQ9Gk0KHarN6hZECPlMadddE8FbM0EyfdiQ8e0oPzhYD9rEum61uUNmf3EkJNyVtE
TVl1BYaxaOM4+ponAboTCW4EbmjET3HJCkrJ1f674yvvtTmULyXCCzsPm+JNNxbTu6jFTiZkCYsJ
FijFtadafTKgh6/yNumRg36IR187QX4OF3obxhghVjwq5rOoU3+fyZg3TANrlh5zb/TYMstYGfYo
jvfDEKFsM7agTavO304gQelSNmxnEJUHlosggzwrJl89uTi0JbmwvxZ5iJABDjAnK5vUp1yNvsp4
PnX1sgTGdtboyT6UA4BKOZGxbVwo6DRctSaIryVMv9tEOi8oa7vlQdHH/XkM/TNr74d+FPFV8pDl
IWwBLVcmJbfIK+Mrj9Rwk6TJLKtuJVdLxQY0rrAKdWAKXL35ICeQo863RqiMrMb73zHDNPdoeNlX
JBApOfui3UEpDV8BDOgAzmED2UobImjWmNsoVPuVnG11NEpck26qHAK7U06jVQELmJODATWvCnEb
OZkN0bbFaXEhuX3ZH4KfHGpTPpysmfnXd0Nz9Kp1abIoNMop2fI+yNMtcNr6jB6hump0fVy2LeTr
Aa/0F7tqr6kKq9HynOTUIkK3zM0g/lrahb+gbR5SSfaBIDoObIdUNK9VGq+R5Yjx3tC0etM60CCK
tEF6BC5ddRn8ON+lVRMe0sTGgzeDMpbZmXKWhzIYf5+1hd4dgyZd30Of0lpRvQ+apu4+xeXQVPVo
RWlUK7/XwVMTJ+mNlNgMCI3KoTpDxkePV6Iq7OQkMeJyVg4lgvyeLOHm92HW2cvJxf6oNFznyjow
WLD+CAGwI90mY3QFXHgq+dKeQ/e4WRflJokQzJMThYf2Uhl+K+2RzYKIqu9BW62syQ6+jNNYb8Iq
hG2VJNpzXmbfZEKrIQHUpGX0VOFqcxCgItY+srdfc4T75jv0bKwgQk/VoYNpi31MuBfgODZaWlTf
lvLYNDUUB9WP9q2re68d5Dhjno2qwl+NoxhOquMmjzGfgIW8IMQN4kafyIwQ1bjI9a+93WtQUaY+
Dh/sKP5V+3VzjqH2vdIX0OG6TtExS/r0dVBzY5nqDqyyeTZuJ3/NQg8wpz8rHZmDOSDJ5xoDyPqy
PWeRtWnRnD5YcuY2X1fxR9BXsCHVFj28uN0biRvjE8Wh88Q51/DYkiF/QAa/G0KqHkORvOia1u0b
u4iXchYp//YxCYqVHAmzj1+aOkHk7l0SX+4cF/49PR57KDCH7lTfyC/+fCYn7NoEbjwO0+YGSKSq
gry4u6Rl21+FWbnXlDbBNWo8Z6vz2F1QFHOvFeV7m3oTDbxpTKutDMrsnMXFxaSR4GCvw7b9wmeN
+p4V1ddqPgPrcA9nWQ07h0xzzpTzMlMe5ht4aXVOWNMHcwWMomCzBG7gH+PIyd8xBDlNKu5USk0L
v1QQQJnDve1YJzUtVBgTDOOuybARoN2PrC1PakSPhsdJUawZg2Y+Zxq/UaW4j3KUZIaBMkUe3ybr
aXaIRlAcVXW/efTNFIqyqz9EQZ1twaEnt2Gp5QZYsCE5D6LaxcmIRW5stfuudlw4zPMF80Enb0mR
PNyWUiA0aZc3Ml3JWhOtGzeJ1sVcwGmcYfyw9GzT6Kr5EmdtfnHyRLrjfB19ANLsplEwzlT9tQeQ
vYdrYS3F/BCocvpQnd7+ntX9JtvnvXP0XRjWfLmhtFrjmUpZ8WijO7qQhLsaxOWy0OLpPyfC+Yri
P65QcmGs0lBoABSzAtN2w4QwUaARNPCKP9jmkK1wOB8/8PIOlpmji5PHS+2tQGRfpokoLw+ao/2d
pg6Bhv92Zb1Z3E34LRA6NaEMMj9Nx4zlEJjCcNn7MW3DOXafkGeGqnvbCgTUp/h9ONEV7tNZKObP
5alZuuei7vXyu4PVxS5xs+++76NGj+01pj5wGRaKX2MvVGD0TTsPBytUfU6goPb0u8X1FhNlbG7z
KOfTMonuqAqv3tmwjbBvQc1arTW4KPjNypGM90DZtn0Ejl7G7hOWD91HZyl4j3egJ1boS/nreyxS
fPfsU7vuoVm4CznRoJ65oDI1be95tjvEhwEZzvu/Rk4mIM3Bm9iIeJQs5AsbJdrJ6eLlp7wJYntR
dfoFf4Bk3wLqnpq2opNVAZqLkTpYu2odXW7BsgmjixnWwzpyrHTpQF8X9LmM8BJQDdq7iniWo78u
STJ0LEzMc+dL5fW3W8nxkCrXptSm/e1OWo5x1ljTY6f+8FqYsXNwxKQs7kPkZBRehP4/jTEgXuN/
w4AbCA4PZPWIbsd76WX2o5Yo9iNPbhU8m13yapkA1c2H1p7GlRkjFGUmLJqWiWD54PtQ6W/jKTL3
amTBtp+zlb4cH/r2W2tmiFLUdPd8rTBPda/EJcW4+XRyWGX5/OfJoY3iYLly68k8RanKdzoSb0Ub
WUc5e0uZJxM5KcdBqtsAAhCEu10sg3PNFrWByDVP7RC/jyYg+/stbre+j03Lq/bhVB/kD5Zxe/4p
8mzsm2iXjAitB4uu9uwl2CJt1YStumm9rHsOirS4JI15CboWZEqZ0R7Ri6k94lDX4WQHXKy2qmIp
hxZK+s8U3BY6sP9HGUqiXlv5vnIpUQ1d+GDvT0ix+SekoQLQo/cxH65o5bA/WDU+VafA7un2yNRb
vpy/j+WVuTa+FzBQoXRzSxm63VeOb7e4BeCxlIdEQS4LE6cIFK/57mhFAHrSCZ+m8XJr9WpVFKwd
V/U3ZTWxChrqdoFyLwtnpAkXTRLzdPqjfjvOYrg3lVyHEsWfSZqW+QVSJ4bi6LwsG6XMDiJxskM/
Tr8P/58xrw68mDXzVG8gzrz2Vt2f9EbrTxYYOgGJYC9H94OYJ+9DeTaGAWvjAhPN+/Vywg/84ZYs
J5qgfou7tGSLrcZQKFDUTIaYtjzGGEgrcNAx3Dg0k/jeGR4tl8k09VNuFCd5gUzTVetgaWU7/tJa
VYcbrTVHbYh/H7pKURHREDhQ3k4BPIN6FOa+jnAgWvzv0+/3QJ4uX1Ohzw95gkaJ6Nt3UzT6Eb5R
vIxCr4WNqihrO2/QCZ1nJ4Oyug7q9Kwhqbys3ASus6iGgw0B6WDOB3nW2GOCppgl0pTtRczxdq7J
81tEXqfG7oCL+Jxxm5OXy6n7/O1uMtUuq8vtbVPND712+iJ6TXuuB0Pf60MVbEIUkb5W0Y8pVIPv
JaLYoIQa8wh7WnloFD6RLVue767Xf4HbKlaF5YEmbfX2LBx0x7vRLr7YuNqiK0eNWFhT/Vo7PZCC
ovxCbaPFjq5Fj2VOy0R7tOrCf3F0/58qy0FVsaxusgfL7ljhtKBqm6BXXgoj8Q94YyXQlxgmkANn
rNhPORojLXy0W2Ob6baHNgYuYhZ7XXMMd7qeqNZV8CscrHFAVpDFm3aoEB/RlzJ6O02dbO2hF3IM
hrq7YBmNx4M5DF9KGgbLCbNR4Ky+/ZKWyg4hpfELgpAQJtJO28o01u6ztoP9hvnJt9Czf0TeRMU2
oXdZD+3XMKPNvIgy6hVJb2Mx0o+QYMb5IIO3w3yJZWbxbtC8swzJDJn717Xy1sU4pIdCobcNlfJA
Jzl7Hizzw1S86tuYtv5S6JZ5CS1cOgardbC6QhNRzgLdekdrvX7uzdw8uLk7LXFCFVeKqd05S2YN
bXiEX8IJU2ob/b1jwx/s3USbeQ73oTnsa95OKzmklIzOnpqP1wyIwpNnB88yjodBtUG8DhxQHD2j
VY11ikubBRiEcQTN765CXXjfcuTK/FJ89zS7XjUlSoDY3cVXYDYALOaJ0K03AGC7jy7BEiaK6TCH
/BMWIQtJ4Irhd+TM8OA18u4kujp5aHVdW2Q91Tna5N87PAS/JHi3zHtsPeE/qwFRyY6xfUpMP1hX
1Iw/FH5UkFsfCaWGg+Zq2PxoIIS1mIe1EWrTAaNp9XY22N5c/uTQyTOvE3sj+Cqz/gp/ypqHMiVu
UMBYyMT7JfLuk54ZiGM1e7/LomPVeSGVoD4CrfPvUJ4hpuyBLPRKiMCRYtT5gpZsRi/UvH7K9Fp5
YcdKXd5Ij0S9mtqkhOnHZxJcMV/aefMhDMPBODLFJrRPqmWbhb+iqWVpOk/iRkbv3ct4ec4OYDJX
L4FJzpMy1P+bb5j673yMYl/devSp1Sd6QI8myJDu4qCAZHpQ+h9hkHkXRGJAEKoJGs/jaMNWGLX0
4RaM/Z8yRekmPAplCuJHpOAncE3AbEhZMvrqC5NX/dHGbBjxPzu1TkOrilWIJMdSDlt43+6ma53n
0gvrQ199tIZfX5tUGR7aQB0ezNKJl94AePEe63NMFdopBQQ8p/hKmXsLLlVYlSQI/Zk0Hi1noXSU
CbeNC4nXA4l/E0airBBtpp4SkxmNLt3cQLAzmU2HoOKkoMvmQ9k42SXpUXlrfZGuP03cZxPLol4z
JwtH3WSVm52krjs7qnEvMu9Dju6i74Yej3wz7Vv8bpjzH/FSnzZjGLmHJNP7M8oiw9qr0OyTQ9QO
BlRbZs1yeRrQSVw783TL7zzS8kfsXGberzbrQEFEa4zH2z3kTBV76P6hzLswitZb8Jkz3+SZKErr
djb9ObvP3s/+z3mNO00UKmVvOm5Ddk5ejTDWI56l0XPVu+lLCh8BoNqA1o9bZC+N7yD5Dol+LWcN
rWA76Pu/CjEhxQiALams8ZCNUas+ZGpdntHTqqY1hrX4eKjZuWmiAtRpKcxjlJp8QMbJ+3OKu1ZC
e0bOqnM8dzWEWKL82Zs/9v78BUin6SVwY/0gRwl87IcUQ4CdFUlvSDIyxS9QL2Mx2avsD8PevN7A
rA3AK2rF+lWqcAyC3YqCGAWIqwIM8pD31gaBp5s8jt5QnI20bWWZyhcFIDHGs19NEUVb+umsdfIM
H78CYkWQgwN1bZCZuW+Z6xG/uzcrxW9gbsUXZkGL2DaPt0pV60S7CF/vDX/dAklSfqyeOcGGN3qx
kQJV9QTa+tMslPxiIxWr5LWwGTFFmNjs5AX05iErS9YrJhpA47BLbvv4IdKQ9hP5gzJE8M16PIEW
Jq8GKo4Vp0HpcjqPLRvmnY8K6b4d1DfBsw1noqLdFg3CIdVkqI8urT12N030E7fDBSp52jf41fFK
N+v4gn4KjoFJiPesNfYfYd0enNoLfwI0/idSUcFIXeOt1LT5URV4l8BuNoXBxkGOElqct/jY4J2s
grxbf5qwCnwCnDx8v+eyssiO3g3GrmgIxuhh8FyPlHrw5umWYhTgQIuxPySdgI0wU6CQocZFL9H/
l1mkpqs9yjr5CgTrR11n5UPTD+pLWKmroDX098BVu2OLKv38vtDfab2l6wqxtp2czb0WXaiTM0z6
GxJb/brIO31r2H7x3gBMXsRlhplBP1HL0gH9ZGH0WvpYIrW28hBkbfGuW0FzKKkrL0GDWGd4K3jg
Knm9gvI1HDylCT6qCRIbC75i0BXALkOzxtCo+BJl9YfGHvcxKfLh2uZBzmqIOFRj0CMRIgnQ2xFF
MtRNXjfqxYd4dDsL5ljkheolH1FFwSBQvfxXnpz1e2P67zxUdMG0UAbJpj41FiOi6yuehh5WBBig
VooIrvJscKJip6RoQH+eEG566aazDE92h1JjkNtvXWX3e3m5iKgN/Ws0gSnPupoQzwt5nqEwjXiA
N/sq3lSxOzVvTo3XIkYyWydKs8UhrI/9LPzZKJn7UDtIwbNAKL5UgftgWYb+j9vSig3KFJIdmkCG
W7kvSTa1yC0FzRnYTXGYxIBvqxE5S1PFdjgXACVC/F33ipLo1zEtlKUljO6LH+O8OftNjSj8A0tW
vwpRTgC2gunBRT4gCvoI6XADXe6gKqI1/HtWFHJsNJkBxPinO6b9Oe1MFwc0CCnoIgAERQHyAXJZ
vqPDnO0jfhSF/T7kt1TTL22eXaQqd9aFOwPS30eC4VNe+T+l+ks4ps7WCMCESCuVls/Sso6j+CRn
C8w2YX70r0VlDNf5Ir43yRLspbUbA314YAvQYoSuIrU4D6c0HB9yvMYvZaffQsMckvG0o/NY+/h8
ydxSxeDI9TGGme/hzPeQuXKSxcLtHpqT+fVarwC9QF/4fWkMaP06Tr+S3IdrF/gBS1mvnlr2dbPx
6DDQpY5H/AoqXT2ZblGvhyFDdqDTxfF+aGcnOx20dHmbkWM5LYK963bRLfceLvsUK/SESlhe5fGT
g1cJ5KAk2vC3oormmvY7ntX2UWBS+STCYnpQknghR/ICpTW6fTK53S1Ws4LZBkE/Lr3QhpOAG87O
dCZ9oSUZwhF1lrW3MeArFGAHdPfwg6ZJG7CBdbvmZ4/fll7nxXedGv4yp8cIyXzeZrRFvqkdM3oz
fO8to5T908Pc2axa953Kc7NGu8Fc+hg3bSYXuJqaWO6XyKz0hTeU/SVK/e4xDe3voN7cL8D7eez5
Wnx0FYQynYIlcFC7X6xY/4CcFdJNQn5ZpvaI3OMu9QX4h8m/3LAQr5F3oBA1mOaLjazcsY2S2dOB
O5R+gf2qiMWD7lT5NQrgCckJTR/LpT371HpAn561WH9Ua1q+dqYBoOAVdhhpjYIr5+x++L+IhX6O
CasZZot7cpiNHdyLIer/Pd5vKfAIyHXqQODvwvVUaGIlMiQNpy7urmI+1LrZXo0wdaE1gyY1lcgx
FzIYsFpa6kVVbm5BNg+48cTmqdMHCuJTr555jcZvulm8jH40XpEnjt6Q2NxHKIw/qvOonuJlyZ/u
2WyRc1rKmEb/5hkpuaWMOaIsdxnWPjCfsEifb2ir4XAFL/4ib6igjwf0AVcbeXWuF/bRUzDPu13u
aemhrFFckZfWoyfwakVa3fTT/TADtfJO6CzGxyClcIBlxiJMDO+ApllXVXX96qqiWwvPiIGMkhKP
D7RfyqWw/WFVZU5/rnL4xrczOZwPuo7lqUyBqf33rDEPZSyrfFxRE+yQ5bUmCIRtZ9p4Wbe4GyAm
kO/8SfUf5WEaTQBgZSnWhav8jtmayUurHFUKPsTkhAiTYVl2Zn+BNvvDTCf/qCmx86jOhzASi8pw
gge7Mm0sth0UCaxhJ+duWVXT7sc+bBf3i4rBMfHTrsUqgoT7kOvgp0DCVx/ZZMOyRu9IqX3xIDCF
lOE4E8rGFYGGRSb1XPjQysYf6fUF3XQMO6e9FhDIXjLbcJY0HJOdnCwzBeFBnRW3nKXxrD6UCdL9
DZZUS8fSHxSNX0rmhoWCIX2a9luZiyagvh91BQTO/GPMqBILFFgqLI9qls16aB4Fwn2bLlG+yRHv
a4Bzn0/luLA0HWVaRyy9jl3Y/WC7gUDd4U8QhRr44VoCW2GOfZ6WQdcq3FkaSv19oVDK5JCPzV/3
VuYUmTfHh1R0Jy9NtAvdlvqMsdoiMCxxkaFbfJ7kbd+t+tauVp8n5ln+OAugtelZXuqKjgvmuFaq
wcZGMmsph/cJmaeJ+EQrlNbgnHv/qSCcwUYH1Mc1AQCEtv+1KrVyplx4izL1Csp7EPDquXiulmm0
kLN+C+0uzcwX1Rz/EQFiO2OR0zeEXkR7IBzdkxz3bV2cRgjQfyIyLA9V+K66ufc0InTxgnj/8KKj
SUcfkKZLrI8vwOOmpTlNzk5O0rmwN0aY+ew6uCBT9OaoVBOqRvMQkErxmI3zloSRPHQs+JwKa5gw
ho2TJg9GmYrlYObK18I2N3pj9r98zC0y1EneK8ScUFuo2aeWED9Fi4UL6r7li5oiBDN2drq0EKfb
TnGJda5VWNZp7KjsQThl+SRwcimC2D7JifsBe+7vSVkV25TemrsBHTRuG6f+IjN8vMi3mAP+VFGV
75BdnO98O5fzbRGconiK9/f7NbP2uvxBSNlTLIjss4Xa2FKxWTGqftBezVxrbocyHJIlhs315tNE
2lhAbLFN3DaDw1JdXjJoRbdAgl5sP2UPtpvMFI1qJzTWXnFQA00PEO7j9d/8ZGlNv+HPz5RndRG+
G1D+bvFbrqFrD06ZTIfbUP6MpuyQI3DqY47O7SrgdQsVnn+9nAzafOvbSPjfby7jvYe1CuqI50/x
mneD0EwWFn/+MTIf8BRYgZI6Cm/3pLs46nGyrOwaJv3vwwQv/xrG/qpITUgrc9zWUFEIJrtYs+wJ
V4pr5PPV9ovq2OMmbpxqPYyG9aJWmG7FfZ0u5awWBtYZ28cvchKN6eGpSkt0uUidybIvKPCu8o62
fWAOjFL1R+7oxVnO9S76bX6Dnq2elcUiRs68Q/My9Nm6msoR8UJ6ua2K6OQ09lsZkweZUiPQyVcF
VEzhTT4+Hk2Da2IAkxn9Jxm6HxB649fsEVlWqJ81lZ1dYwepPTvontPU6mDeDs0i8TX1IGOu43W8
k2sX83FSgqDtnuNiXJVgfx7kBXFhUHZK6AHIyb7u1zGwz6XRpOLrqNH0GZpv3uCaaB4ihG1qNW4o
pnWFF9J+CwxYYJOjqWcDBZErgFq6C/MFfjL9ohlbPgkUb5eOOj5XvOKPlWjaozyz+vj3mTGf3Yeh
igp0OpZbGZ9xlZtGM3+6pemBEDHKYMtW9EXmywx5N2FFRrGgK8DRHSpjO82Mqgwt7OcUCsACLIb1
Eygbns+d+V3HGRu5PERgXbfG8heYEI0EchstrheyGhK7MUIjeIbKXLT50VMV8bBHPO13rrzvn9xP
9/2UG+snOiaXNK+60ySC34chy9xmUYYqekxyquq7jzzW6u1fsXt6iCDwSeYNAKP3YaOz6/v3Xvdb
a0rnbUWBun4Xo3gXj+jBafDukLRR0LyqK/2MAHX37neQVAjHGJCiqlGA05sVDqce35q+6dtt52r2
O0/JX7E3u07ytn5FJmops5RB5as4qMUSiW773R5pYYJeYOUWlDhpBgofuior13GG0jhWc9lrOCCL
rNlVs9bm4dRPNesJzGVkSh1mxbKDEcXuFnrLcZCnSBxtDJ8Ovoz5IYI3i9pTkGss0T/chp03XBo9
RXiytlCf8Cr/Y9jo1hR/+F44ngIDzmOdpfFHhUjymnKgvZOzLktgXFrFU4omwWM6f5vni7Q2xaAN
xJIGEms+VGVn7A2ofzIUeSC0MhzBz1Aq1HVVJj4rBR5asFV7vuz+tAgQ1KGX1AUXOeHI2Wga+cgn
axlvJkg7ilorW9x9FYoPdAy9Vpgbrck98CxzMNsA/jRWcerpR6MZuquGpYc7ocsEfa/jize5AJjU
YxZQNZIhmaVbVnuptWch52WoaWyL77bqPriJtTA9gEtCDd1nn7uCgzfErvRa9zlrHYAnhhYsDX7J
dQShc+dV8OzLqYnWedj5L9CcrLNX9S9BY/svMuRXHu06xBurpH0JevCqCXJUVw/Ok5KkygEqXnhN
jQ5BvBL9umWU2vXmNpaJne5GmyIPMpSCuQ4OYniV1/gJjZmmNi5dBJdkNzQzlTk0zxZ/EIo2lu0v
cM7t0VDgMnmFPGuNrFnVWoomS48p+ELoScQOXSQ7wDR0sNM42QR9bJ7dmoZjHL3adTi8usMvtr/K
c5h1w2sVOHiiB+6TNYr+Na9NOlC9/SjnTLo6iV7aD/KyFHFt33a8Pa9i+h7x+AFnTT2GSuw96lPv
PVb6snM6CKXzwEP/7BRX1bNiv1pBwd/Z8wcoEp1+7DsHRfmghpk98ruAixkuSs0K/waJnTGw8sz1
LP7AjXV1h9Y0brN6H/h8AL7dEu7x0InWjQb4l83HtP/dlRj9lIoxHFh7209sYnUFxZVPdPn/mgiL
bLqool+5vYMcIWZW9e1Ujv3exkoadwGsxka++WpuxcAJIR23W6ge+Ht1HVLQtqKfkew1L76qQCqZ
Dff6IT31SZ6/4aoe7yKEccDFOCOq9S3dGYDVDe+PldAVkP6hQA/Ics9yBMMsPzlT9nabG6rmyS5G
fORMy17LGDS611q4D59gE0X6lClleZbwCTknURO3sxQvarU83/AValqhQQXu4K6jKCUYhyb5GRsZ
xp/za1hOynjbeE89vAX+S2OUDGbMoQ8rZFcLqIAYzfXYydY/AVRuNMBbr17fZU9pEv81yhnpM7xI
zs2ZbRJ9S3pUaXKgOhilZNXC8qAffR77WpZXC7fNlrDU4oOcbuzMBhukRdu0j2CSxUNaP7pzhUct
unF/+yjYbrrC4nJ48tO0eIIleE5n/cvA7cy9n6X5ahS18V7aSLfU0HMBI6F7WVn6sahtf4sRUg8b
Oq1BTAT5i4ETwAbfDP2I09Z4Eo6AVczO4zVNqmjR1IX3C+lmvRir9ylv6NKAsHuSQhPx22QN6U2V
goKZs6sc3V7IKZk0DDxnqSZNO9PyARi0ZrCruqF7YGG3HD3Vfspc30F2xPXX6ojfmmfXzi2GB1xX
FdltAOqYYnJpNSuZLw8VNClP7+PtBEn0oPCwzOoUedaUimriBcoVGnLzEhezA51hqvsswOHW9wZz
61l0y01zqJ4Que3WiPSgzxOmLZ71ZnjS2l7npZV2+zod69OUNOm2gcexG1M18yjPKurOGh8zvoMO
QLUANeikKRFo9sx1rlXwGxrEJBZ964ZH0yoPZqpZF5knD6lMQeN90ZiVuZXD1qqDTaY7YjG1nXHU
fbbV8kweVN0gVpUwy27z9yjFZMwJ2bLuyrDSt0qTqzCcU3qRnl3A3raHchfkQrmytlOuaOMrZ52m
VeVY/j7skuBgFv1bhbTwAeSqfZUHX2vrswrr+R5SY9+5YsFBRc+b3meeZ27E5iwH9i3WeCktGhd6
FXLOPgX65GS7avDDza2fkWGlX8JcmEj/BeK1UgsP2yVRz/aK9drlz3vlYxdtDSV6BKLRnrEAosGf
5OXX2Jrfw3niL8oSodIepSTdp9CWmkbw1lWjsaqK1r0IzCh2hjeDWsEcXJCwDdaarjaviluXi3TU
3R9VYFKdMmKfB0KJ45hz7sS47YsO+mFUuSxrDectcPML4n75YzJQAtOcLZB/9y0pFPda5PHbLScA
nOQbab2UwxR6OtrhWbKRQ7v3rWUK2+Qgh/4kfpRl4/KI5/YOaLwk9pwXF0WCJ20o91ZTOW+mNlgn
S4lhcs9ZYtKVZenF+QZTZFdbpWMEUAjFZyVq0wu6l9kFvmd6O7T05+hkO3h9/hu3hjLZdIMHOEaj
rm9EDTDSwAn3GkTYXYXt3aOKMw7A28740cKDabviF7o8OQYDUHAnzRUbB7XNQ8+K7gIUrQVdgTny
VGB46ij5r84Jr9QC6w8XJ8lV2ObmuSyUGAs+HbsYzNxfrBYrDZlrBvAnkyb4kZn07fkqFzR74YoC
5aUpMYu8Zx0Nk4i3K7W8bvwezMTnss9/IQ3N/5Xepq+TgiGzF7XmFt26tWm02dGeD4BJXFr1QJ6P
pZ78DsozI8WcfSFPecufc9uZtnJ0z7vfxnKoM/k5n185K+8nIo1b38f3i2+3lj8/pPDGdrIWf/0b
bhfeby5Kf996WImy5Pk+0k55hGYaPDR1Fy3qSS2+sAtSV1AdoKSNhfgwU7gM6EbTaK7YaAbJuq8H
9wkDKsBV/ncNcMlj7oc40DX133eo4JIcNMtWP8S4ljcux45uY5XwRo+iaxwKSNRGp71qFkUYOZQd
YTkMQATuy1lI6z68z8rkYGytBy1sj//v16eF1eOiED8pEPOPNv42xyQf4ngjxyFuatgn8tBCbGg+
lVHfB4VRq2qx5tHAjtwMD9acIvNkhjdpPL9nA8+ptIozm1RjN6EHYsald2E7612mIjHRL6ShplL9
PsmYnJWHwMNKaQwMc23NyfeJYcwQSQkQDe/C+Kn5H87Oc9dtnmvTRyRAvfx1b7uXJPsPkaouqrej
n0t0nvh5M+83MxgEEERyUXa2bYlc6y6miZ5TOYMez7v0uQyc9Bk5GGPNVlLuVZ869JIqkEtNpSna
u6pzy1Pb+sNeyKB/qtEqWfeuMD/QuTsBbm9/4XoB96yuvtoN9AA3qMVT01rFvh00tv19XN2lPA62
I4mEtwxh+5WRD9NP34cQw2w70b7h4eZy09ZsVOGC5j60wAGW3H5wLG6tR7IdvMXetr84sXln9XH7
y3VxfpZh+S22fWSBg02bgEzKnVhnj8dPbMtT+t0BO39CJVqgJVolxQMKbUHCIa4wKgzA3hzqxJBn
VvUN3DYfzmuBglbqD8jpR771AGg/206F6z+77Dn5m6X1e1C600r2Mv4oO/mFG3T6IynaQyC080Tp
+QRkSFx6s0PmS6+/iDwNzihKiEsFwkB4OSqE7oBlpte0X5B3+Gnlmf2o6xHIsSpLVrHntl88ze9h
xvlkXVisf9L0zyq8rhHE7upxb4eRtVVdOFQ/53DTnoNp6u7TNNSplXLlHklzqqGtduT2u41qnfdV
oyfa4gO0g6SevriBt+BpwvRrCswLzwmec2Ovw8aowh9ZjDhTQ6r/jcKUQAQ8ne4ngIXHGIzkcRBl
j8eW5mzJTriPWBO7j91i4opgGXhSutQBTva0QsgPN7ElIhdiPkpFMLC8+ut/UxC/9VVpb/AIQuVa
alSmnGg+SRd4f+NjivvXWQge+O++Idx7PHHGOfgCivYc40r80wOBxaM1//BCpMyy1JWPcJqMA74I
7qFwg+gxzkyXb/YoDzgzz+ucrPQlmtP4orWJbFa39sKPZEUYxDuReci0/wlMpUmgn+F4RaG530ND
00/aAG8xKGPjNWhz54HFwUXEto62afM56smNg0c1MIeuP6rURChkieQhY2DnpXnYSFbGMZ7qH81y
R9PqNrjrPflD3d/sPAnuUsY0bKoAyzQI+UdWuyOLkO2As2TvgZjTbVyLaa+aPdqEG9Mr8yP+XClb
N/QmNT83UFHIKBWrU0BubNRMszwg5PIkikAHpDR5qN57b7aBY9fs2S9hqjsv8Ity/mOiO6u+FnPN
fd53+UaN6nPgPy4TirT1VpXRYbqU1wa1pEaue/6734PgNXQL9BTgUK2KJhXPSYUaERS4AtoJoVAn
QVnCZ/4TmpkF1JLGDp5tXVr7YQmNh5BfrhGffFEnZ3UA6//7TDUzLU7OuZhBLd5iDH07xrZxYutE
vwoxhP572jVYdd5mqKvy7VeWpNU6lpoAjRbBd9ajN63RrTt1KMYQ43LHLcKd2es2eFFh3THr97CK
UX1+Qv2DOmm1v022g6y6G7rPybCYAMwYT1tlMByd1rPX7dLEX5lPhqzqRo2amZHtMSdst2q0NQxW
F5A6dotuwTvo2Bw/Xq/dX5vVVG80jKYQjYUFkFiYsCAD5+x82Rn7VkcBvba/Zt5SrGNdc2TTgx3C
0u3Y9r0lMhfDH228eFY6rvUhD77ouQFSAIONQTP786B1yWVEnftg1da9akWJ3zWrorWTi2qXyxm2
7zFqu/iDSvwaqH1qOoo00Um1epGwslSnQg6Yopht7u0mfI9XuU3KYKOG1EED6XjX4Ga70SaUxUNk
gTD8XjrV8Ox18fVs8jp/FRRdy26GF0yKUucGi7BwXnd4LoP+ns7q0GO1W+5mRIfO0pOgvwLjgLgC
MapPxehNXO2SpBKQdUhecjPmK7nIV7hZ7m773HD20aJy4Xb6ewe9+zHDdP7Fi0y0T+lGuK48Ggi0
btSk0nflevAoQavRMXiZIfS9F07fXTyvXOmpQ4mkd823cfRn6Coob9yaalTRWdVoGRiMOuG33nd6
Hm5tu4bSLDaZy8LRdrThrvhzppq6KVvuQ63Y3AYM3QNlabszDOwSQNf0fEtLqFQFNsgmGou4dC8k
D5WuUAc1mCF0qwZVy4gp1135hjWqG4VZZOcWXuCrPjXd1jB8FDhA/b3i6SGO7mKIpkYRVwsfI7M8
qUF1ADq/8QxvfCoTNHvSOOaLYYj0XFI0QZLYf6pC1KPsILeg1nTOe2JOS0LYeopFLN6c+ah6UedE
i5cCZGxGzru1SNtothOiycSUqMj0PQzcejsvTT/vEaltcD1Wo/jUfsOIdjwnk1Vf1CGV2EBsJFTI
ixEunk51tq+Wljtn2t5ocdSSYnhs7cl7UFTFpdUZEMcVU7FvcAke3Y1eIITruYO2QfQLxXvsmC49
5HG+S0OFs1b9rGRnhDDvRsq7m6EI0xFc85LawiEes+JFoa/LmxN1rubND5aVAxjnjT6+2rixIy1G
Sq+q8s9xDxQWeSsHf6iz7oEcxIiVVOHs9GvPnPINRFsHfnx5JJ8d/GRVeT0JB/nXCd6APM0/QmdY
nAHLocBskLxM6mqI5ixNtIG9UwFV4GjK4R2X13zvB134pA7gPootdAl7A2YHx2R3CJ197ALSFX9i
aqsLTq2ef3bIvT9l0g2fBLou93WsrdVFbqEj1mBowmcPt1CzNF4TT1Tn24tWumGv9ClPD6pPxYph
Wc1TNNqqq2nZLGEW9+HOi8lGZZVdgwlvewj1c4ROvO+dCwoAu9n18K3jXrIe68VRZza/9v7k/tTF
10DWAI47QKJaWMmvTTVjvcey/9XR0Wuqig5mICpHx2aCl9r4i0RrUOES6znBC6QZbyVzZOMCL7rT
E08n+VC9enmX/NLt9iMMqJ2MaI9sFDTc0KDLI+hJJW9Biuc5EELf7qcNCSzzoZumdZZouLKMZRGf
vCBhIRVqmI1x5wKBzvoZG8FkPcl4HyXleG8vmeHGa9jfY/ehWsmSPu76sTtWCwewlz56KUvfZET1
Nvgw+O9BIrWszYgkwAdJEh5SufGdnQ+P/LASjzmAjFPvxMMu6BrjHaWSx6y3iocQuYv1ZHAz4zlQ
XIzES996Hwpd0ZbecRz0DFiVM26iybL5ZhQ0R6x6zMwXWzXq+gANauTBgOXHYotp/LxDg0Cc9AIz
jVKW+nO9HMokljAY2feg/BxuvEVKCOYHdwFXX5uUX56tOUd+IkECB29ZluZLUw2E6HuaUog7t5/0
59Gc3VOZYaekIiprnUB3ei54Yq/nvm8Oqhv1dio45i81RV0l5+e/G6BWX69sLJePHP9RmH1+pyKk
343nznO/3yaFEj6P5SH2F3nwnMM4z0/A2fs1icGIH30mnqSRfa+Qsv8YRhTuRJlql7ZxI96n/AbS
Z/yIfZy37LQHR5B4Gdpz41cVn+KJw9pycrcTYuVx5nnncRFFp27bLyrmf0770m9OyPKskrFBxlxF
3sItw5j3Y+m9TibAgcTD0ghbmnAD6KrdZPbQoo+knI2aGsdFrSfvQpypWaAMuupLBvD0EGa5N6Gr
yJcRh19ULNFLnVihhNYddUfzLnAkFJNOF1Tqqh956gEPCPgTrNC9O/TDV4nXxU+emysoEHa4CkIS
nH6WfgOUMK5mJIXfqBgFG6tpwwcRVRj7iC4+OYPjXSTZ0d04xbuKZ/HJXtQ0xi6bLurMj0bv5Duo
DPxn/9hKyTIZle+VP9rmtnSAnk4IJK1d0/Q2nTMMd81yCPiBTHDUODUjBCETEyfLQCZb24/NNxJM
zi5wagwzlySGLdEJJV89Xkd7afsUhpLh2jTGSOy0tK1Rx85QQK7YkU/+8AxF5H1Mg/BjDvAd1112
GqaX5++4Ke1srQs/QsydSTJTTK/64tAvocapby33C7tuYJRsOnfqAktZ1jOl92Y2k48jetZt1AVA
X38eDOiN1BdfRJA7OIz69vXQD+7Rc/TydOtSZ1Y0OndlK/ODW7cft8G/ps9JP68Gg4XUXwNqPshx
6yJ6kvv/vJyKovqg7QfJopmcqnHUJxzEqCYgyDq5xVNSZXiwaNUH9+/iSR3mMk8uujs93rpylsp3
k5UeKYWCAEP+wYGpjcTEcgkVFvEZPybyOucaVdnbxglOejtpn6I0ctf6op7i66HxMqXWY4Dj4gf2
JTZ2ZUh2pdUUvld9jAYW/Rkkw20w6RjvaPPwOXd+CmRdwMyvR1v6X9AWbLfgEqpjbcfG5657jH3T
/1I6eBiG8AJ2aA94X4qm3TkGUmKIbcRnLyZ9nCEMtAguJK/j2l6kLNVhtsaMJ3Hnn1UTxUR9q+FS
Y5cZiqt8guoPmbBIm3nU0gZEvZ0BH57/1acCwwZHvqEP+3U2R/LixjVFruXg5EHYrlRbjahOaOLI
aaFsC8uGGDWgDsK3t1aIldAtVp3drgcl6dibOX6Zy0zVf30JFWcG7XDum/trF7l3trO2ZqFRbvJf
Mib93y+mrgDOL8IrJ64wl+BDU1dRcbLv8000ZMPWGBMYUJX71XJa622STq5aqhamWnDfv3L3sN6o
LBXH0q3WFFTic2yI6NzBrzqrpjp4TaKSzQwX0us3CyrgrA/mp96vcDcsoa3VYix2UZDDf1h4a/rk
mGesYj4pYNsV4/YvuJtuZ92uk4vynoK/3SBufQhlZaznQyLn8cLNBaOsSS/HS+XG+ooaM/aTy4jq
cz1/vKhmMQVZhwcg7TybnR3WPb/UgDqoa92acyzq04DR9pucsvcCGP73qveQ543Gn4mp79N4wp+p
64d1PPFvFbZY1HqocGrJfgJjiHMmiuL8MiileInYzVZuP1lSo1zC5vopncvkKeahP9nO462nKPN9
adT2HZCBNlz7nvFJcn9SpitrIw9IaftQB1H2NB8sza8Ptebrxyhpw3uy6Pk2jqV806lBrMoC07vU
xrdBE5s4gnrHbzXBXgYjo7jVuvdw1LjHZeQpx6Hp390CfksvGm+jRtMwcbcCL/Wdag7hLNZsaP2V
ETkFT3gfF4d5zs66nmEJs5z9j31qwFlmqDPcONaSXc/xf5yqwqRRJZuQv/0hKfRsA8XK2Ct0Q94k
2QmdCXSZFsSD47TyJfeogLjpKTHQ8Da0cxvY/ALH2D0Beo6/u2lNqQllvM+OYSRrc7YBIE5oYE7j
CCUBrM7K1OvnkI9nTX10QKJ58SkTFZm2BNPHQ9+Cuh6Xg9EEMaWxOkPyTG8xvWRbm5Ojudh+MD2x
LJ9ZJhZbLFrs+6Hqq32saeY6FLNDs7mQDJlfBt2bXvwOyRV99NyzagrUO/duKLAxWEaFJvaoWndo
LVjJfVIaQCXaAAFbDtXgJceJouXK8lv+O3ZSVdssR+vOj+LgSQWai4ZtbtXeQU1RA3EqT2UT2Heq
hTMC5QZEGFQLnfn8znBKkHNZfZqTNjujnFxTeQyHu2H0J/AWZYwbaBdv2cD5zxniKEigVuItHUPE
2axUfvGH9qdGbuRbX+t3pHKnX5RpwHf6TkzuZ2snIbqt3gwnJAuSn6M2vEwliDQnzRA2i2rt07h8
OvM4DWvTtLVjh6XxBUbsvdOjL6AO8wDmIQ/6je5V2bXLb9D/D8AO/NOhAhtp4Tvb+kgy0E8eLgXr
YVwSC0l7FaD6k8D+iogYCwazRUIQRtwCRlp7gzd/hJB8trUll79123waxgGCF/1u3OAaGtflEW3j
+JOVl1uwiv1d1+ndmbT74lET/vIRBcISrfxqW0a9dhD548fvBXsxSP3Ymh1vLB+bzRDG8jM79+ey
GMJf/ehvTAgaRymnad8XkOZ8ynjnvp2pFzh2sa7dMmXpQtMsbHR+mjk6qmbKzhUzPz086GRh33KL
mhqOp/FeNfvRkNuC3cezGbjRxsV4aT9muf088mcAILFWjXnpmYNk3pXzD+Gn3DZHgbnrgkCmmuaT
riJT1YigpBZFVnfF/3buVyooWSLBtoHjdBEwVH12EKT1xvT9AV3SBj9hFzmVWBT8+ZafkvrFFOB2
127s1vvr70mCTViRay6Ov39fnvc5T/kbqCnqd+in5rGNYS5wA+NXijsLfqhe9qiuZ85l+ejV324/
x8p29I3bZyzQCutBmwLMnYr+aBtwOFPNNx9Ufz258T7UYce3S9i1bzkru3peW5kItn/NYPOFajV2
VGIbQK++eDrexX4I2+rPAUup1eyG8YOqA6h+N2X36aG3dGRTJzUeVlJsgFGKjRpWNQQwIXigawaW
gCoGeEj44PErGzTwyEMxaGvTwZJ0QaVgM4kWNC1QFtZbERb/av0Zc92ZJfi3Ls8xK4nGEJYCXL6t
pcF1TwOvfEhEr51wPPDXfTZMn13fq9l/8vxedBM+IcEX41P9WUXVS9T4n1GDUbif9GqvJps2O17z
xyRi7dI1vbgUWBVugIeaa9VUAwGlKLAmmSMu+KsTUw31zsa9BofIiW2MiozV6XXcjoODPWDfsFxR
zaviDD+AMrO3MB4xwq2TbpfZSfbRdvjZ4zT+jjIKNxEopFvVn0USrqCdvLqNIc6dGQfrXIzZR+iV
P6TIepTgguS+K1KyAqq/Htm5ZeBHRsPqH5OiylaZmV1g8Q4njJNHyPQcZtkj6o4CVOwU0+8uu0LX
H0TiVkUgNLOTi1JOXuLkWTTuBEoD9fkkDop7YGrNi1Y24T4V6G2q5ujZ8QuoCywjCHW0KWFBDSJG
DbYe+0ERO0+qFcda86L3WYZ0JZrBqi/HRYFlJhjLTL1WbrPw7pAhzjuI2r6Je2RoJuCG/HJazahB
yLUT5F9k0LaXrpdItozFu2JGTwXkn9hL7xVFGivu/HFKGrHNvMBZd7qGcICKczp85JY41VLBtzjV
p7jXTVQ694gpYopGocxLXxLUAV5Fj7FZC/7y3IALeEWspN4VVPq3qjn6lb5wAn6q1nVCy06jT1/8
oSius8O++j27yfWaJYstEX7l2n6BSfsy2/A7qOW8blYU2cuk9c5mjAb4OVWQHVIrZhdgQ1ASjlYI
ECnrEbjFo+oKZqxM+bigw5ZC36tmxnt+bAJ8eaQ39zu7nJrz3HrN2ek0ROVVGzHhCSbm0qvamLqA
t2L/u731wTKyN4llPhtpJTE55VA1SXess+rZT51E3/9pqkEVZvaA0KQfDpt00SlxykCcx0XAxAnH
flOF2D3/NaCaf/XVFR7QGlvjDawrZ4t1bfSo9envM9WnJTJ6VGdUAakKQhD/f46jgB1Uj7E0vV0Q
CRiLflPr6zIJvJ2zMBbVQfX5STbBRjXtBz2Sw9Ok68iwcy8LRr9XLbU3Ua0gNMExc9f7E+k3gX8f
BbjJmKUpX4bBqHeebbkbL6/kS9aAGKXgocb0JQA51WHjaI69UwEYvdUPOoltF1b0Qz7EzxZ+A3uq
He4LFTa56kXu/pg9QPqVmX8LajmvywKsZ5x23lHFRk7pvYB3R/fOy7wfXRas/CU2dKmcqlhqSuna
qGSysmOv+aRH1c6rB+ulnEX4LAb7kvWy/USdy0S9TJtBHeePrqkNx7TrkFVysC6NRLZVLXXQoPc+
NQfHcdKnW2+OHW1nNTO+tExTh9yZHtq4zS630IyC6gpBE+169XiJlTqug3MEyOA2tc1Tsa4xcN3d
+rxY2CucUyHGNPaDZ9lUSsVSJHXUabBUSNXBG4r+UOrRg0EtrtmRKRxbFAW7frJP05SKnSx98WzF
0l4VSOF+J+V8RSJ6lfjAMsF6z6sp2uZALg/FYB/0yq8vPd5i7Wq0ukVMbckaONM/na0aSls73hqL
FagQTnLoevxhDR3H9Lqe96x9UEmCl79OisS5m+PQvqfygjXSMoBx9CVzZPk+p3hjGizy8XJu/R2O
fdOHO6xz14q+VvBpdhZEtwMuZMis5Sm3qTz+6hooIxUA4U79rJG7DtOXymnhLzVOu9GzbqrfMyil
yLNSCB17V9vWdW3vZhOyf01W5MOci10GieXd8qr5qPqTucAko5rfh9ZdtKKBxUXOdALSZoAcM9IP
Q6fyG9Q5yjC4IgnZjutkefgFwoJeMbojN7pJux8sDR+oZcKcoZ5CnZYtYMPPbIi076q/acHtuUgM
nfNYFq+xa91VZeCfUbPDem5sPqiHuV+Hf07I5V97/pz8/8fwtkrQ+jP+RmVMzX/scJHgl1+hltHa
+b9at7ElUo2p+8D/aV5NZG17FNJcIB14u9SbwSuDN9eJIbdptvwmSwmAc84jKI2XybHEr3qqX2be
w4cIc5KwYd3eGeyB1/U47NiDTJc2mZFUTGWXPMTWxpLD9JD32e8DbmugbPGOvEapgSzAfq9t3n2A
UgHLM1gwlVeeO8pK506UUDmxVK7OjtlZiNouQ2ocb94c2swyNNVmf2ji9HANv02/RaurqQEtn51T
DPgdFdRFQKEHfslySjVl3MHBWgbSyfCPVui/gj7NQcf+069ZtkE2T4PbRdStXzUBJHholdyrxu3g
oHWjx9QYb13qTIrwx1C2AtAL17odAj5vLPxgi8aO9nTrV69mZQgiwoh0ru/geqHl7fXYqO4aXZZr
1TfXVcByOAnlAXPc7Pr/u0Ub2nAROnrCNg/duzgV2gmFCrY1VhS89JMG7aiR808rtOefsvAbDOYN
/wWtaH0XJLq1yyY3I3Xs44PJtvCmxaPOYEyMd0qPR5foIHbG7wg1qLXOvIslWhCdkuhhvXK9SOEh
yotBKyo/f+aKKfhnrhL5uV1+ubJ/G1WzuiTYh4sN+ZTDEPOtSB5sXZ9XZZO5lAvJkaHTjYGcVpmP
+hKiDq1rf4pI7p1uXWk5zpsOhZOt6lMTpmSIqbAhZe+kJI8WW4udNMa+vdc13dmwCcLl0woFyWjw
DSt1OrVmux9iJMepBWFlUvX6YQxjNJqcvnz2JfDIQbfLdRbbYq9C1AAyAkBE0fhWXVE/Iqc8dT+H
bujX1GdQgLLAi3SQCsgvisfQbcXjMAMXtGdnOqJ9YmO4HrIHahHYw6twabeBtHYdiKW1CpeLH3uC
3cApzP1vt8vk1J/v2wwKOqWIo7AWh000PDW4rtrCfvr9knIIxksi5LFMfPOSI/oCaC3lGaVOVWeK
dBxVI89epcuwGkDJZyg3txgPAh/2p36DOC16JBqZ3dsFb9NufbEXniezzo+3a6izW6xqCvI653xB
QC8vfZt+C7v1uWSZ9lXq/bjF+hHUoSxllejmVX+nI0F/lDVVnqUVm6B0N+oUWT//XPA4/HtAtSdx
qPhrXnIYjOM15HraBNVuwIn3ej0j1/s7p7ORxFTTHGuAPJxt7BxvRtBh/Z3qVgcVq/rysU3wjsZz
7K+BW1NEUDpFK43t7Sr/erFI9zC2ShMMDJZ3cItxWlgCK2pe8VbrvEMyxmh6BmX5bBtG+Zx7MlkH
6CYcEm9KM/ZKFe971h9ViL9AVyxfkOzNhLzOAK2cs5nT4gO2jMmzOiD97gS++aQaDTCHU65Fv0aA
8NfxljrUtvQHoD/yUbc86sJ/lOlucnS9R12UJSO6d1e5OnV6O/yr81+h43Klvy73X69x1c1Tr6FO
wyr75+WUEJ7lFl8ojfJbnfTH66CKS0m3URRf3tb1uqp9e8VQz5JDLconO6agoyfwLaAQde8zC5lm
We381Y/BxC5bdLH+6o8L5+/+KLX7fdZKjz94CwIIebx9WWufwyah9ecQISnarYZeRiCtuGUyONuL
Cyi42EEuIq6lmr4MqAtdJ6hApNjXWDa2+9EuX2fjyfdg0gdIb74mMC9Qw9fik7Y0g96c99kIUiTu
wvjVnk2YmFlzVoPW3P2s9bi/YNJyXxSwq1S3CWdtQ2UXW4JljksWHDYd9T812s+T/jJH6xLke7OG
ftigmAVKSA1WrMvYZoYwApZXN7pZh9c1vMNimdpNHxrZXVOj11mbUbux05qmL7I7rzLTHf+HeVub
4Kz63rUR5DCbZG1V7gASvimO13amoWCAOBe0ZhSRHao1j5P9fB2zk9Q9l7Z8T02Um02PvYODNlYd
GwurOg1eaxmV9+3cvV9bU2o8+yJd694QvMYzkvWiqyRuPIiT5KDs1kUUxRhFoF0y9JN1aib4r3hu
oHoIXBe14MF9Qt/UeUE9xlkDQ40Paq4KDruc9JAKHlEqUcHqUrdgsnF3HWZE90GH6JntJ5Aswsl+
cNCwXCdsCb4b66bW4h/sAmqE24zgwWzt9mSi0rIL8AbfeSI0Nl2seWetkT7iXZwBKon4OQ6MIrUc
XYdFJIAWjA2QdQ/Lgw5W9DayiyWPFsoHdVAD5cLpEw7p9mgqjnboY9SYQk8cJ2Of6ROaREnY+sc0
y7/nnT/AZbKnz+Osj/vUtYBilCAYrEqY1b52W+PO8PRmhUuusWs9FJU2taxc3L50fgYLHpVSUI32
ZhBd8agz+cW9zWe6VqMTPK+n0h4XorV7kWyAVh37k82ALcAZBmv5EgMsQ9R8+qBGuKKUrqGf1vfx
btI0uRFlHb30yhu8TTaVP/ePqgvfeXtTthim9v4gHvIQPV1zqvPvpdFt0jFxvzhm2FKEDQDMFNVn
5avsN1F93xrBVrU07M36/s1r8XoOF3HDcVlroUKVTSt1mhcVWlTa9KPBrwNhXLZMjT5tsgYvlLQL
bGpFRn50BPTjpMphcIHkeRvMOIOjVAc/Jv6rocU6v6CeYDhTSz25n9aGnzZPRRTLPWYrAiT/DC2w
kMkua7V0X+rjFzbHCD4tBwfYPL41yykitcm5SrpuaQsBMii+DhgqOnMQO8hLaoDJsuQdA2nuWDvV
68nCgfDaOZWHPrTJQ6PvHqz0OQnWg6mzH3IwrBjnQkPfD/nEdHiMujF9yQPEE7llkzlNjfBsJmP+
mgQd6TIE37atUlpMEv0yhPVPNSjD4L1NovICaeID7tB0lZ+iYiwep+ldCU8ZiyCVDQTuOGR8q1RT
DVRmYm4EAJxFrgHNKnWQ0w41IA2FCfIpK6Av070HvxyOudWt4bpPC5d+QtNPVuYqzdKPSXbuQe/c
zN0Uo55dZhfu0xJi6+YPVBbbg2p5LglRWHf/25XUqHodTY8+PJDpv69mxnV2GRzrejUV1hc9Yg9l
ke3Loc92Q5kk6KeI7qXD3+pRBtpatcauQpOhFXDQ8Vc/mrPZv3Sh55xSra1XeT8vyuahdxqrLnxQ
wYkJCK60Qtx2gwTD2cF6rYSOj3yDovIZYT4cO5Qs19J0hPd6zXmp0b+ClyaqvdmhmudyBUp9SWos
qYx/5TOQqNwY5IpPcGHqi8p+hLhV4ps7LdxBl8Jhn7fPGVqy3DyzZutmVvAV5bqF14ulpwRnQe1T
N6b8OWjhJKXYuX7pYsxMhf/ROq71HgZ6tK2EmNCsMO2THTjBTscqCv6asFY1xqffqSOtlCJd0Gsf
0gEZ6apbgaUPA/x6EVwy6KsrRT9STRj4qKcs6HzVFH+adqo/XOfKFND4mKT9utFie9/lHtZg2NCt
xqgMHpU5mD5oAGojE9Ih0q7mGlnC5AFdqehxCqqf8DaoTyRaQm4G3Ltq5nHFrT5N9lrR2Whvxh0O
7ZTz136i61dvAOAhv5sWotGvCH6fSbEGEE/uu8VtfFgO6iwsbHDnGKY5/ltk6mF3jB0ezKXpZMgM
ud1J4Vf1AaU71TQRUXpTzRjxhpP+n80iQGPAhUizUpYildam67Aq5VHDdY60IapRpQMFX41ai3Jv
cxCGrfN97HTuGX6/VnjkG26ZDY+Bs3j4CsIGkddujsCFUcoa8uil02vv7FMuelLpVTC+PMF1NL2W
LtXvC//apQKyhX28RKmJ1++sBQEN9QX9Y7Imb+36MrmP6hKDprlFTca2629utbeQ5tvWegDDaQ0w
ONtELpgF3zXWyh9GGcCoMzjGsI9nRA3+GgCL/0tHbed46wdPGm76JMOJyUPaiK0HBYvQRuWSszBq
DiM+B3e3fhmU2TrycnTylojrYWxQ1hAdlaF0cY2KbCkuy+XKxm62okm+tdgOUffW7tUH54AxvrXC
2U0fIzyAFCpZjf1p/ee8OajTo+BOviqCIVs34JU3PLfxtr5xz28U9daZnliZOfuxtpdNZ6gHA0nN
9qR0a8ca162+L2DX2PpzSq5py+6oxObMx64R1ZW9BNH6oEZNzUUAaLYHQIjL6ITRKhoMBdvLZbLh
IkpR6tr2Gmw1rBKaut4rS8RucVD0a2STxmn61Swt1X873PrMvH4pgKAd1OCtXzT1tHI8Y6LqHG2L
cLKeqXu4bx1utFk+Ny+q5QPXF5J1qmpZM9mK1ro2UIR2O8rXUz+Pb0j8qQjptNNDrNknBzVUWIyI
CrqpAXp8ObSm+H323/riEYElu64htf/fg1VI75ifTbZ4++sEx3NPCV7Gtq0ZcJVYuSAnXR+BImOi
IKP82fdy7FC7KfthgcpycipRlGGop6KUbwwkcn0DTZ/Yw1tepnaLn0cQf8FX9FI0ZvXTss17ty/G
zylmApvA68WdmTvaKbUyUoqxTeU//pFnhc7eojXf3QbRtjbs5GuAdNQG/3ntKcogn7CIcSkje+PO
iWIXbyHH3+eCOubAh3yMtVye0jIIz+ioGweWvO6lNwReoZ29yo1Of+JrehnioLxXa7VcyvaAlAuW
JunZLar3JnGLT/NUhVuNJREpKi89m1E+7PCqSl4RQaxXdT7MP6OPCKmNnzkP1dVcxvoe5nC+Hvpq
fgAa8sVGBfSTrM3iVJBwXeN4rr1PMyKYGa+9U6NRU3wBxb9bHLpecZAAPdyb4WsZNfh9ZE3yUqdT
v+EJWTzXTscSbpD1U+cjWVO1/4uy82qSG+fS9F+Z+K6XsQQ9J3b2Ir2vzDKSSjcMuab3nr9+HyLV
XVJ9M92xF0IQADOrVJkEDs55TQRpoPQo+KqlePCHGmab8OxLF3v6RgRKeAEVkG+1USsRnMqtrZsn
06kDGLQssTRwM6/4ZAf5OiSZ89xUQr/4RplDh2G8SBp3jdkb6HsOpESw1UMEXelInvBVFDVmB7BW
szWAKhQyUQp+lE2R5x89S/FPbkxCQEeT8GHGTVmmA5UFrt26zakpb+vM1Ha9LW71NGTniPTIObWx
bFhEbiaW//qP//1//8+34T/9H/k1T6AXZv+RUQLK0Vat/+tfhnD+9R/FfXz//b/+ZbmmalOwsRxh
W6aum0Jl/tuXRyTcuF38L3Dro5tz6lqZtlMiGp9gMt7a+soqxvGiJiGBWaM7I2dSbd9VrX8siCsu
cnYIHWXZ4l1DZkKLFwr/28M45y3wZ4cly98KdYGbHFFyvIKwUfhDTskhzisNx8suXr+95t37+ACj
j40/fgq04SnQyH9awB4vWO1B0Z+b+1Xd3CffxuVtrEP4Gdu5dZA7d4HY6TpWbAyQRexzPsJ9T8yw
akNJZ40ps9qy2dtnfR7rS7MFadtEyX5Mgsc2Dh1ExX6fpcT083WFBGy/3TTOrxMZCZz5JffxEkhp
aU8TZnJN2cSbe+2XBe1nwVdM8dbwJvjLcsih8DOAYV+ojVY9d+4A2wCbxJUCH/M5VVC5E2H1XU7K
hjNw4iTPlVJUz5Qk/IWnIp0kp/o6c1ddiy/3vZtG+t43N71h47maZqxOY6+PlzbUzHUqCjzVo2a8
yEZOjLCRLq1tfk/R9N7JcTaWCjnBFGIgUkO7oIq1jelH/iuuKajBznFlUyagd3r9pLQp6HYVuY8+
nNYzRxbXMS9ZJchqnnRVQwx99n6fXMLYMW6SbVKom5JC8nnQUgiYw/jDnMU8p26adqCcTI6yxqMf
GNW37M8Lp9LuI/NFglL1t79GfrtHRNU3LY6tDWq+8WlMvBj0ujXUC9k3ygalcnxB3U2mpV/CtCzG
DQ/eF0sziD7DMjgbtiIWUkGlxdxoQ8423Uq5FWBeCQj3cryYZqt/CIzTOMuuNLkfnJshwiLedp1t
Rz5pBbpvuBYU4F1Ff3AlhKDoKn9pgvvZBlRIrhnY1IqzbDt/x5OWXIyJoPpSmgrY8xNgzo28Qp9G
W5XIKSwx3MRrSA7KG+UMVgXeEpRon0AlyMRrYlVUu4cAK+akVD5G/g85bBslJdAYmnXQcxd54INC
qe0Z2YizE/KLnZ3WVTjwVvWiKRT8OEdXf0xVwz6r3XAeR84gxM9dsjJF7G5KqLuPzjgNj86TjuVh
tlRrTWxSJa3QGVeXOcyTINc/xUYevmYYXC+RqUqfxlIf15pSx2h5uPpuChJ3H9ouSfVMdIhYtf0t
Erg5orESb4Xim8YOzrC2rNsCYXP725Rp+gsFjQGDiPpZjsZO6EPqsr2lyOtxM5muQaEY/cAhAZ4g
q4Ky2ysRvOy5nBjPs+bkf4EkjhrS7OjrJB2LARBK1gVYzxsLoe97Vw3wVQZL9FwnYbZKhNtdoZoV
20nvqiPRVYNkYJFvobaOV9+M0pWlNfqHtu9jstGs8FUVoZAaAriKM/RyS1yOb/XcsMtNC8DA+I96
XQ8e2DbVBSjk/CLXsph4aBtX1tXSv9ve+HFqCuNszIzAOlK8ZevDXJD0P2fCS9XryKfJ2QGELCSL
/CtFgd0A2P7cRU56HeMsu6JWtelNTLTh+g9bdMnTLdTV+gEE37TWOkqjptOKe6qtz43HWufTl4k3
sNXmGjG6aS0Tb1PmpZfSwd1sztnJoawoHxq7N2Jo1w6OcGpenWWjUIEZFj3g1TNUIhAxJrivuSdn
tThlVvZHNf3m6VaHVmcYnWVjg9EFAlV+TcdKOSIyGqFsRpOqOkxY2SeeDw8+4hyiEBgXGwB7UXNf
R8Isv3WkQBeov6EIOiGQA7EmPsqm79yYYznb9n1Q9t+m3+6xgaPlfXvQeg3zbhxd/8c7g95D01Pt
Xl2fLJSRdQTqUfJcpA2ccMT3y9QQH0I8KC8AQL/KXqmR6xQe8Spp2YUJOPSEfMYzv762BWeHsaEf
DcVJTugmrKaVjtM6FbbaPppGHC+d1BrWo0l9lG+K6e3BF5+SXgfHjIrup38II+Yo4bcoQjPgXIEE
dSzVsm0ZZfwaRcQGzm226qzLonBXeR/p6tIoh3wFfgKn3T8z7hxZx5NvVVcvr2EVzTl1OSQbmWd/
68rZZgrMhdtHBUYHxr4q/WvtF5DHlfCpnxU9s6L+kGDqgWJPZT3naRwuc6eKQCfS5dyfYYuJYKG8
VzF1yuIaWoVyVlFnNHVErNrO7zSRqP77P8q/RVb8TQxHVQVAflY5y/49skqjsh61TsPi0A6b1dQ3
5MDb5gQRMwFGfao8xzyUGZnvv/+xQtX/mw/j1x88/2K/fBhvP7gWiW/ZexCVzzFF15VG+L2Vznyd
klDMU50nSBweRYzc/15wvj5J2z3Yp/HOiA11OURq9yTH+gn3xlZ7lJ0MpaCVQzqGpRgd/9DIv+Tx
xx4nptesBEVcD1S4bNJ4H8vOWRlQMb4MOhJZBLDeIe5R6CQU+CjH8W9Mli4H2EvY1vVD1YPUBxvf
bEQHR9GsRv3q4LDZizHEi94QZyOd9u6g4xIyN9DJ3YOrN1/zKBI/h1qrh96poBwoQHMSWYMhR5GM
ZNz8iqwe23Wthsbda2jEROc0gkwKxiECRQlrkNUhXKXAF7NDNfn2Nsi1lw4D8xMai6hrB2I7m1yC
MGLorRl7ozqFRdE2C3W+nG9WjVxs390iu7phYrvR5dZaft9bWWeSl3G/dGIIPfKZkSPyOfCmNtwr
aKZtXLscH2QTZGj2pbaCpSiJ1YeyLr//wzdJWP/2TeKJdlxbVXVdd21H+/2bJFoTmcYWgszo4L4n
/JooI40OwiXg3Xf1kOwI4j+LEpeKCpfptT8z9fVpsBZaPrkn3x+dj+4DrtDRp9Lv1RNO2d7CnUn/
8YBGTF0rnx0HL9ze6HqUR0X4YBqGeShsrTnAGnP24RyKIleVnXsFWsDcm+ZgVV7JxtBd6voVXj/+
PBsNWoSsZCA2aBUR2NXIie7NKt/eu76Loh4J/A8TrNaLwXtCjuv40WwNFyV4gPdoGTsvPPWgvw5y
X5Q7ZKPp067s4d06WNHsAy1pj8lkyCzWp3HMxXOQqNOT35IopyMbJ0zPeKWMD7B3ETFBo2ZRxjBO
gjHUttowxAtjABOh5boLLgMbN04KunJucj3eqC6IlRT/dCpsf04UtudtsqyAMz6bZt1dstIAtjxL
hFjLQcPK2TGgE8BhRJV26cE0v9h23u7C2vzmNtFwseeGMI+YtMgySHmUmldyUN58f4W8pxhnFbbi
IIfeXhuZ+ngsHX3zdr9VOLwdUHEbB8w2WYbF+u+/iob57ptoWwblO9fQXF238RN/9000bGw7dNsO
UFdUomWrhK+UOzmwTnWgYSeK5vt+6kS2KlTcWESYfjX6VrzGqRDI/uf1bgLkcdJqRbsYc6Mq2GHz
DRhcFcn2eUReWUlfrfWynshT/nmrnJBNP6lrMKnDzqkB3PQ5EnRoCh1RsAueXHQFYDYhIBYYavCk
W+FTlmK4qfQ8NGg79i/yKvzrKnOs7j5GamLx938t2/i3v5brao6tqRAtBEaZ7/5aDTxFazTbYqNp
ulM2qyZ9fcsvvuUcY9a3XZw1H+RQ0ccIyshLU4O21IYLpU5y1FlohiJCrL9I+9XbmEMa/D4rx5Ie
gPeQZ59xNUTIe+bsaV1f3tzeWEoGn2T1JS2IoQwZnaMc62sNPZp29FeyazQ6iw2s+aXvtqiF/tUo
rAnlQvb12MD5KkeXyBdgwVV9qM9oNgEGHoY/ctiXUI3bojzmtf+ziX14Hov/uW/l506f4kXeFuNn
jBfYDhy93nLsnBYVsu7QxaJk0cmVIhVRvXPILXNq7geTCDKIVn//8TnvN3CEQITmIuNhOKYmgMb+
vuwahdniR0NCyHL7m6Ma3124tve9WfXgCJczMv++c1s1mJ5oepS7uiiRwAdijBDmvHFjtTKc9az4
uckLV3z30As6yXv72Eh3qMz8+UZFdH8j+Urk+0v0HULeSMdjME0Gc+vYnrZvHYHlzCzmKpvBDtpl
7SrmlpJEcx/Lle+wubKFOmO9phbMA5mnmqIBSqHhmP1RdFF8lEPR6KNoMEYbOdeDeklKXR2PihL6
GPuUVF2c4UWehzKzrm4Bxk//3VDGXfLoJO8y0G3a9eN3WezxnfDsG6ryaKbommtt7pNOV8ZPZInx
b01H/AtBJEsYsrxC6ApVpxma3JVhvko9c1z2Qgv/ITQUunj3hDqqhg6BME3+qYb5PmAucxtKS6J5
G1v5zBq0i/7yepdXFVRrG93A89t4VanY7o5qtJWm8UPH+cStagd3ij64Vb32JDMOmqPO2quKtern
BIQXQkiyDYu4K3W6vYVl6DoO2F7TuXHIe/LtbjUdx5oKvfoh4f++JBLsNmaN9tTGMoHRpZXXHtTY
Qbp2NjeTjT8F36dWt4+yp6uiPaAtAVTMu923VFsLh23eKYgcyQdH9gvF7heDfHD6hNOMh+9wm7nt
SVUsGNM1R523rZ1Sprp2GhVbSEOnfhwaGckzeYx07ETssYkSh6CozJU0o09z69iFQ/Aixx0j+Tlu
Iz/S1+LJuzu41YqCUlToHrOhshZ1HGKql/oPsnGAq1xwvPUfbGQK9N6DvD0PyUk5jjl0tAz4TTZY
LkGykoN63FXbumAxkjeKzmGmQ1roHJHYmt+9UEMYaGzd90Wjs90VgOs57T5HH3MXRRn7pJqasvPj
7qP0I5RNjO9KtXjrd54ltuFkQonBW7N3sAay+0kcjSHWSwjyXP7SL8a4PYLKi21Pv7gmPGNbKaKd
iQupvcqUqCGUKf9h9zHfHwZdnbPgvICBWyNqlPO/nD9aL6h8HJ7Q4NbK8iq/raMyfDC7yD28fZ8b
n0OE2Zrq+pexHquIXEkODUiNlV1BuLT0p6Yv02+OXT/2I/7sbBHAkv5agvhBp7wmEpMrkAUKYuGm
bnKo86F87rIfdhI6L6lnVU95w7Mcdc4LxmHNYwa8Xs4pZtPfqizdy16oUoBqV2IyjYNVoss9ojAM
emq+9AwD4WLNT9eDOhB2yUGj+ofzm/t+9efPZwgNU1ZVsAVw8fvqP5R6FQAEdcEauXs79aetnaTZ
wg+U7hLOzUAm4SKaokddMNSXPrHcOvEcR99WeYR8Sy728pbRGh69aiLbi/zRxRYtUlo4GUNE0i72
3Mhx2biphrDZlFhEwtz7c4xb0JXx0OY4JvjXaeCM5jeaX5q6k7eywsldyrd7m5DdDD1JUQ7+SY6z
Z/z8WWXN8gWehPSMV78iVOwsXTIBewV7vafRrr8WQ9B9VYnonHKLwUfcKsVJ2KFx4qAP7xosiVWs
9NQ3NprrBCCP51F+ocTZyNsKUtwsEU2//mZDkn7wcPR7gEcmHmwNOmmiVAjyg5ZHKlkVrJ99WO7u
/a5G/HJCP2iED7bIACptZeTvuFYBb57zWjGpBDhtCDVOQwrSafg6y1tk43NeWfJHwdFObZBHqeKn
f4gK5nzBW46FM5ilCd1VTUNTLYPa0rvvheeoYzgMjbqqsCDwNuwEOQERRohWgmmdW+BfJy+HGAoA
e38LOTpbq0NYvir+pG/JVbYb2fUtinbQ+Z6aqbfOCp4hJSVp/FQ0d+uaRn6UJCpSdVjUzF2ZGHUr
31rIWcsY8HsIej5j4G8jB696bfRacLx3qzl3L/23+iZ56EQLDkazHeNhssfnCErLd50vVDCq5qfC
bczVhFuwnjbJYWh6CBVl8FyQcV6pDXaq2V+GnV3iHNooR5BwxNazjlUD10WTiB+TFB3PLDDTpJNV
JEg4Z+Whpl2abgqvrkeutpqRpEircgCbJxCTDq9iKmpi3H6F3rF/1rSJcwPIxGzbeVl3Xy8NK8Xi
o1ERW6lzaPU5UPaZ2ToYZrjuezQ9JbM1h5BjYf733GA/eontuFvkVqP8Q1Coqb8fgebP37E5/AjH
dgWfvv0urdN4IQT8hHhqsKyrPRRiq6nkSIpZBjMx4uBUR1q2MGpbPON+2N98q13LyQYn6OeuR2dA
H0ecDFAGFyXf64PlD+U5qYtmUQWh/xCSuH1sHPVZfkliW+hr1/XRzXAzY4M/CxoioQ8dCyfhZak2
GMbjV2ucAjQABN49uO3KIKYcthTPxmPax2uk6VAjnsp9gsjSN2RI8dGGVvxUBWa1c30r2MVFrD2R
bwdHMqHllIbFUdfC8BOaFToSnHV6zHVSBXMJ0zqMFgqr05hkJjUBxPfCptynfe8S3JcxWh4oLaDc
YIsLhgnEHTiovhIGKlRjUzjhExaGncNvnSTlJ3zO34RTjQyfBxfx5ZUcyzhZrsyssLcUGYY1B9OB
XIZD4VZ3nXWOUMhL1bhwtNxU/dEEX5SicL6lmoelICBMWHpevQXcGRyUrjMvLsJwyEx4/ms/WOc+
16cfrmmBDOL9ayvU10WKK61OWrKsauw2CbYXfw4VslfNE62Bpy13vbOPdmEVL32HcuiLWg4HVcHN
rCNnf5BBNdYizcOoN2sZcJdBWz8Gfr8MjDZdlgBrj6FTBh84bGziPrFfUyieG6epLEiNdDPtFf2N
4lOWu8O+QGppHc7DrhPfprLNn2q0lKoYt1DCC+CbmIK81oRWyxb2MwqSuf7Esn3WkZZ5db0s3oCc
R+AoVfvXysFdCU++j6OKUJJrUakV821FA1yt5Zm9gpEur12Yhos48Eq8u2DkpA4oMOAP/l0qdaqg
hhJbL6WOaoGoUfBTqdEBiYa7QPkZ64HkGPT9pukhZvFY+ltS0GqyjKoGpwnXeCjLvHnURIlUlmO+
1KqFE4KZ+VcTbb1Lgff1An3D5rO2aygOLl2rD/YSLJmZk7KNcB1dSSQlMukKSsKgOkQIhqN3L1ES
JrfOVdFQ1gOCT3CwamNh2dTHw0aO6U0V3+xUWyhmFf1DFMGe8H67sHXVIDzXhQkEDFfY38MIfiD4
RPz9Vmwq2a5BjtpelaO+d0PkH7WxNS4+shHULakL25n5NIC7Wmvl4K772reeVGEJvD6S59AM0mo5
Vf2Dp7fNRYmADMt70WKAGhG7iO4DH8RvXYWxYpmcynt1n81XiWcIUMSI4LwgJxksSpdjeYLPwqiF
Y3AcSkRrdFKM4J+n/ZuHiY4X4UMTIctnN2q+MueunJUTqY4GQgtUL2eVW7mJmL4IkzW+5mvlj6gM
JsXU4+CtNB/sRNl7RqR+wZTAWk5GE50dN/+AUtR0IZLY6GmMY+isAqXzm1GkjFNourMoFKiLreEb
0Wr45Mf6cJRpJlLixNl/Ne/GwBekS7uwIkpS2UHT4vIUcA6+YnKQXc3ES7Z5S5ZS6eb9Tg7mVnIo
srYEyuUWW7YwH2EzUiempSVXN+gS/hcB6EayShdjREsFLRe0lUqUBeIWj1GrD5HLNBxxdOaw/615
N9bbXbX23bpaFCIvzBc/LeqjbBznjN2N2T0OqXuLm8AAoYODzb2qR0L3prcIsM3genDG2rIpFQDo
5gRwr56arVxTZDMifeNobXMlHW9CqQ5Yq/02VtfoCqBXqiIMJGutb916LIjEQF6sZbggmzjBagLn
bnWJexVxhRyUHp4mZmUUJcJlETopODihnmJy8PBrRfAYpfG4xAu4+6QN2WevN90fxvAdxzzqt2Ng
rLtCjx9lVs40IWw0qJTuZM4O9bsM1ycdhylSdn6puevRDZpt152l9zq5Pgu7wEiByhh1r9TQ20if
VobfdzupF9DaN5/c9pMUG6jJcC/QPFAOcg5j0h+aH7arThCBSFWDuwQC5/bnKDeU9eQBua+Glu96
a4Ihq+2LlYZ/BErQPqMEWW/jzE33qtMPqP1jeC1tzlX4DIrorS+ix5bZTHyxvleI/z7YFNa8PPwa
bQrCDcMQCMK75P9Na15efjnEjdiOIpwXtlj6dpr9LRecE3sonYu0ytuPAOlWkRpPn5sQuYgsreO9
awPx6Uv1Szx4A/u9xnd9XivuTU7qIOyfwGvGS7NwwoNaZvo6jX2xQcjSj/Z54vYr3/LrWzg3k5EV
q7xoFHZfN1xFwMaxOhhT/ZAiLL8KbBP0LEovL5T2DlLIVY57Q9gfaiHyF8ich6oyOTonNk4ofuhf
ozCzl86Y2q+QD5EdG7wfnRkdQGpHR6sZk7UGrm0Lk9K7R/kyrpc1gNHeJwm/Xp6Bu0nL7OplIrs2
cJs2uZVnGOg68cbPkOhXZl0I2w13meqHZ0WiO1otAQ8+hZSgZ+gH9iavrTfoWwi7AOTrLo1XkYfj
sYHs9abp0PmySwMRhKDGLiPULXV77+eZES9j4X6o8EVhCSShJp8+MNVztla9yp5bBEAeMNWobH2D
GOoaC1j//NbEIgzOEfS/ReHmwRnxKrixCERdEoTYHhI7gw2FktZn0ZnAm1R4xYCZ+SgH6zVT5//h
fNX/Phaq48JKm+hklG7wRP4SzRCyMMuopv5nDrGyHR1P38LBxIwsrsrXLO7OulUPT7ni2+eQSHCB
8644NqVPBjMJiqWSBvleCnjUbmFuxylMVvI5w9NLuxSt89D5zriKYJjuEat3OA+V2g6KQPXixeW1
non65aDCjQlLk/8bLP9PXqJbD2OoDEtKGNNWnZMIsrFUpPnSSruiTYdm9YQyOj6gqB5ZRrejaCVe
fMO4wN4Lv1aFDwA7H3GZHv4hccJW8v6hIzYVjipcAEWOKbR3D502pcMY9Cl/OLXrwOl33kE3Citb
yEvZNBGmyaqrm6TC5su3GdX5GMXhQVOC7i6bHDfWY1gAzxuQRdwns+DM5PFEs3yKTQLsxlsAQyj2
U9tRi5pwFB9TsjbRc+CbtY/Imf2shIr/mlFyJMk0YgdG4LpBIk479sJojppQuxU2Sh5FE1HeZOlA
Nr9E1rZXL+zMym9aj+Y5cEJcDaMoXueR0ZzQ01008yc1oNSwAu6enLK+G655ZWCCMNXWszv159TB
lbOZCn0nKwgNVe1DmqIuYVAgfUL4BHUjheVJGYxpj5aUt5ABzT1SSfnvNs1TWfGQxEpdrDsn8p6R
OpOobauwL1Q+DY69LSn9XIOPb4Yw/TFyo4kNbDFrdFJiNyquLPC4y6dJtzQqEKo4pzM4i97M0PSL
irTcte+zje7F7kFDSuZgsIdvqi4NP2bYYnRJySmh97409ug8W05dbGM7yQiVPOuWB/q00KJ+KajM
L9HXVU6FWkSXIZygps7EqBx8YB7pEBaKcd0FjncdRttBgNnhTFBlylU2LfnEXWus2jyeTkVRf1Y0
0T7JJi7sj5VJGcyqkKCIKFIDCHRsVvWmPju1lryUtY/+imWjp9m2O01nc5HdcPS+xxCorujc6Leu
r15UJ7iQvXmQtoVvzZCpX22kMfZvQ/IKzOw1Ibl76HF/JVDkQUfq9monbbIjRfnVLdulgyrNUc8I
6Yas2bNLu84y6AgYf7nUM9de21NmLsKxjo/d0Kc8t2X5JBuVUgfgh+bsT34LwKzA7kNE1lYH3AUb
hduKUiufhiycEz/mreligVPc8OR3HhtDX7m7fpiqFzIDaJIGOZRNM63gdcCDzMapWkdjx0Farcyl
B9TrlkSQtEQZpCfEG1T+b4HLJ1pMD0RT6kqBQPVC+gTCTq9uRl0HfDTkJT7gA3AsqUUvdKAKyHzC
IqrhJpTssJ4L92J0rI1S8MHXOj4inNz77Zg604tTYQ00WLiQya4YQhSwSbRugPeqL9a8o7bg+Vfo
j+CTpHxrB98/iryMTpDFo1OpTT+v8EwtDr4+Lqe/Jt9ui7TkI/U5YGuRBSUgke39Wt4kXyOv4KGx
9yldtBrR2uGcFl4jzVGes4zolANEd5LdDm4E0XdU72XXsLtibYdg4e831zEZztyZVvfZsq8xRCXR
e5/F+OlsazoeetHMn1rOxuhfQ2G+ZnolntC9NPYJ0uGb2HRq9qwvkL77bazbxc4ve6qKfmmcG7aQ
s+jsbAUW3P46/BH5UfpNzruYz6zQ3MF+JLM5ePe2mm3UDEiiPHTrpVacItI9sCW9g2wScC73K2R/
/2YMtWEPvtVvt6iISQSpKvZR8GAUH2Ms20ZgF+fYymCNq850DdK0XRLxayjjMaa2w3TtkCHckQzn
kDPfYjhV7y3Mvdam7rrQ7Hbt5Vb6Yc58d7PSWmSY7p4Y7DuGR6zMqj9ged405sFrDB0jwGrr1op4
Mo0xucWm/ajh6bJLlAzaAFIMKSqD7P4NeTvApLD1B7PFATEuCkCfnbWxRdM9T1EYwSjWrO9NQc1d
KbsvmLBwjkud/OHt3iBe309/nLGVlUQO3+HDRoT0thPUa2SIcnMLXw62DcD4IBXJusoRkASzUGzd
zkcOxTGKp0nE4aKe6wA2dQDAPu6L53VYehsAT6fcFRzrrWep0iQbRwxY8ZRgv2UXGkt96GK7XeR2
qvwDNoHKxr9t2y7RMulZ09VUVXtfbtdh9c+/JXtFm13B2fUfCNMHCCFVuZbd0CpzrlJ1K7vKRHJ2
jEGEuX1QPCMisup1d59TvQgWsXcZLN39w26KJyRL489dBU47ccfo2Su0eK14xGppWXE6LIrhkA2Y
sSeIlC4dHBrITloD3nZGFgOkVIrkuRMVtSVEv8ZZ9Iu0hwYxN/0qh7Dw+zkur9Loa27qlfZwh4ZP
DhoUigk8rKmn8Jdz2ojlWVQnXv8SBkm0VguvOrURkIGo9rvnjt39SXcAHLQe23Zs3YCiT5e2dzNA
x5Br49/9sGXXCRCkTNppuHtnS6Ns6ZE9Kkmzq5vhhwkv+WXCWz61kMa/s88QV6+a8lbFPdruxAiw
DDGd7kf8MZETrBD+Oxl1Ub8NpWlnnuQNcryo3JMcalirguVfL3p7n8Dyz28v+uut7y+afxqeeogM
JO1JZinMPG12SgwZQtV6DGXtIa0WnD9BKiddIpbS+fOtcavO2fSp+ekXX9BU6/6ILAcAPwZ/+arS
GvUkG71G1B2bs2zjGvn/Zz2aSjTgTNuydKFqAG0s5x0NROiZblg9teKa/WWBMYi4GN2ASFWatRto
zOlL2nnf81zTVp0T+Nu2CTz7qrmxDZQJDEEoKn01aRki9Xb9JUWNcohmXQ4fQCZUo3DBE7lM8tl7
EY76vh/aaKXpnIw9vVFumBTOeR7E+OB+KTclDJVbJQo4VCj12U3oorMRn8mQVPvRER4er8O+xxnl
G4gs+KpCaB9LDNmWpZK4j6qHYIZf8j/oBQqnoTD8o1PH8RHKoLvtnfYLWdxDYmnRtMA/vUaY1Oah
gGt3lg0aBMxgzoYArPE5Eo1xTjOtx/cHWVQ9Lq5Y0UyvcGBnjXDV3v3sYt3R9E9J3MfYZcbVsSp1
a1mFUbW08A/A5cwuj3JCXskxF7sCtvww2bXkCFdFnqkwnTLl1iAxc8Mt7TN8x/b4NjR+AzSo35qi
WiVx0Dw4FQY4oW9+sHkckSrO4eUa0MSW8iUKQH9sRWLMvsfgkx1PzsfMZ4G3+Go+YDzf7Kw8BMOp
ccgTsXp1es16UYArbLuqCXdTl5cvdpkSXHXa10RtS8onnnND7648pL2wcQXyptcQhU95h1lRYBWo
jl4aj01sGlHhScaCmpnewYBS0KuJZJfqYLoz2op6nhSFHD2/Ov59/uIdhGb+PusqNSUVYgk1KUd7
h4DqVQ9r5qE2l/pgTger6byLbMDwJYvexdRXYWlD77fDHtD362bFRjHc5pTLUhVdsYuqZHxkobZu
oXLv3EdGrdomUL+WHNPGx/uY2X7LLKXYzMouqKY50wdPTIhUGJN9kl0iNcJeLbzJXp9v6iJSXvDW
yx/FZO/uozxQZ1ALYMbmd/Bxs0ZuNa6vInSzRVsgwhWUjnkL9d68BWhYJ1apnFM3g2KVNebV1676
JHaQONZumofPpG2NraqW+k5TlO6x71DSJL/vfotGd60bjf1qIWe5ijgOn5xk0hByI+VSGAaCWwPu
2zoaW+depQCykJd6uFV00zl1mdae7yPzHfIKDHt7VjRMeHKv279NynHZbZXkj7//iPlE32+7IKNc
tl3NMgmSHOfdaTltci0ygBmtHM8oD57CChRqvfagFfq01Sy8enTqu0c0yPtt6pLcgAIsVlkfptgp
wrkweq/6Atp2i1vp/AA+yUY3saCoNEvZR1UUIv4Z16d6HF/f7lBzRIHYV/2DHNOULkUxLFgOglB+
iMby1fGINXOD9bPVfPGxMH8gblC+ekiizGo307qb7xI25RMxYhWjY+2ioYX0y6uniQR6qdQH2y/0
q1KylSn8umSEraWdJQqxkiOQk8U4T04IC4xAOjjZzcZ55zSGiI7Iidbmt0sRVpyiWEd5IXNALKJj
0ftt8OoUMAXctLehPbfti1mo63Ee9zhp7GyzdNdm7AevKW495VC2N+cQwwS+9ZWYKND201q6UQfu
UF4CqzyR9NGeorEKVvIK/O9HpXaMl0o0uL24EWXXztEPxlAoa8pZ+sdGc44+Ykr/j7DzWo4b6Zrt
EyECpuBu2/tm01M3CFEawXuPpz8LxfnFGc53Zi6EgOtmqw1QtXfmyh/ZBPcx883mwbKtcmcHhrJF
RaM8xJb4JcNxpqa/VAo6c89z8g3s0fKQoxhe+HT5tsKdpo3jDdy1fq/R2VI3ZCppl0y1/nG0mPep
aTQXtcWhond7CvPAXAdOIJ5Kvf/ZGHbzx2CnTMK88Z25/hxH3KY3RfgIACfH2rlaSF5pPhyRKSgb
GnfmbhAqo2PdfgaC074PzHQWJclxtzEs1cPQKsMacbj+zTF/yhPCGGozyjlswHVPoSk2XvBrvDTh
2N5FJKg/zmDLmCY5qS00rXIGn+c6b7KdPdRveefrZ7kwhvLPNbmpu2q2ClwssvIBn+f1FEtp12v9
96wMgl1ohON/dKk17WuX2tDw7TmMhBExmi7ZUH+vG1chyaOQxAU3QcrnOJ27B4Cd+J7V1Ic+a9Nw
trV0HadJ8zwYyY+WG/59NAMzud9xhcGs89nr+RhUkS6/rXUi2nznAR+BdrLDjsurVYdIHoKwOozS
I1V6obGguqc8ZbBzlXmyoyTOPAeFPCQ3Q1HrC1uDjFfAU1AmlZmijpZB1pFA7Ch3XoK8YlauykXq
ITjjvtB8aFWduum3zdCQBWksAqiiV8KZ/1y0PYVDrTGVrTyg6tGNRPKRqscA0zxtn+zRmkPvsHEh
me/WmdMpZDMX0UrptJEmvNueczNJkIWJH5Ylms3HfFRNPUw9FhfhZm4Cy0mp7ADLA0PFBK32KUW7
nbJXIyIATMNvL36tNxf0fBZpJUW1QWQGYVceUcLkbDoE0MgtuTDmRxQU/M9AVeQe7BskbQWGv+MK
zDv9QWytxXBTnTzfcfVwGK7JQ45MwPx9SOonayczdyOtl2XRT327KsKItpXvoy7uScY4VAM+gsys
vsEnTda+V81y3t2/3x30L4pxTM3C1XAvCPi9LrjEf9RSyaNp4r6lu1wnoFfG3uIyzgImq3VS4wgy
rFzNnQsS6OAEZRbpvNwlz7NJve4WDLCqlRtQAP18ho8jI92kg7CLe5IdXpMwdP+otHI5+qPyTgnX
W8RFXd3XnVFup6aiqlh52SXmJ7sa1Fx/UZPiST7Iiqguem2xcgXFFvlNzCzzrh7i9CK/pmMiJqb5
GBflwSGnaTdG2r08KL+mjmn/5fwkGqd16uBnlAfl+T3nf36tVcu4SyxKlnLX/+98a+pBbM3nytci
/zidGV4LBfW1/OuiSd1z5U/38qDc9fu1/6/zf7/2z/P1v70W+fzZ/PzypfXR6Jzt1LgX8rX8j3Pl
/1M+2+9z5csw8tzaEOyqr0Bp3pGP/ueb+fmf/R8Pkn9z/g9/nq95yYQtH+T15wsyeUEfW0Ux7ml2
F8tQ6e1nd6gvUR1nt9Jpi2cCB+N5r+e6Gc3c4FFuhb6WHsMoTJeKEdnP/Eu2ddmYGNM5V0v9ZGVX
oibWk80AnziSLhtnynyy0oRrsjXUB0NEOloC5eMPJJ0VXGwYw5S35welZrO34iFeyQd1iLPXaZBO
m2jaf1xScLrHJ9z9W3lFkReTYCKNze+CYZVOSrVQY724FHqjPXlGtVSqOnsts2k6tCH6Nrk5WKOx
9AxmZ3LTAJKbkFz8nE2adTYEol9heOmrbwfjugwA7qNUzl77SMpBg/uUD/SGH/YhJ8n2Vc8Se1sk
ob2WTxbPL2GyquLiDJb2NEFvlk9W//0ldPNLoDQLF230PAOwjYWET0ghl5S72nH0RHAZurBZ/NoY
nqIvIMv5OxgsZDvJbQYB4lIJ0W/yNtdx3I7LMIKIt+xDjIFWPIZHyd5p8lkBH8MRleydIaib23yy
PCh3yQcMSREe8/n+0To0rapA++sDGho7Y1ygpiAfi7rAfLKk+ASh0Wz//fr3xQKC9YMMLstwXGJm
XbRcxhe1GFpsJ0w0ZsdoW9xlP0s6zLK7Y+SYfWg4eqBxa4Ou6VoZuLHMqAsIEe0mozj1lk7R0qG5
/s7cGsYu1NsTSqGKmv83GxPIVilify2jnuQmgZqAK1dSJ+hHSvdxXKoI5WaqFP7a0iK88GJ8+eTa
yjVVkD4TuIGy/oTlygOf55HtrFOzb5W13Nc0ibpM8JtvtTYwLxX8BuKfXLJqnTI7fww8ugHsjaIe
wRF6V3QTBvOoSNzZep4u1ACmUtKEKNiUEsePxicD7plzxro8+GGHmdpX/I+CYwganl6ZeKpjo9pm
PO+uqsv2QZ6R2VP8H0MoHE1/n9cgpXDmciIsGQMN8D/sHz331CRRsbH0VjrcMmuMFg5o3JPh5d2j
ZmY0J5IqJt8h6B8Hq/Z2fCIUzsq3Upm8d51Ighy2F90GuOZ1k+nvJWWp2XCuPhVurK4KtyO2MNU2
ou7SW1U7WPlwzv/eyrKKCkSS7GRSVzsHd8kIL7n5ue9/bcrzyKrhx6h6q9oezTNWM+xuXtEzc1SY
n4ZExwc2ZXvN66PDpNMs84PY3ydWFJ9wGM+qKqM+T1YebEUwEgmeMBpKNb08VExbtbVBvfngJ3qt
gatgbyH3ylVzPhS1g7WGnwAiT1fUrRon3WZirvUmKu8SeXH8QIW6uTjjMC4iW0neCkMLVrVrH10N
yhu6/V1kCFtdpQZWARf3wgw5uGm5uoVSvA+Qqa7IB+3Outl052Iwsh5Uj48GO/TgHmsV+Fp5iI5g
B8QCJHvuPBqxOxycWh0OPdE86UJuy0WbMduu0+QN/Rz07UAxvJNcTOQqdUFa7z93ybVYBMopVXML
81NjradCUAPtC+Mp7DFLK9H0MGVgEcp80ld+X++0wLcJQaWE5eARvzP8qd/og20w9elJ0/lb8Jzc
FECDt0j2cQhqjrPy1bq6Dm5go+ts3AOJosQ8O0G5rYm4OHo6RrEwVYl2GmibtILBcVQ3415qbIxS
YGvwxlszJyNpyrOBEg0k3pygOm+aY+JzYQ39jdys4thcqjZVVF1MKz1t8ydqLU+yX0MV+ifUB/cB
pmW7G0JV3Wae9eUEHw3EwrEC88QEEdaQOvjPn2tIQV5z2FkOQRadUho/9Sn+CXggfm1HmPhuo2Fs
shN/I5K2PXudle8bJ6r2oGeylWAsfeDp6/vYUlBM18pFbnXAY7ewJ3QQQnFNWp1olQMwDjoc/2cm
Imgt2w4p/blQ0f5oaHW+BqSkb9ycGk089Mu8S2ETNwO9Lht+RD67cAz0qht3FrLWgZl8s20Cl8H3
u+SF1uot8aMfcv+kgwZB3wNM2hHZnp71eKMpQEhmOxmrQIumm9zHcLZcCQeTiBn4P8uhyxZG6Tob
f0ZnAtYOzvgki3jt1mb7zDXoqPvk/wwl5WDLj9yb1hjmvlUhjfGuP6CWfMwRHV68vEE4TTHsnPu4
4fokvyLkzK9C5dK8GLITk5oOfOO81Q2UeQnUbJZhnBxUfjj10gu0c6gG/tWHuvcI7jNbgfya/zNT
j4+2YjoIwO+micDc5ULFjo1E80ENqnwRNb75ArXk0inIB3uu81Igwtd1WrZ2SQraHOoy6S71BFxs
reZRfJ7HAh+DBLMs0EBC94cOvybDklJ9anrUsucGAuhpYLe0jUh6iegNTHmm/ceF3vwi6EcdYejc
mjUXRTfsfPfLVNkCiMc73v1MpzaAIu/cmwwoX5MS5K9v1dNGbup5/lZliXNntpVzm89qKHo/NGb6
TAl7XMSzoL4OzhVmkh+KOYChJj39OHTOpXeFs0csRuTY1I/fSqFuGzBdz3J/2UffIw1BI21GBkYR
Na01gukWsQHS0NiOgJ2ET/I3nETRKR6a+iK3mFt+d8iXZLbLF0J+NeSXRH5dRr43xYBADAFBt5Fn
JDAI1miscAH4mb/zTP2XNxWleajNvNu6yvTLmPE+QRva/6GnQTbz5U6qgY+kNWe7wHWE+487qXA7
wlhd4qDzcTJfa6343sMXe8Crrx8qBcWXlI9O4mdDYfsNdaC2KZTG2NVeFO2ZYb8b1LTvKs+How9I
Fn1MON7JBT2UZhMO6rSUm4mDHDyqtOQQePiTBRqSZ4VL8bIQWv7shzOPg0/yYy2b92lQgJE+YDpN
dfe9RflhK77yh1JnL3aV1i9JnZsUAyyivkJm0rUwlinm+Pdaoc+rZ0p+b1lBtRVllx9gRyUnzU3Q
dNcdxi5PTNnJr4AuTqZxsZJaLF1oC5vObUiK1rRgZ2Qm9aQiplHmVTcGwPmOjAmGp91Q7BBC0Lqq
tAoLAVK8JBySddQE8dXH2LmQsr8qAZpY2Kl6Jnwuv5Wj/Qh8Dl0uH+MyszPlXAajguqMNblA5V+c
dA0Hxt/3y4MgYYdllRG8G3h5sDAZ0T62FkF9VWNt5RaaCfexiw8hkQGPcg9Aw8uk1P1VbrkUyxZc
Y0aoSjx4CsimdUJMjBTod3bjGffWwBRB80T7XgQRTgR6NbEetHsHtMKmjyf9tYH5KE/As0rGHTm3
gCr1EhGbp957SIG2UAr1pdON6r3cx6znLTD98CR3YWLuT0BxnuSxouG+mVQ7RYu0Ha275IDvOSUY
r5lvHWVzpwSA66qqLZ7SONYWfco9GqLYrQWh4PNzvFeGcaAbXDbraBL4VrHFrVSdGPOFa6erSiTi
4tLmXap4g7e48FqSal3zoaHscFdPJOvNst008b47VAGviq3chQGYPDeKh7s61b5PTNPWJWLetc90
8TyZFq6dPjyQkg1i3uPvKAo1LWbjzIG6uN4T5cZAEMbsHvJMsjVw8TDuZ6QAdgVUUJY+WUCrTord
MsEZ7eJtcIgKBn1ZnKuJCzG/rgNNwX2WjdFFtlgNrf+Pn7z4Wn/EIqVhkbJcg6EiPin7SyMztppB
q13qrvlzj2gBY4g+fgsTwtvNwWguImrru88DOiiqBaLf9oIItL6rqrpYmKUJv8Iuq0NL3tDFKcly
nUdXil8ADPD1H1rr+OB+SwpjpoI8zSqGc2kY7wEl+A28MW4k2F00i6ZD+a0XM9pCI/NpFUKjWhfo
iMJqGBYiqYqjadTucz6POuc3jCiocjeVqbfGTdXRWOeNJYGpJDIyjjZyrgkMtzlPQfTcDuaPD9h2
3KgPVpFgGCbDYin0KHtU3JrrlIi2cgsYa31wu45AOnp6e26xNyUgp3hhqYlzbqvBZpBu2xDCOMUB
ErP92JTnoIQnfjzQzLU1BY8IJU8IXquz2USgmeTq58Kp9GNlF+peHYCDwBGOlYMvLCBAYX8itbE/
ybViDAxaf265/nIga7T/O0VXVhVKKxw/mNtKl7hFSxE/5FadinRp1a29NOs6XfhY3958JyPQ0gub
g6HZ2evYn+mfFdfRT62a4TckS0qW3Wako7GULQtrKJWF05ftXkuDI9F52Q84Qi2309G6BUbk7H3N
bzfNkPuXZMjj5UgoXqc+yW8CGvApVJ/krElfyv1RahPknPn3bmm+DHUgaIJ2xpPq6R9b5VwD/b0l
j/0+My81+wS/O1m0lvijoqx+8ltDeyyV1lsafQLL1im1x96tgy1tAHflNRzNaB5g9R3oHYjnT+E0
QB1rV4PewieFQTLpxGOrmOMxGVRUJIWpPnf9EO8cgxS0aN7ED1yTBWsN27JNtee6MvNlhk320PCb
DZFVbWnAGw+5m23pEhovRi+sQ2eBgxhGo1hQP2+P1KudKzwg3IZzPmA65f5KFTGlzwHVZmRm1kJ6
IToXFQDPCWdOWiPw469cL6pPfvGmppiIFn9dcdqsueEJxLQ801rLqapPrhXp67YWdFdn0qs8IBcO
n84C9kh1VizK/dh7wcXGOr4Q2GwLEu8XiCx4KqKcFgodQRQJM8o+ApW6yM2fo6tjjg6MNy5fAfPt
6KmFjhItVFTVfc7l14JbZ4zXqCrUR6lFYYMOnPoolXxshJ6Juc2PBWHchn8v0vjYzzMcVdjJqaWH
yYeRK8+eFY1bdVT7tV3C2i5p7m7trJnJMkZTH/tOYbXTtW2RWepOVZT66CBr2FuWTw8Pg/j47BXt
frAmD/G9USy1IjZuuuZVWwKK+gOJU83ZUc1y3Qq1f/LJPljMoMOV6SAqcc0ggLbbFvmRIuVfF3Kf
XnWofdTEXsZBUTrLXO/AbdFS40EYVeqVkoByDkayMfFjcbsEXEQ8Tn60VB/DZeW308HubnacAcLu
C8bNiW09EpwGEze2xYrxWnQ/6l5y07vLJ09+IOt2H9U5/c9BAAoOtZFCT9vcpwiUllkxzHqTsLmP
KUmddJyOcaF3R6ZC38EkzYlxTXeMSXU7JtILKLctM88PfTNsbZBFH5q20azukZkRxJpk2lEZ9SeD
DLZjmxhMY8gdIi7UBLE/zkLNNEsv9dA2h3D2hlA67A+GzQc8G6UqSijzz9kUg7j/vVXaibiv7MFB
VNISxUiyImOX/M2Mu/ikJwhWmZeW0zpDTnhqXCeaezP1Y9cpNqJ/LTuAVuCvhVn9NpGPu+zyfHoK
rfxVhk+EXXSHgiB+abKI3mnYI6YAo7nnrxpEMyS4Vz/+H3qSrIGEmkvKpUTRjUa5htSeLHVB9xda
VHaRsZByjaEYWssRh/08I7WDDLeHmKyjnkKIG6ylRGUofKch2/TmMpgrG305wS6jOrrOPUc/FGpS
3cd8OguuiAgzc/GIHXshoxzchqGCHgSvWZXfpcjnyFiOq31oTAUWX+/JnguMli2mRWeqFYX+OToi
1LW1Q8ofiQrqzho9016lfH92yX9RVr7KB1DrMUZQLVNHxogH7muDCIuoHwSa5S8pZm596jmZoXlc
SXtj02GS3A/lWCGOtAuw6RZy0d9nUMaEU1hefVEPe8UWw3pIiIUL+xIyfRUZx3YYBmRSzfS90DDo
9ln1SmB3s42CyNlOEyGDat1s5Am4TUpm/yDYYpuu/aDFd5Pl6bwjqOI12wVw3KuPeeLHe3h+9ZLx
PRqTSB8f+X2SzIvG4NrVoXJxs8n4MG7IA6Vhd9sPHZ/a+b9iV1SrTsImtEq3mISzrZL6suyyCIfr
nNUqg1j7Wtt3idGcpGPJXoFwTC+tyhxfgkInkiiW5GpQ02kgWiOuBZ5mqm+WlfCtLDFGyU2Dn5ef
X/69pG1+kVnOHxhOUJ15sbBtZnZfND2aKxqwU72/HCyo5xBR0ctUDWjLwSm+5wr9+UKLfuK5AdYZ
UTMAT+zuaACoW7QVygMChnAhT7HGBKaJ7by2ePbWSEHSk6vmzpmfXL6ioVzKZ1OEhRMtj6Mj0u3M
+MUdZqu37lFThp3QsuanPybPkR3AMANPsgi8wniJ8yxZ4nTSHz1lylY9TP5brvBqNd60K5ks/tb2
WvdUeIGAvIR3SfUt7WAxot1FfQMQRInmUduQXt1SpT5Plf9mewFuKyWIl6mtFzsc+TZQG386TL36
sdUj2ppWTmEr/zWe/lqLhgxOCVpYtmnCHcAO9vd2vl3WwvdGgqs/qurkjlbLpDX9VS2sbBXKsBUl
xxtIAGa/dzNzHxt6/SbUYlyJwhPUdtzxqKr1RQDH36bRaBVYY5np8VkdBz+lx5rE53yskw/UmeSd
YfH54RhOsJNbilp5fxLSKm0ARhqYTKy5kp+1OMaTK2XOVtPGq5yn54+5L5Bkunip1wyb59oUJW8z
uv9YmABIfS0P/6Oa81Gu+YtjTtdVfbbsMCVBYO0K48vMgzl46yFH6wmNQYPv5tpPxw75wVOnRVJm
ipNd8j6viiYsUVkaCsM4mm7CGL9RLbBJSkexOAV2dFf4doVe0v7Vpka1r2YebI4XbRcxT1uo8Kdu
47yQ++oyH0hAB0OGkMnAt50lHWLJwdup2dRdLZfpJ9fgDFgOGaa8bJ3s72h6LuL6V26+FIb7KKMN
8L82517TfnnF0B+7OeBCcT1rL2rLXUITiWHvh82OSSiyVgOA7UnpmrVfMVQww05ZDY41Xvit/XVR
mAIAUNQchyAFIG4mTIFCc2J0Gj8nmpY9VZGpbashhU4XTd4DfuWfJWmYD74TP8FhcVeVpivrFvVc
hk/41wT49yYCIe6tkiSkmuLgEkCEuNfnfXFWEn0zWSd3Nlj3bTNtMm/8NnaK82j2SrtlCuYChqzH
exPn9UI4sf4DJMYuhVrwGhbZsMYJVB8HjDnXetQ6XPJzSQ0HD6CcG8pvbVGCPVnqFE+uPbyVvcJN
dVuErfvQdqAXOsWzfhLks+yGKHmf9bKunz2l2AoOZqIYL75otmnYaA9pRt+lNqx7uZt6ur+3GH9g
5+QsrCk60Yauswot8Q1/vL4DeUElQG2bM2CIpesPsI8qksDyvhD3zEjEfVIz4+1JzzmYjSbuU78c
z0aXXuVBCWsmGIEfrWFH24aL4x45Zh6v6da628KevUwT4S6KotMlTKLTNENDApsaZFjG+BGYiNBU
7lF1xrlWb/p5spop3jlR3OYhh06PoTCk2usSj03rI1zS8FPIsWNRWahoEB6yWsBtPSBkZ1JYT8mh
olFFUsl924noh2enT1pidO9mXL3qjeV8L9z2O5EZXNnj4A+CVPVvzQgcYLTQrXbN4C8peEbXaJr4
n5J+pgdVdO2nuBMfq16EOiOZSoIJOCDPlWsdcyNs65W7QZytl8S61u8RWYybivjlRazblXnoo/yl
ikZ9X6I/vMqF0lFlsZPRXXzuk2t+BD6jVSGmfh6YSj/BGnUA0+ZeGaEefTN14LfF29Sv/Usr1ea/
N6XnpyWoZxsWvgbqKdnIiZZOqNYRMApVuYhbi4ihRCn5AT0BjXLpIgenk+IxLTYN/JF87ag5V8PE
GjZthHHLLeP1By2LhOXNVHKpzNI8w3KvJ/oeK2q0cNUpuI3Qd27NEJ6tsYyOFT+hm51q6nbEkLSU
m4MeP0Mo7veBU+fvZpB7SI3VJyTuwTlMrfylDEgFtpXuMZ9oTThtdKm63H6y9IdyvvD2KoJay0cL
roFo4LocC/Cr6RBtjSafyIbmG+IGFQF4gQ4t1NCuOIq1K05JGitFLRbyAIbkYi88W91kjiYw9qft
JhdCvDi5vm/8Jvih4NRcqJUV3PBaTIegpYrAXGwRzFhSTXPfw9RXri6d30e1BKgvd5uKt1dtOAOK
xVmKS2s5sJVj09TBcZqrDyO29BNaLhWfeG4uPOLniQXa+qWRPqYxfS0KQ9VSboKEHe6ULN0Kmihc
DwZjQyfRPYrW3vJOhHv6Ht7RnxdKUhnVQusGd1XrGPYEgcbXqFaXEP6qMy2D9ip3hRi69tTb9m0e
7ClTGi9Z0bQHAl2YpM2bwDKG1WBrby2hzziEvJHgQkzkx3ZeJIWPbUBua34eHuWaXJAX3yztMHex
dxAdhntR3/RKXr32XvEDh59QYXhEgQqAu4qpOWV8hRX06fNGPS88qMFbk/r6ouwc5cKg4Fmf49bl
Fne+v2zNx7SZru4UgmSpStniekOOHFsQQDQ/3E5alW2iMRtfvEi3UUCX7Ukexba3tJ08fBoGrwYv
QNj3/KAMxSXRRyHpYPNm7EQ+95Y6OgiAZ4c8NzpK4SXJV3XsfpjQaIYWy8jsDIRtvfKIWDiAA14F
W2kzczW92OplZn+Y0NysDw46BIOlcNLuXhSYQ0iMuw40aJcdd6wNaW7ulb/lXuUBYdFvRZh68E1v
NbkEMdd+Wx4BXlCC/NyWa4Q1/XkY6M6K/NoGeJvLZCvI7uTCm1gbTEXnVlOGdIZmDT18WXJxW7Kg
It45q/K793xKH+n9eo+Ez5MQ1CT5NlHs+CUAoCZPsKM+WFoZ34+oV1vlQcNqtyOs5bWm13Cahaf3
vH0Jparq0AS9tfM7gMmyiTYpEC/B83tHuYnK2lhT/IN+M/n6pus8EkIYZSAlafeTLPpMDuGGWs2r
ZFYw3nz7scXvna5a3/puKo6/zRXd3llmdAJ7WCJjHSkRylW5UAE2F45rMK3n6OeCPnd1DoiE+PfJ
hD7rX/4+WiOZ1UFroWn23B36MrAtScOtGFShi/C9c0Ey+3KoOv2gdZb+5NZ0MVRuDzSJhI30zypm
QdDC+M3a+ELYkOiNz31GOawLv/4GkzRzFG+t9LpxlWs9lcGPtXFeUyJUCv/+HzPmF/63/xhtRRcJ
Cb4HbGIEaPx9xI75RYyqB8M0Etw8B197zAWyEFI/Hx1kxtfI8xJiHsh6iEymGXItb530Gs37gnlf
7jfFZhqmt9HKcRAyUrAeZi7KtDRttXr4mFYqkNCe477CAAax99g5Y3NlhEcAQbbxBcSPYb5rKU5D
Rd2mSevaffqi43xV0JWqA1bOTA4maemc/v0tcL42VnWduSJdP01DRCPsrzP7tjfG0vZsb6HhYQtW
uRa5C4o59ZV4HW6gFrO1FEXPA4ZIuvSab7wRXPhklGP3qwjfXPSrtIrqaUd0p/3eGEZO2eeap/14
kvAEyVLoQsPekUsjonV9Txxh9qBmwjwqhDYswjruHkrd6R60FJt26QGCHPrugVRUff2hFLBHJFed
8cJJay2ui0dPAB4EcPGs5sDQif9+pWPGcECxvGGZGdfw51jn6kOYqKAlhvDVtQJtbxkW8tp5sxyx
FLqK2x7lUagVizyit0MYQoZ+F2qnai9E7Gj3ulONXKKG4u2jOu5GjXompcJ8VG1OMXrlua3z9lKq
fYAi31Oem0At95ke5askHd9Ht0u2RDrx2mJjr3Z2c/o0/vskfO+htbxLgIrZ7UPYA29pQt++J1l9
QxPgP+Zd1hfBOZ+1gGkKoGSmQ6PR+tJFpzjUQKNQ3EVbB3fCRhCi2poBlMi2N9rgq68URlZckcP3
dG7pWeSpnCa1na6NlUKHaO3gPVfUu9kS/ZTH6Z+PtFu68CEiibUTIRonPBGUkB10D43XxIc4idSF
4rfdQxCwgAOwTaLGvsqtEM3cWptQPspNyxnDu5gAkzS10MLPz/G/nlITqbpQXRimZarj0Zrbr0He
uye3LE7YEOubDD2Vu3Itw8TPCWVe1zcVo95u6JpNknfaR+XNxP4cT9zLsfMEm0jk9aEH73z7csb1
3393X5kxujAcXIJoDs3ZS+h8JRQ2TUFHQQubZUXtaWrSY2ejXZMmGSfuxv3HFNWxUbm6rb6WnhhU
CSpG32HgeoEnJvC005S33bXI7WQTz4PLKGtOTpsrNwOQz2Pdmyu5m4IywRlWwhiHOcVOdKqyCce+
ftVIi1DnYmTgdz80GOpHCQfWvCE5R5lzYBoOXKW37ORMefBAaXaAdTA3Mz8uF7XW9RtmUO3eTrNh
G41h/sDfahZ20xc4+kRzKTDh+WMx0UfWbqI0Mvq8nraK/EA7BfOCubiK0TR0tzkZMPZEsp5qpX+k
+rpBNPWHDoqW7MugeeLwv38IH27jv94AKCLoBHk5Qqc++E/rG0UX4ZeagfjJENpCdrv0VO0Xq4+R
ylhtg3Dgdc4jGLnoeyc6YAzGHWhMF90vD5ZdPVj06yj71Kl1DIpg93GxUNSnqu26S5XFuHHkmigD
8Dwh4wHL7C4QybqLXJNHw9B6zqldU8XgAaI3vtN61q62b69GLff+UEiIyUTivyY64mOjq78NFM6v
adVGyHvc4gSJGEtx0s3WLifGXGF3j7HXuzursxFsGd5ag7x2IOYOd4GdOcWB38RefuXkoqTwts3H
MlnnUGgCZaxx1/KpWGHzy+/n4oxtfPPD/Mw8YSnrvF1MU6UHlH1NwNIcx9IK10yex29uE0Ahyb6B
yclJa7b87iinbpOfKTujMJHuoQoMlkaC/xLhD5pFJC1FQhEKgyQwLAun0epjOximdtnmVr0Vikqw
XuXbf4TtRD29q8CvGuHeq6hbMi7Rtk1MQYtZJuQSKsoZrIIVXR3/FOqzCFnhSj801NYLxpoHZLjx
th1GdQMZeHwF6/qaFLZ3h/aJOqJZP2jEOl0jAUzHdCgzhLF4QZ1iHkM+aADMzCfEQOOnHYN224Bn
uevmxWDqNVczfybJz/vyPjsgzg6xR5Ac15WpyUSg0Z/kZqk3f25St9uGBD0B5A/zA4Tj8TUm/EQN
G+O5thpxGuD0LeV+KFv5alD6uwne1arDLKJuEzTtNDXcU+WMRFuVgolvSpdsVVYwg0Tb3hR7UlE9
Ppdl4b/00RBfTXNgguooz33duVucvUtYW/aqnd+6MHEXk67Gb9Db0ZYyDNg5nS2eR1vs2sQvvwUl
EA0G/cS09eTyjOTT4ba65InS76okjQ99qLWnxKtJ0p7ylJqQg/nQ9IKNWiXaJgpCfWdlDBc+x/KV
Yd85OnAbJx0GIlS04WS2rrvxAZPeoYc1VwUAm0e+8Cg5Imt6jfzpD71Thx9Db+zyqlWCxS+nbFUM
R025i2Z4UzoDnT4XhTaqO2iqd3KXqwY6GJPw6k6CWea8KJSCyxzOa7kl94PXyrex0zaLzqvf23Ly
rxA9zGewtUuvL9pHNyFB2qrqjdw9pbkLY588A6IV64uRhoSbp065VzpzJrAySBg1r1k3TatBqSHW
EV2MWHhZDwQvS5AWhjSkiV5ZKRGWZrkWVrx7cs3/vfZ5dBxU6+K3CO4jKyQ2uB8cqp7I8TEpR2vZ
a8IIiR+9+Y+Jgft1YsDlk6ATB/PwHGMtvhrYCprEyBBGKo6G1dDFoY9CAGzxoFH84D9d5W+54198
U6teo56oXrkWzGt5Wq6Nyva2MjWMRKBm+n+Unddy49iWbX+lo95xGt7c6HMiLkAvUl7KVL4gZOG9
2Rv4+jvAzO6qVHZU3vOiEElJpGC2WWvOMX18QSQMlnRukjjM1qoa3g/oUGh440AbSve1saGfn+0k
WhpI13yKvRlPGWTjq3T5TmFDvyNIL8HmLn5UdcToglHQpmafLQrHgYS27Zhoxer8MFtwC5Y2H6T1
jQyz+kuo6e7BDmu4RctDKFYOgV6IxxR6Qded0xf+5BS0/TWtL58VqAq4EoUKTmFRINUWTg/gt++R
Xj/ZETpqJCh4zaXu3PWTm65jzc2u7MHCILF8EYp6TBLh7kXtisP5OyXKJbJ6nmMrK75/d37u/Gqk
KF7QQupZldpQ4odbEuiIpKQLzpYf+k18zSqSLrbUtKc+teOVSyXvIqlBdRo4yo9qOzwx1YrT6HTj
faoZyaqHQ7aTy0OVfcAW32OGTmL++vdzrfbLZguhET0RSr+WZuogpz9tthAXCLx5es9IGm2KGmPN
OVTQ0Gx31w3enmVAdjw/jx/zQ8K7P8glFW1kcxJPUr85PzLwhWaVfQwzssGS8YHtZ3FLSvc+1DL7
0UXqe8Km0BOqwy1KG8zdaWpPtqUbRXdW75zoxL5FcZG+daG8UG2cNpFTwkCoFeNChQFzqcFyWhXU
jQ+1PgPSieJ83kYWTJUKjMK3imqYTxxtfLKN7otws+nizy9WMvx46NSTtpFF9nR+cRwaiHy6R6Jt
TE/AYp+BO9FKdtCh7XVSEuyoJwgnR+GN18mkIUuss/LEvjU5OmVZrvGnTs4QnkKn234viVa5+6pi
or/yurBco58Maa/K5NFjHWXFDfn2bRpvzv3rCG3Vqehv4kwCYL05bzcYrjxSCL3iiPA+vG304ZGh
tvI1dXIOZ+CHXWe4+crIW5PGx1R9fpxbnQdVpaB9peolpsCxp2Km7s2xsj++OynyeEYH2Dr6rarD
GgIivfrerQZp3ewmzKujqX8Y2XRbdKP4ZqeGAZrEUO5hSc+rCXH/9bCEFg5Fr1wkkLT3E8uVqA3l
ToEjfcSxbZ4sx2uPVhlyIcmIAJSlHqSOTXxZUxU8l5qSPOYXK/YDy9rt+3Ku0YZDXNn3UWVPv9lH
/+Ih4up2ENJRUDBshLSfQf5ZwhawBqcRKFq/pxCt7pW2ooqmlPa91mnmiaLCU9U51j3hvsatUrj4
tgzS7bo+2sSUNW/St8JC9jUvJdQaUTtF0Xmg4lk4cXAWc51fMcZROyJeKTemLaNN6SDUtjQKwsky
vBlTDch6kPmmN4bi3mKRH0yV1yt3g2SjUCXztxIm2WVDdRv7RRoeSjbTfkPX9i4xKm+TjJqFUzOf
Tgw1CHkzYt8z7qW1qBKGVdUCyEo0cHSNoczNsvAe3XZ2CRmPHPZBL65wpL8aWaodxqXLkhNoeYeh
sFxXsZltcuXjjBfHMC83Sq/UO4Ne+FVIpLFfjR/nC7PLIrmxk5L5u6hsHAjff6UbesmHG57+flQy
P1EEdSoe9CHZ+1vYwDT7swTSUA23nBObNPBzIr3QIM21g5Y015Mw6q2jJdpKimE+MXIZFyZ7RMCU
rnwkDeaRnY39pphANIXMn84/WowZP+oR0DH0UBMsL/tCcbB/REVlrwe9VS80PTZOCovrlRlp9ZOm
RwdNG+y3rC6/xBk/GtoTP1oYS89yuiHN+4HdfHzVFbr+8D+PYKUY50eIL4bf4JDps34qi5kQIpBa
eZbBwdGhLP5cFusqRzpAC2kbtV6qgn5Pkcw4aUnEZq6Aa/HUD6mFk7LXYk/fDbG4NBSDodWZx5VN
uHMwRpk1r4o0N3a0GXSbdEgd1jatDfrby5fUZR3JumJ7fgTItwZJqE0TAJv8iQYUfqs/n/v+7fkn
9bGcd7ho9vOSG9eKdGcaEPC0fhwJeUzIU028+f1TtLqaurAZBJq3P19oFT2B92Ka6JaNCyrsbADM
Otkx8dnr88OY9SNQomy6siK1vsuLTRd9kZ5DPZl4LV9ZRFDnL0VZz4HH4Oqz3ygeqopU0VwX1qGH
l/c1749ZCNthFEp2DPUSUbkKuqahvLQVDn0lIuUQb1P1OU1lmwcgnlwqxQvhweram2ygLTeiZTo/
Ouf7WJAYgP0TM14nCbkFtB9pZzRBmM0zESxJ8iCcYas07vRYD4VP2RGOjUYKgq0V6p61nNzhmEDv
SDxwJsP6JWVOhddgu1dZGyX7IRny9XlD2KpUi7YmGreV1jm39l49SwWUyhEHxWBK+96imhCZrqti
wZ+SFRrC9DdbQlIZpMLFhFGfUIcsQ1Z4w4Qa3tBcL3a9LePg/JyC1zAw+0HfZ0M5kCHeflNGcrq2
xKhOq3OS7PflYbuEyhpMkYcCiatrKm1A2wIn0TANxgXg5qZFeLP8pjbVL38SnhN9vJnbHH6B6tBE
SIWRbkOIJ9XVlKeJj6l8XrjNztHU0vyWcIbnM9WtlbMPTDKZHz1sOL5S6ybUC19kJA2dmVtDvqRY
nFuH0iS+86yyOH+xbQfkBxWS78qLP184h9bBEZoPVhrvZ9e6sNLhIKrJAzIaFiZ9Vkjzq6415RbM
NXo3NBFd2R3VqDWezdTZDJzO52EI22CRgdzUOvWhNGU9CyE8uY0yJdw1Olk9f4a+NAuuy6FGt2tN
9XKu0v5wLhQkZXUzpL1+eX6UhvROFUrYu+8v2kPj227/kdlpd4U10Txq/YyoUjRdDDSYyGFHDPmm
zL4gMLWOYT8h2M+L7xzqpkg/kk7o+/PS/LxIL9EZZGBvj1T1+3VndM56zFzn2pKZvbJUlX3KnDvX
oSOc6wxpyg6Lg4Au+9/PyUGfTsNEI5I21PeysFIdFSVeCYW6Fvr7eFXqDd8lbvLju+W5qFxkz92s
7oljZY9xFgSpWp8FlSLE+vzQdbWdDWx117UGvbFzJND5i7r0MNJ+uCDAIt+jxLlMhA7h6H/ZWJ6f
m7KZxEQzeqgYntjgwfQSsi+so90VyT4dnY0d97H0wyUlrjXMbw3Q3O35kYOK5GTQur/4vlhSFCXa
lUm1QNBV41GJxI/vzs+VA7ErjTAvnCV+65zBdf5CFQ0yapvFYHpoPDrtVXhufrdIHL6X7f5++nSX
gvFP9bOlL0TrZCkTM1dqn3Q8Nk2FJPW0OnBoEq3UtqRtqc80sAvEfGexzPkhmngWOoZd0FdLw0UG
PtenQRaMtPjmClcqPjbj8jotahRkISpBTW2ri0mzPZ+yxejbYy/u4xnjH9rE5JTbtKypng54KYr+
oPf1OzU+GfTRZD4B+rhkV2l+QKilY3FWrvAnCiWBI+mKXdzN4Q2XOp0zzz3i2VZu8CeHN3U5FTuB
HzI4P3T1vmDdqHaHH8ES4bRIjpuLHw8bECOqXX9/zlAmcTFEhHAaRWOszMbBvihwnDhL+rheue9x
IcXt3B9jp1I/ck9/HGE9PdEbaMFWE4SBqTzdZFQLTt7cP7apYgRVnGhPOoGb1EqflN7q9q4QFUsp
nlaIfqHeMt0SZiIPDQU/elgWlZ84ZZbGkZbPj+dz/Z+v8v9E79X197Pa/eu/ePxa1QxsUdx/eviv
U/LaVl310f/X8mv/82M//9K/tu/V5XPx3n3+oZ9+hz/9461Xz/3zTw/WJfKo6WZ4b6fb927I+/Pf
50MuP/n/++J/vJ//yv1Uv//zj9eKzsby16hOln/8eGn/9s8/PC7o//zrn//x2vL5//nH/83z9+I5
Kt8//8r7c9f/8w/N+gftuoUZYLi6ZbvLjle8L69Y/8CSbuseBVFVReSm8jZl1fYxL/FLNptjZ3Ex
avgaUW7SIlpeMp1/6A4LaGcBGdCU060//vuj/XR6/jxd/1EOxXWVlH33zz8+NfZU6ISgbEGQsaq1
XKozPy/iZicsaqOfkyCEGYfDvbNLEfm9GarpKkEK255sz5Kvmiy73xASP1WFlnfmqCyNJotWk2F+
2ug7giquEsV0xzvQ074Tq+oL1tjQWUdGPQ0rT9hev6fMmL13xVBUv+nqngedvwxKvL+xsCxQoOmO
7YG1+/k/x5tWd2RLVAHcJfJ75jTHEOjaXbWtOuk99JOWv5v6VOorJSOfIelrrdr2HSy/v1wsP87I
X8/Ar8fBQYYLUofeKvqbX1o8oSY5dxF4XFGOxNsp+XYWtGRQWg0w/i0velUViTAmBAv8m0X8p872
cgxsUzVB3aCHNeC+/XwMalpY86h0KdKh0Bzv0RsAl8/ClMxcg0CTFShZef33/+6nXcPylmymYMyp
HHvuhk+7hlGt8qaZ8HGSsWldqEYWfzWNQRyGGEbSb87xrxc376Vb4DehPhg0rn/+9zrJvDqoaUaT
IafcV3fSyqBUjGQmgaqQCCUTtb6kl6S+/Pv/pIkUHuOc7XmGsRyEv0Q9dKXtTHqtZYFShq19acs0
TA+GRKFEj7PL/v1/kzFkqaw61Bc869MhrYfecCcmhSCj+n8xUrRfR6OmUkWmWNBq3j5bDvXf/4fL
oft091DJwF5qwkKirvvp7pH0eymnwQOoVUt9sbRq0dAzVv3mbX69OWhWssH0YBF6Kt3Qnw/kOCXF
ILNlw5Pn1kVXdG+pOfQDUgq89qOWbRQo4n6ai7L8zfD063Vqqg7jNswQPjYpAj+/c2l0uqvXmL+F
xdDkK1mMcb0c5jeIwtgR//5oavovh5MTx9ugCWfcdz8PRo6iIbbVSQwcUzN9dMYCEwWKwWGrsXzp
1rK2Kbf2ecyGLx1YRviCdaMbsHXEcVphPfaLmNbAbz7WL/ePzdqVs+wtJ0Hn25+PweCkczovPKCy
xTrsmimlxcY1D+T7hYE0XUr4HKXf9Lx/PfCOqjMtUFGgrPJLWGPmqlHVhxPci7gxKASExRSUvZeJ
U5KAg//7A/+/vZmxWFVUpkDnl9bEPKlmLCMMdl4tLLIyFodRZKAN7kxR/66K9Ms5XmZzzcRnwZhr
nM0YfxkUUO2aKVdvhfBp8LZGuuSvF3Ud1f/2oO7AHgbRimKJ4d36NPj0ZRf1suZ9YopZLw2IqcnX
Z8rpAYBePTsNNVLT31wpvw4HwAmhCjkMRO6vd0ujuWCnQgpksT6j15zz/JEh1139/dnSPnknKL2x
h3BcthLcLFyQy3z2l0NYtWD3jFESbZCzpb4IjcjdkXlG8lkXz+5Oyecp2rJjzMWaKgvHd8rt6C0p
i3LXqeOMJU51MmOXDak2/+aon7tYP42IHHOqu3ChDJ1O5+f1jEFuV480ngQAq6626OSAKaV0YxE+
6aNLJ91JL3pJ6yUsIg8B8gxZJB0jruo5e08crxkDS1pQzV1jSH53mf8yjuLucVVWPHh92Pt81uaB
CZnd1EBu1mup+6Xtx+LbjJrPXmPcSW7mtFTUUwI/hWIezbwImVcr9fUEd9MvWSB+sRA873Sc9M7K
ixD1OU7IvthsgSKturyVE2k8YLj8DGqgXLfpMDb+QEx56nMabbma6hIsDKUFemB6Ns6bSbq92Iiy
QENK444FoFlP4Ppg66snYUv3HX5LKeFG2Gm6kVWTi00N9jFEjqMTWUHTOT9Ekzckm2i5zFsVoo1f
x5IP4eFzlK2WXKvIoDeEzWQUFSm+vjpaPgWqEAVID1nEUWByTIhsUZaAFCBpsC+l4YJpMRu8B/XI
CghQqps9pXYqLynIy37991f05/PCIMc63lsqqYSF8/XnC1rmGU6Okbwj5RKmUkGLNF+bq8oefnN/
LoPnz8MP1Eb+Ps481EQGHiTz02IolQMJi23s4nBLbBIWdcVDLS0nFO66moyQ0NuO3lKpJWs8aXW/
SnvjmrBruOlqOHZ+15PrRTPBurRhXpckS3nx9YyhAW720ZCEU5mU0DNfiNQMGOLD2zkrZpCQ3Hg4
XIuZpN+yyLe6IJ/PCcO53Yg++TbrIy2EYgaK34nEXle1yNeEYanPopt2lWzSryraDOw7YSbuEnMs
I5/ljuuDL1bJ+MC3SoqVNqcru2lultGJqNgqNHdh6NTXzYwckOYpgpHaJZl7izQP1HDvxqyt4dwa
B8YDZxXjCKLg4jglRT50L+o6FK5zI+rWOmWwLvVMUYnpifFNrUJPaeqtktX2NqbhuKHnDTlHG7T5
i0FdtDZhJT9z0rUAp4+lr5pY5h0YVsMk25qVfbtR8oIuKlIjH1IGBkSMiv7QT+mNNtYgNXo+xbTW
GlsBiDu7ygGZaLVKrbyD+z/Vt/Cfsjsd7My72Q3UrWBpdo6v0XQjGrBO5TYcoqsB+xHpxbnb1ki2
O+8DVkQLYARG99dwLOUUVFQeEVYa0gl6A0myj9N2uIZe0sDhG7FHc50cyya0DkpvbOwWsFFrSKrg
ABMv8dm1kFiUdJu4Q2fQzrJ6EvHKxux3tHbfY9Q9lKcntpLEFHxtuaJuY3wVfjUMDYSWRFDsF5rx
1KtQhYTnzn6Zh49WKXRSOzSaCbP+pqVRuU4TFyGAO0PdoZg5ThuvzYmAjGjZnKbCJr22sCyMaJoA
cYgyGv1FamQwv6z2gzifCsu1wsJ0O7oIeS5zlPhObN8laUfwcIvfYjvKAp+nOeczqAZDe0TVV0bb
MNL1DeI79QYiNvQQ1ZIrXAmQzZP5tYVPFQxWGmEepZSGXXy4dXL0RHnmNduQOLIMbouslnghUO5c
iERj6mCgggypwkWqKPa6U5T+AMioL9ZlmIVhkCStc69FZEXpYR/RcWvzfdbiNF4VZdJtAWZZlD+h
yH3pZD9zJAkcY8SIIqYRxcwDmVfDNbBJVD5SqKtBM8HPDrY8sM22ubmTp9GIFw1rexcaee/3ZEY3
gwE3YKaQZD2m7BR9jiqOB6XcT8SdrAVLPF8wcGEAEvXKJlxwkzcD5Ip59Kw3HTkF3tWK+Ch8UKVE
YdiNoT/H0eSTnZ4EkQXPOsklAWCZbNcj+Y83o9SUK72N2TmDzgn1yFjYjQ+lZWl7x4vucM01N8PU
JG/xaBf7ssqPad/dewkOSbvQuUyt51rOz5nT5nTLiT37xsLjzTOZ3KQyvrSyMb8CbHW4nk1zL8Hh
BeNY3EovulKmqrxQG1P5kobzlSUdEWRR8qTNb22ZPLiR9xaDeQhmdzpManRikIp8ZxjXTt9tmxls
o2c35Vp25lMUeWOQW/qVpnRJ0GMYSsv5Ab61DApVXkS2PCH0zZlNq4dI0YytNWUfw4Q2ydWfPKt+
UePkwbOgy9l2ZQfFgEKsi+SzSuYf8Qv19MpS61Ya8z1gNXWjdNQ/dJRpvlXXZVCVReMTDYLhAINC
HPpI3G5xwhLvxMR7rAr4YRomKn3Ect5WVKtjW7vKzYkzNAMGovqHhQOMQZhXlHlqW1/RXVAuix7C
41AQNYTyfmHOqdZB2jERkq4w/KKoTKJb4W9GRnVZYnr0nSYUfm/gtRQwnpQyU/zSSO8jYW9Z6sws
EKAmSO6TAZU1rIzoTje4h9yyusomFTqcgDuiJ+9uHJt7Vm+kaLWNbnZ+qllvcPeRlafI494A7/Rf
8eGRd8J9djSruYZ3nG20Gr+KkJiSlXq8yjrgoKTXyTu6Pn2ATvFBncYLXE7tuvWWNTfpkYFuAUWo
5z2ridPckdPmNZTrZq1e5WC8CH5BZKt1X8uMrKE2R24nQVYr5rDuTYpFVDe8AEmcgWIwidf16HaX
uZM/ONQUi8DUVE5M4dw3eNJXZTc8pD1xjFZ0k7P+8qkUYNCwEFek7mtkk+HEGBsdQdH361qJXzs9
SlajzohYls7kO21UIOnvrJWH1uyU1vUrMp1DE2fuwesRxcm8/HCVgW4GbosPdksUpfNQXbuw8t76
cC4vWvK2NoC88jvT6vOHOQSXYOpYJMZamcHhlDUDNKzGLMo2xKxvWTVvawEEjWviHWgBfQKN3ffQ
TQm+tNLdt/V0G2vmTkN8T0vz2A/1LXaY9CtBZjdJBCVBifF36MQ3a4AIKUMjupkJ9KDAM6Vrm6hc
X2vadZhLgiT7BOJUat+2zXirWoCqPCG3tj0FZiVPRoPdyKpNNOTsO126a25D5CQh0I1iYagcb/S4
YaAbxktcowDWkPzPAEAsaha7TIwf1YzshCI2AmKNcaMsj6M+EEgVxZWPSPTDJsRq4qTQsk+MsmKp
Ki6yqiPsnC56oOfi6HbRtsHh57PKcPZhJ2+Mkqt/o3Eg/Xw54UX/5ERjt3KkuVUYcGhQlzFSh4gc
NZqMvu6V5YPXF6/sbFD4tR0dGpQSw8LiqbgWZ7grkTNdNt106FtvXhuD98QAbhHMOn8LRyxYPiEI
tW/YKesUTEZYtNQTiiBAMbkVkPI13Aj8ogHlA1RnWT4BcA/xV4zY6tp5SYmqJpAfYboZPQJvVSS/
LpJac+Jn+uQ20z1mcgtxGg3gZ6F4iwmufCO5p/fZHCNGQtIIBjH2SYZqffDbVwCgKYuI8N4um6Od
pxRGluY91KDnSGgXY+TJqyzMhh2KRSTcRteslEn5MtZLT6aYnGCow8uqAsqksd9GBbpX8/vQgWQn
ptVElJnZaBfIzU80O9aq2zIbl4A0RKiofpMR9QZ9bD3mzVsyxq+2k+yj5djG9nwP9KL0p9l09sJC
d9kVLb9RUC9qdXIqILCAEpntbR2TvCHydGO1+jViK99S7xrLxGDTdFuMn48Lnk6kQ6Dp5jUrjY3q
zbSrs3rFBv9Nz8dDR07BrCrbVtXpKg4ZbhhL2UTZtBkd95qq8gOsu7eUlHcLFDXVm7VJ2nBVOXfC
Kq7mDvHdjOzLaedVY4iHyk0Yuplhu0pbm6NJaCn9uY3h5tfUMPMNqpxqrRcGeTxooalDwdgC1MtW
x9JWVZmCyU4FC3b0e2XM+G6EYoeXrEJ3aGxjaySiQLR3TdOtW4VUFZealm+Ny4JHqR7V3rWRMKjH
XFFv9ci5NAuqL7ZUCLrrYbCqWX+ADJ1zSZmxDzjjQoGpsq0sBNdajzcTR433LaH4sQ6zqV2mAmsl
PXBZU3oxu+URP+F4OZbVKx1ihdhL4IeVy4qc1fQXwuWuHVeUVyjF450FOshQXabuYiYxREl2BpTA
h4RdyX3kei/2sNjGnP2oNreurdxboYLXkiIdHdKPxHFHtqGo5kbH+aZ6KbJLuy58AbjSH4z5lLh6
iQEwSlhij0/Um5+HnrTGEMDW2i4JkBQwkcl334CcmLckcqcHtzDuM0IS8Fk7VLyaG/o3N04kq0vQ
BWR4V/M3U2DJ7ms9iO0hXuWGcyvzkXVDF4brIqqvlSzJA2SEOfVRQm8ZYKeUFrknW5CAYEhXFK5B
HY1kE1Z2s6HdckOE4EvWDiS4KvFVVeest3qZS/KKmw9Ty2+w8jL4U9LxaS0+dqoOpnCq3ypD3Gi1
Z+5rdwKuBoPZ10VvBTnKkmDQOnkA3njVO1a/IlkGlF9E0LPfEN/rw559TosBqk59SpjADs0Me9Bg
17NivkrQxDBwnLju5gsiEp/6EkV+CYJAZSdIDImhHx0vIUW80OxyF8bVK8mj8tD3HobYOLlq+vCq
7JKDGIfBr4sUi3zVM+tMjrJGGpUhIUIaprmxTraVBiNKX7IhDVCNaQvKz0uLx2bucI9JhjNGFl9t
nPVUKOUxt0iWou6xIijuoSqU99lq3Gs1gt+pus10qJxG3xQJp1lWGrBrW0SoQ5qNmoX7WOhbGkPK
01jyxmjMtl7hcAe5ItxC9b5O3XLjdtNjNPaPlZd0gZiiveOg8p0UslqI4AI6cax6wBEEEvt63RyN
OVx71tQH2USkplWzyMmK+HbwnPsqlWZgze11o1pfp9K78gYDGQXRha3LYVJcV67yQazTqHswZ+UB
dZl60bhEw7jRbaNVtwXCBqgCyRMSxq1Rct/NCC7GvJJB1WGstLzDPMu129QnqbZsS9jBMFVv4h7N
MWqcjTm0WyEJTDFIk557jYmlKy9dq8LrYLvldNRbkuSb0dsnRQgfFmM7lhBU9CLce3WxMQrxWOTF
gmEkI1tjUysz4lKF9tHXcrl3axrLqmOvndypPT/HJlr5bUgY1m1TjYbLHlXPqlWTCkEaJzJZ4AeW
8B7YMPZ3Hg7LPGhUJStWiqxjRhXy6mssomREXpIEM2W3oJSZpqfeA+AGBCo+NZ2S3cioaj66amTw
g3bPkrExEuNSz9uKalbSm8ohlNR8gqiy9DcqOdajMhbIRFUUab1hR/1Wk458rJFkX5GGroawRRIg
FYk16NdhrYRM1gij7H1lQILqLT1zV9xSbgPuRyw6SvygYzxoxwHl8L1d9/E1wLloNUTT1ayH9547
3aAXV4nkleaqcZ8Z75B8Ti9GO18Jp0XY2ujpAcdjzlwfp2m+UVW1R6HQDlxhneF7xFGy443HGwuA
88ahnqV0bBbAJoVKdC9NzZ9LPje46NuQzXM+D9d65AEbLctgatH+FZ51JeOc0sdUpSddKlkYRGEX
4uxIs6sYf1eVOhnODjUI59RdTY350rQu7hA9FHtERzVjeyXQ0EI5CFRckUZA/gZqIREdZvQw69KW
1RUcw4txGL9kSVcROqMOxALrT3iIHh0Hg4NKIDYVm9h5STFjs+cINZ8m1YyAF08r4B+0jVZD9bFV
x13BWOLnnfWIOCy/K+roq15ww3JtgAwghiQwlcpYOXlv+Kz6mtkPq7J3KRxobDyjJobUPLYCjTbZ
Pt24R4l2mwzGFTaTZBVLPbygvf4Ci6jaRskk7+JaKcYj+tfymX1Z9NKUrXud11mzkYmbkw2iU9lN
YO1NvWLRqxW3FChJaXUPsbDna/CMFUEO0bStBpvxLAXEOUCnOqpEMN1xgz93gAwSVvNXpdemFYI+
aCFpKZUHNsJUXEP6HHdT3857psXWb5lY7+uCPV4+z+k1yqzp4MxgeNRSOUCyuY6M9Iu5uFMrjCfr
2PHmRwU9DVk4JimgXeeqDxhyVX+Is3gtCIx48OBTsAAvrDstivgXbC0msctw9xJt/0pCK72uZy9+
dbEivlqjNT4OOVFueW8+NmDmLuKkyK/SheLvWjI95S5xoYyPAJ0TvJtpA4ET6tWF245DIGsLaLjo
1mqM0Hno5GvqdCdOC10spGm0evNVa9U3oqnEcx1TfeKOQaUNuguUBfhImJvrtqmL/Vj2IGWrvNgl
Y1jvKlxhD4acyOZrPfurrvX6umERHbCUQg7qFRpSAn0g4qnI1o7nrRNKQ76JmRdCr+0GIzTKETOW
u1Kn+Q4+RQySz8gOs9oBs8RZ5ieWN/qOxUKmdbuvYhIfqVFuJhdjXM5aEVaTrq+T2DBWOeK6dDuN
jV3dRa1aKKtCt9tTX+O48g0DtqVpkRqv6zUB9JGXPlEkAUUobFUGNOS1Cx3c8RYLBPUzZRqAzg0I
phcZrGXn+zELy1VvqV7uN60cN6Nad7upht4mC6G1DO+5sq8mGzIIvNRDEi0ZIVU8VZvKxnk3LVYG
R82sU5kOR+XsgDWs/AlUR/xUdjjVMWQLMsFrR33W46zdEHphvGNF1WgSGJIowShpnz0vjc0jAF5z
TS8b4Vzadtor+AQ6AxDbCMQKBxYq3DsI7KUep1yQk0VwBKLwieWinGrb2NTzMFJAcp2+yhnSQOXc
VGpSlliMTS7I3dS2VCoUqtbc38IagqhPvWckXZPN5mSOPVbcblSTDQxLrNqPYR+XVKmp7R60XkvM
974XI3dvP7Shj+qrbL+RmdaKr4bXMhdoWW9EL55eJvKozr2d7AHvdMRt0FZ47Ir+3JWwGe2GjtvL
h19RqwGTBK05bC4UUrRB1bYNrAxrz1xhV2yB7Ci5UwvTfomKyL5u2PCT7XRuJ7RwYdI9y9OJEPSi
7HaDmtSAxkcWeQcA2o6xCfsuE7uqL/ovFUCUGOiSzRNylEYKPl3S46cQ4ijpAT/81AbxNBgGkUuY
40k7aKe8uCQGQF7n05C2G2NQjV08jnClWovMw2Cg7kg9uy0m9aVoCjUoCmKm3ntd6cwrIocR4iK3
Ny1aZZYarUhhV+SmBTLe7CjLFyOoZltV1vQR8XMzcxE76YwEXRyMJARYkVJVXSGNXrHd3mrkak6m
pCLrNi+F42wNXWw9Ud9KkYmvVUr52YP5hEWmqAhFyWBmt51NXbhmuPG0ZjdSYr4BgUFodBdrF5zt
p5hVbTwO726vzusMkeUTxFFI+1Qjp86tWARRu2PHRb1hPQl2Pr0U9mpKKbgsm/h4Y1a1w1bzWxuL
NiJxSaFtFOExZBcfYn0z5iyI2rfEc3ejIr5pUW9fwhRTyZ+Xm2iMGiR7mMkomWf3hjdYjyqxL7sB
I6Tbm0zdMQmTDavtNVsosBB5ozuHis/qg8d3OcWUKdeoREvqdbgVvBxxdF/ZNyIHMbNKF5RyJFt7
2nYmya9+WU9QbWq7KYzjQFj2S2SKqAmylNSUQ9OJgoCBfOnEbzScemKXdqTHByZYJ3dVAqqURDAb
bE/YNw4D1Z0cMy6Bz+iQm3Sq1k2NQQjSZJ2Ua0M0tnNRJkqXA3DVy2LDBeN2G+wiUkVT2inWVTiM
jr0D46w4a1Oh4x6W8+LkHiPVvhC1asA7FhQndtqo/z/uzmtHdiTLsl/EAmnUrxSuw0PLFyLiCmph
1Mav7+VdBXR1DzCDfh2gUA+VmXUzPOhGO/vsvbbYogTrqnlxXarBwWizrzjgqEhp/5GjKB+5Ma/p
y1ipygR4TxPUzpk1/ltxCnmgYAmdEA8a4MlvTXLpLT8Zd2vjDxnYDKvTOV281AvavmzNS21synwu
TaoSzxT4DdVBz6ttOXi1XXYy+OcxMXvFVH/NjiPzB2swi/qulKx1IspfaAgNTCAiW+A7tU4PidPd
3P2tmSBg9Fl1NkbPRs3sbxzKnglLuKU62W3NK9EqyQ0uxTbu+pl6vdhkb7+QhWoo/uxx2FMSkg0H
mFwirCrkjYdS7/oDPjKqJjbStMCrvSDpBgBsC9vLlHvnlZRzfmQX99d3t3deqQxZXMDPsgd9y+E9
nqmdPTezVx3qzHf22MFuRghyE41pgz0T7RZnW9aGg9ZboSF97kaNBVFqIODa33wZZA0bRg5nMn9P
XqHt2JknH0kjKAREVss+6iHPlt2w4J5hyicJdkCC5m5JV626NH0HN9bJeRbswZTnyjURgrLKoSob
jvpB5N7A0OUXNmNIk9CYXiryhp3i5l5jRn+5rVV2pMWcj7UvfR5zMjS/pFaqeOrtS0przA8oFfWo
UULwCHBzyfek4PrQ1bb0uOn68yQafDe2nu+wvzkIOZWbo3kNSUi/xLADFiFOOUeEPK0MZHsxVX+q
VCsgcSbyWfREVkIEOYuf5Nb4sbb9l88v7TljffJV5lTMAH4eorGxGpi6dmUEeqvxmSqYYXGjkLe2
XrcO22DmpwbUwYPLpPpA4rsK/Vuom1YnmpidiSJfVAQWZy7daGw41GvJovUtK832sTTcD3NB2FmM
2ovrdU4eE7DAZBM99VD3ic7J0FahS+AD8GbvItaDfS79iTp6hZwd6AoATNZAPzn2/ljtPaf0f7DU
j/tuXtqLsTTD1UwIgbkolEzftgic7HbayezN0BPz7HbTT1+KKsbad3TzZIWIKp2IN8Z49UfXhJbZ
Ug3Cb/vbzcucbgQpVFz2zU0jLcy53bFNNOPKpgsysl3T+iE/nU6h5jfSiIey5gkrF0d9S8rBlqBI
NMHYTy0p1aTeR2ap8WOhMnJvmPqjxv/TnWlszv1kshnigtFsJ2h8mh8pVmbXhavIbtCa+bdly+GR
AtPhQeunU2G46EaGs7gHBAVUK7s3EYqMwgY2U7ab+ZnJzQuIzpIWblVzhbCpH3oXH0Dg4TbcQmO6
keIKvYodPDMpB8+WfWWJ4+20rIXiTc4kZQXbdZyrHsnwulvRiTMx4vsS5y1DMzR8RyCT1HT+LEC+
UfcXeC1zT5uPMD332dSpM1E4KPcsJH2Welki9lklmNlpRNLDdGm23WaBAEu1uf8B42FeQc//mfSG
ltpBbkdmmjR022TMI7PW9CPhu/UoHS6idunbZyNHy0o23d5Dhc21YNwAEKzCXT67gTLDKJlv9n1f
t5+adOHm0XcVaYnGuyLgeEFJZmOGFMn8lu8GfSrBZ6xPeEK0F+UABe/ZinF9zdsdzz/2CF8vdrLK
zffBsG+TW2Kbx9TmSQQo3bpPCXTHyGuLCvb97B+6YiISUrgodDkQdChzJ76yx7LJtk8cbajaKdoj
afz+UbOSIcq49jPRDvTaT+ZifCy2SK+EZ2fezSJDx3HEvVj9txJ4Lf6ZmijThJE/0lu8BVjiMsrL
/ZrZbhDUX23mPsnK6WHrpoprRpXw/Gf+H3NJht912fypCorMezlN3zMoNGqjLQk9ZMIF6g4Tfw47
PZbda6izEg9Jw2dcbIrqpNxh51XGTOTM3llSO6xkT4+2k26opfZJiEWGppt3od+qz0EUBVVE82td
l79sars5TOqAiJEV2A3gEtuXFtcFPHuJ0LgTSackGCXqcafVt/uNRhdFo8h9oausF7ItCFHbmj0h
hTfnVa+eZm7Os1fnTtQOjBPaxDrSxPp6aledh9VWjMxpransPPQgzignSM/4PEZ+EZyJ/uLzAq7R
sKqZMit9oTWIQzSeeYjDahmwUulEeCfrxdWLnxrr1s72DFhq1hJz9zJeR6M8ILUXp9pXX91gALjn
s/mjtbyP6M/OLRi96nXzusUIunzBQVdTmVEH+eplJ22r/fekTmoES1fl/BNGwVk51wSWPeAI0bTw
Jguk3WjnSmOsbsnBvaxDR2gDAOqZQlNeadlUHnzUNER46vUG6SEouRRqsia+sVrdJswwS169qkND
R3ZWlqfv0RQZQhi7wsYzcVb7sx4Wsu5ecp1YfsmhGjfUFOxa3oI7a4OEoLQapCzay11qOGjBeo0k
mBtQ2QfXP48NqfHMTu0nYvDqsqlJvtoJQ2yNUvmh0XGtoHG2atJFNBdte0HFDvWx/8onu36YJts/
O0WdnwT594PsteE18SyDanvdu7SplL8Rj/VzrtEDCc91DhIzn/AMF/o9Di/AZ5xnbB1Yk7H0SZuQ
0oj60Cn8fL53uzPeQv7rapaxqhp/J4Rmj+wt7PFhchrt6gENOacM/i+d1nkPCQbMuDLQwkQKmyyc
VdU+6aL79syhuZA+0qhVV3N7cLuW/LmlqHZe1fjjkwUPKozNAcMdx3Mtzs7K6HWnkLmf0iVjM7yB
+zHCGan3BNYWCZcrIxugdo4TaZRRorvrHs3EOLlLRawn4SdoegxY5O6aZldWw3By1tXvgl4p79SW
4NBZcrdfipNmPfCthuPdllUaFh0w4swdBsUmU2sPMA04A/JqjBV2tUNNd3eMN4FvW273/XvSc8VE
+/B86N06JSwByp1+XsHSnVI0FRGak3RfrVTofzNP+Yex5042q8zSXzvbGR4Xy6IOOZ/EXd+4/Wkb
t/dCevXdyoj1aBZ2f6qpUCO5rQCYd2ltHh1XTj0yutgACLEci8hzM9nrq7pD2q9im8FQD2ZkfCoU
nYZT3iEFjn6d9rMVaWPah44z6lPY2l3zS5lNNpFv2pLXjDZTIvKJz05F413g0U8ZjqPOY0NfS8Ej
n7e6H3RtXryIjnRegCtOQMEFesAd2BjO4zCUew407myVTZPJzR2y4IB1jd0wbi56wobH10FhLtXU
0rDDtPBCNaLNQghnXJhoJjRXBL0CA43RG28WngouT4WTnrymSUImcsc8AFNUgd5B6g3WjE7myFpn
uw2yuTMAHFpT+kcfi5m9KB12XZeVJ4DAxo85LPI0+hvng22ubDHM7dL57ADTam7u2kVL3sW2/WRr
47GRZ/dd2pxjS55fgHasV3PVy50LhxaQuHObkq32twVRe9S7JJB+cUc/+2fOQ37LtwIIpqt8xphk
e7FcrZLBpuvqOsR11dzbOKbSGBMapx637QOlhjLIRY6yNJng21ORtHsD8jY5UVW3/EyO5mJB8qxg
dtxfyHj5rpfNfrDtJc6mZririrkP+6rUWV8RE8Ch7AS6gbul6G1/l6m+PgqGhtBcvV80IWJywEy5
r6UxvheakR79NkmHCHpzf0COknyBMEIw7BLGl2v6wOeNjwg/3rmkHwjv6UJVy0YQZ1dmCvF445ek
ZWMXbWwxNJLacC/By1Jy7tSLZ/AXKf20jO3B8zsTVV6l2nbiXGVH67I95gaF6MV+1GIZFNQ8fF68
5nBbKc7mjs5f0wlvrrg5rVrSKzphUWEgSQ+zY5o9Qc4FlAbGEnKirTaFzWI9LawZd3j92Q+5FiYs
SCuzadsaL//b0yds98CENX5sFN8cDLOruDh4zQLtRus+zMlmodqBJfrobQ2voNur+m5M7OK86Cv/
Hlz6EnZezMvppM8RYckHPm0O56Et+B027XbMEWD/n6bL/8NyiUvH0XWyWuSzsWPz1//drkygy5r7
9l/u8g1M4BouteMUAcI8ph6LKwJn1m3qHN3kqOgI/GZZ77IIHoeekIrPFHxYwEvyxK4NBldOw/XB
ZyPJbaxYmxtD3JwECKwx0/7UxGu9qJzgKv7TP/y/SvW9tDX/+Z9pvf8W8Pv/Lvh3M3n/X4J/09jn
v7I//577u/0T/8r9uf8wHBKvnm+4HmEgrL//jP35/2CzAE8U8+ctFujcsn3/iv1Z/j/wuNsG+x2c
5DbBk/+K/Tn/MF14C8RnTQzNbNP/N7E/Qcbwvz+cuuBGB2nH4FtvkDn5n7mzIs3HzGPHHer+jNVp
qgFdU3G5uB+4H9yd6coTFdN73dybnX7IV2uMrfWLK+CEhZv1b2U02Qu7zklhpsnKVxDfsQbfGsWH
0elFoSkHWWbvE5Pnv0aRNnLb4d6OWFIJKB35y6BMCmys8TgbMx2fZkBBLcsfXvVeOh8nRGRRfoyU
Gl5M/4cL2UmRX2WuKgMLSSGyhjxq05Jxo0dPAwPkULYlhLhrqGq1B+9RUvnZWO8aGzEAASEk3yMQ
6yKs9A1I6zJwzTfp0aWQDo8FWRp20f0dDhhsM8xCZXHSK/W5GsvIqVzupdHtJLm1nsWrNSQfs9IO
ohy5XRZTnAMp7tOvlvkoW05G98Xqm3uw9+FQoN0BXTM/p+Z3x4K0Wd9nja+sKgXpeIaYeRAlscvh
1E+UYVX1vhmWVwonfzF2EmzwS3LiJ8HCImfm2XklcNBBB9PEKk0z17Nfagd3brCe+bvJKtPTInpA
E0V2sJYnc01OS9asb640w8F7cf17l0tnjNIeTjV9U+0KTT0zqTCsJ5oOMmKQbvYoC2fXZ/oBXMde
ivqir1/ZTGFpZfj6W9t58sXQ8ukOrvbbOAq2ruNX7bexvnjvBou8SpefwupOY8mFon8usiHkDYjE
l+IsrLMRI2dqYT7s20MFvpWpEZfzXTlsZ8RMLBxrFyOanUgOcJopE7kfTcqT+VuPW1ouNd6QQu/B
iGZPOKWfSRnIH9Sx5Y8HmQuWhb2q774saO/zHqaieuiZ2StczVhbtYQEXpVEvrmCb6o7mrU6t0fe
rreLQFmAqfDiWv7wxh7wFe2FcZfeokPeKsbhAqg6uwJKxVpjv5qU77AEAgsV2s0rgd14oXd1o4jJ
6c4OYc1baVc4ehZ2S//KXTsg+BEBojrUhf3Y+clb2/KRKhmUJVx9EQwlHkmEvqWtj0nNOwKChHMk
/xCaN5Ap9SYrRL+US3IvagL0a2i7vwssgm17huoD+wXNxmTLAi9CTDs1z+ebLcv3hxfGYTi3v7b0
nKriVXRn/tY7xywnqGVW5MxfW/3jD4+ORUoxmyJcpfjHabpdA5qKSAEG68QFPTHAVmnjj5G4AfWR
LLGyR7b7zCg1678+CfsBD3aKA0sDjC/zV6n0h34r3tmSXvXN2m24JKAUm4AsSFrI0HNPlddUFx8T
NWDvF+mkj517NGGzu8kMiZwZqcYVE6bUtQWikHjeZoLrncn6ftCgf7n52faKB6Ps70w5/eXy9wX4
L4s3VXy0KZyFLNNxNJhXX7BYIREko6aw1S9jk+nH1rGWoV6XGrakGSOdcyNuTIOL0zyfttUb7uvN
xzsG7JQ9qcFXqwdHUmjUnbDDfRCD/dybLR1ayx0tu/sCneFvuSk21u7CGDylVgAv4sXGjt74VIyC
T8mpOk7znQ0eI9WHw5xpdxP94T3+994dvjb2AeHIOo81xo9B2WWVjOdeaXCVvSJ0i0+rXkJc8WO8
ejNYp2pAifMUhZOTt0SWhh4m0ziV38mKrbBt3LCdxT1NO9D7o6Vw1o/JOrcbIYeOLb1njmkMdTP7
vSTLGhBZoLZ26xXsV4A2sZ54XEDdHo9ovelfy1S6F/DuSZg1HgCWYRxjF5Am5BEeUwlenxQWW/1B
3pcFXMIitZD1sbJj6ZIftfBeMvb6+8LXBt4Tm/5rlp6JdlJRxbpJFcNeiqV8F678gEtAK0Dy0dcn
jdzBE2bwbqj4Pt9q1ADKKL5kBZfJY9KB03EiDQOVfrJGNDx/P5q/2h7GA1+NjhNSnplqj3U6fzF3
o+x4yYFqr1M56LuSx7BreWTN75x0Z0bawMxRbri2l0sVJZh32tW6u0WH12TD0mVAzFAfA+eZcLVP
ncyJK2sy87VV3rD9bly5Lb1s3vJkJKzJlv4iPGaWmuyD7TxjZKGvQa/a6tzV3tXt8q9hXRcG0BWj
aRXNPQpP/5yLC47fyeHKDDFf36LNe4QW8lnnOd3jTZjkXjQNF8t6lpyvUlCuoKdfVjFEBKsCfFf7
lBvz4mMw4qLptcehvwzpRzLKL23gSy1Ps8nutpI4vftgNtzYrysm6D4qtfQq53Hvthogq+ozd9ej
I1/rqv/wOqVwGauzRykuDlpTxY3u3kI5LakrB/w5YvLV6VIcyFgwcV7g+Qf6GAzLfNHgJAv+7KO1
dWNYp+l2wMFP9dIVpXLvZn4IZeJaWSx6Zn7Lyv9tqX6XSjaCXg+xwh5vlfXVfprz81rI44QmSHPo
7YmlK6edZ1qSBqIsVUEMzSo/0S1ekqX5gSvDYO8SSapxpjHa1zzB2ubs2rGdQUUa9Nx5v8UKW4bI
1+/R8d9HA8lhSceTxTcfgVJsKBm9s1OY788J2iW8JR4Vn5FTdzdeJZ+ro3HgrRtVcANT8FJ9GKla
qTob+C4K6t08bSuCmh9Gn1/kWhxbH7fXSFU5ASBWqf2HbdYvwI4fDSIGOwknPpMJBu1cKlbfVY7c
m35kdO9Qt7Erb+USm3nuqCRJ1j3TZ9jiiSyc6W10ZvDKFh9+Jye647Y10NlD5lvLtsE4ty0eS1pq
DIG9bhHU6bl8OlIxipSnBqWkIoWUWMsZaye3g3a6EXO1WYTlkOyKyt2j4UUOFNS2F7SzaH9myjY6
nzygyh+NWj53Zk3xCXqqsz6hqscr0JVP0yqDanKeSzl+6vrfmm7bqf1rKPOE5mik3ym7/sxsjgvy
BqzagyurfUnn6sDXRuda11BUcDd7X4k46fObwTc6YeGQ1/HSnWz13vgNjmYFooukFKesgd0pY77z
30xFP/TyPbB2sft1B30u5x+cKbnh18nvzopW3X4pcFA37XpYjIzXRf1V3C54CCjiHeN8JBL81djW
PPRzG/jvQWDFC7hqn42Npc2MmqlNz8XiIY4hULZJ8Vf3+CpNtPtZ1LO2rKrdfr4CcTIs97xWKmrY
PF6xykf5ZP3qJ0mvlG5xk2kPOGl3uoknAZNLV/kYVbs8QhE1+Ao/OqXg+rb+NJ08LDgdg35mIUJZ
oMidY5WyzNW3dWcTNvGoHh09+WQMdwL72JaJxyn/iw8k2tAZ/FY/DZk4mVvzAHYkj0g3oqzCOTLd
6U2y0PCdMU5yfFlmn8SNTegy998YYo85V6cbyayrMbMa4VBycFo2agxJoRtvoF4dxA8Z6uvNmkpM
3Wu9HaoVOvDJtO+mmv0mDRF/nWR7bRd+BMPETZZNLv3JZnJw1MJIUYiHVq6YuOpHu+t/HE8fI3/l
d4K57JwX2hOq5hcSJDVLtxCRcT+q8ri0v+1WRgktSdwurfZUwYQSvG0Hu3ietteG/Jbf84GCsTZL
P8pgMgdYGO70ajgZff82Wtsh99W7nS1vJbEy9O4z74lwwVCPI+4sTR1WdnZH3fhBaALjzDad10EK
EnDzwpm94oB2610jMFtmKNuCooG4K7LzTQjpcH4DcVS4eAw8ENNLQQ+Cr5URg86L4iPXlhp8I4cK
keDL3KBSDGNV3WBGr14NXqyYdBxcxbYviMgSkCVEVGAny5kClkn/xdW1/3TwgEflauhX+nlRnXBM
7+lqHcPE6VWD50CzowQ7eh9qLukOTZNnNwFklwq1lx1wf0/H21LdOl/G5LlytvShWun/m4e+e+23
nhM3Q1ZwiVCt5f1KnWbgGFSIEMesI/JMMLh0i7v0PmFfAu/Jixz0Z3equPpLPgxiQ++r1yYPmmDU
Y8mDRxFUo0oIh/RQo93Jflk1FGpP+jzwQF/Crl1JHGqLEdq6M1PQvh1aj7GvnafYczPtPSN5GBag
Lb/wnz8UNz1f2NzYDVHeq8LddmKhY7sqMQV2JX3DnuXGHRWm7IefcF3qdFZ11ywHvwk79aGfE4Ji
ze+8sOOqZ5XrEOSMZV7CS66bb4MY8kOON/e3YeNE9iqPAlCsUkvO1U2a5hYubqHtvVYbLqPLStkZ
Km4GoPckaf+LM/Iig8MaeKsOW322XoRWZRGAlDasmLTspiFCIr5nMZjYzzHi5BZVS4tcAGwPDpuq
uQdeyzHcGT2HX1eEivQOOi/4uHnYdRAaAgdztyyPuds/Drp/X3P9IwoSGOX8291ksFjbBJYwjVDg
/zpedWnYxLqT5K7Jl0XQ/ixqbo+joTH9tbkTgg/N7olxDfuWkm9IZfzaCBU5xEXqYadYwoaGzY5n
1IevrhcfGDOezE4c1OBeWinj0WzuV57sc0k4yfI+e30i6un+bXKW9E35p59tij2SbxAUB1H/8vw3
4iNvpjE895X1Qm1KdkoUHVSu8233w1dbD5+uNj1R0Ut2wBL3ddZXcb85313KV0HHC0Tl1aFax+Mg
usik/DbPf9cM8efMwfTpJQa65Ww6gT3QR67YgWL/5OPlIlFM23uv2+kOjgm3dgUuz+uu4NU2/BuP
oluzg1l9dcaUQiJHJ8/t8R5ruRPbVVVFzjTcbdWQXaFfmqzivLD22t2Wzrgx9beBV8hQ1S/DbSTM
p5tgfQPrwzarcqLx3ljsxTqe2jR9r5rsmfDBNbGHaydoGK64THXb75klkMmLFxsP/kZZZhHSP5Z2
uj9KtcTK0zEzFHum8qeqm3djaVGv7apv03VObp/MF9dL/7I6FORLz5WcHxp9/u2Pjoz4zTL04z+t
tubD24i6OBkbTdfk0t7EeGA/+qLmA9Lp9Wk6FjvCZUktorQwvvJifIDBfbA3JzBvLxLhSDySRRXj
u2BYTaNKIBtb/r4fcIPCSm4M8MkL9v1qerVFzeKndvfJ6u5mj3iOsdA4VQY0H2Ba6Ti0OalKB8gf
vegutY6oKOJ9K9IlyC3kDfYXILiDfhmP2eRwlXK/rbw91N5wmnLehGN3nFiWcHeHkO9PpQyUX11S
rqhqTowHgojX0asJP2tv8MBmcsKd5I1beJDhubYe0qGbLm6rMq6i63GuFH6MrBjHd25EEyUi4hc8
x2DUtshYuPp5GRwlmmHt66wW7ARmdysVNFV+XbBFlYFmZg6sws5bH90lrdJowXH7WAwznkq9fzYl
9qRCN9UHWRK6RUpEKd9AGZ6zJpyK4Uc6duyvv0kR0NYxvmT5eqUx50/bWLgc2kXSccBWL7StXr2m
ibOUCFI1QpPkzWvFk9IV5riqT3duIdtDoQ06kdHmzL/2GIJvfW4Uv0Eqp4x4xA4YrOZ6P7dUJDRD
aM98gqbT3Vf85jWfNRZYvAxjzq02ZE9+CC8AnLHIGm+f+VZFHqvxNKfgoMreEhukhYUsMy22fbER
c67zhs/cYEQGNv7RVf+ZKrR2jUVQzO4W6+QM7RP4/vwyqVXFbt7QvWCIPbzk02byUi7x67NWL8oX
2Xd9VCuse8aSlZHWlaQokIKCvF5/YTiMbXKwD8Wkdu5NpaBniEnksIygs+d5Z9R6utOTtJQQB3js
xzl1rhzy5bsnEPYKZgHO689JkaRJF+4vo1PvAXJnlCiMin62YX1Vda6+MXjQCNwgdtLyU2uHXKa/
TDHm+7Qzk2AqIcF7pLVmRBHWKOydNec0V29gk2JSM6T2iaGCen+egDjr43oogRLtb8Vqq/XXzNE+
SqXFtZ0/rm2zg/+4m4n0EF2U2x2xsXfN1I+11rNE2Qg/yewJ2EkSpIn9d4RJf7ujmM4SJ9TtFdQp
4apzLPyDw55o54tn/jLHOTSqLvat6clvZhUBJ7wDBfobhwNvUYnhti/POS3UB9aOT4Ul76Qw9vqK
NKVm/td55NGvbp9LVuVPfa3TpYCTUk+pjtRIY7xXyedQrBcxPvn1kyQi1G79MUmc9B5hCkYKOme1
B11AIoqw1tc2KLAIhd3EMxi6TlZXa1jv8uSnM5/VZLFXtq95b36oLu7tD4Esh6S3so/05uKar1p4
cx5orEQiPMukCbF2u9P2geYBuEQ/GAYKiGuye8bxSkyFWcCQz3OCzdXK7U9Nr6fgZsgNwJuGqPSB
V3pPeWfTn+J8qZX4FDS32Onxf5GxchFW5LmwXwYqWPCl7ihtJ/vB4Znm56o1Tp6D2JMjAA16cUh1
FWpc9sgyoCII65gy9SjafsVCSg8L0/uaEFyzEy9grVYzSbdBp0FTaUZMIvcDojRQBa8TscOLR9nr
nvt34GCksNyN42hLSJ4AUVk+Gsv4q7np39u3yqEOW2/kXuv1D3L/MMOb7alr+HnN6rQ0Ud8c0UFP
cMePxL0x3eUh9JrZfy95dtZEf4S/91Vauk2UPolFh+2H2MW0UFV6Oyq0l9bxo5ZkyMIHX6zj3Txb
ewnqF7fjvqF5w6i+Bj+LtuTjtv2a5t2ivD8FE46G+FlOWHk22PFK3zvudCrXcUeLdIOLXzxn6x9R
f1feh6pwQxBr9uoznqPYmIhslZ9DzhocQka+75Dab53NaArXobJ3w8DIYBhXy9d25Uxc1m6Gc53+
7VreKkZ9Byo+aFN9701wOBQuq0xaUUM1gyTETN4Bu2Zx84e9u065Y8jlA7TSk8A3JswjnhGaOij4
RkEunenQ19Yhx+4rbefBbp4987uaTFA1WTy34glLEksFS9tPAgC11Zf3Q16eE2a2gAtDbDhVtLIX
xVFoB1KbHp1t+amt9Hdr8BbEBvNQeSIqZPpoz95p48STOEcrb2MxAfbr1OvineL3wJHvcr42bEGS
5Y3Ohl2X/l3ZJcgy7KkiWu6Xkb1//daqlQ93IIOw1Q9Qb/TTYjVHbX0qYfPw5zl77BywLLAy5zNd
ENTItGk0U+m70SbfLS+V+KrY6IOqfZoHiz6nJgDUHBkUcdqfVu4dmo4c9ui7r5PdYgqsm4tV5vtc
Vud2vE/8qX3Bw4XepB1kAbqkXZkS/chN4HIkZ2GSLVwptBSKQr003kowDULw0vfCsXmQmRvewoll
/bRYLxDZAo/k8x2dQun4NYmTQuwdj7dUvAsEoMR4PusndjxGf2GOwmtTd3ebzkeHOJmdSu845GRu
AG5wOyZvXHJRzOOmeau2ewCyO1v/0niFF5cOT1vqHqCshtn6Ys3F3ZJjm1W8QGieYFkG2CAvaa+R
Mqp4ZG5jIRGlQ779Tsw18ouVsrCaPe67ZyksAzBOquEOfbldbrLzRkMdI+Ri7kgMPQhf4Mwx9wXG
fiu/9vLOLtlgteUaFhbXJJS1nLSrZYujK+17MlN+8s7xD8OmiXV5tpuzfSvjehs0YgZIRTszN8jC
/1mbN3N4F0kM7xp8gvska/5Wo71LcuQQUR2qmWzehgu41t56o4jHnEXHjHNLWiL2tr3qKNEhv+ZV
E8uday94blOqWJdPs3jchkgRoEBewTzaXZpm70FcQB4escFkWPhdQUZnw/9h/ICfec5caD59/eBz
fWBRcXMx2YHhu2foRDJK6/pGK6rv5oq6wcx33xW4ffoypwOIL+6IVNazuRfkxNgURAPB0YxfYiVb
fBS17kLSStyDYqFRdBuQjMwTHHgT+5qMlw+GX0xX9dFSA+NZdekMJNtqugxQAw6N1t2PWfK9OO2X
qTHejtM7xDX5XsxVc/KFz6XQKLs75fef5fqx6Rtmh2H41Vb5pYdEYlKd3jhTmE9d7GWYfbxdrRGK
H4ObRO4rte9djePYCTp1n+j80OoLk18+gD7QuniS9LNaln5PkdJFyaTercN+vXlJFVvbm+j7Ajgq
JBNrx3WRx/XEYq3j71TfeLlrn+6gN1lcTQHcir3Hpsm45SklxL1LxKU25wdj+LWY2jFv+6Pwvv0x
f6I4k3qRh4QOW8+lonJT9JmMMVeFpWyPWXVUU4x/HEZCYz+jcxM7MrmBj9R3494kQo8MNcjxeauK
LAQZBOZkiSr/05u7S+dQGNixZ8NFDDTE40CpIWVvd7oyfzfpD5yBMZpQKn3cmJhZXBhObnNFMSBT
nncYQKz5QpPqE0iSHL+IfajtobyHkVN+Olvi7EolcBxzakEo9+It23toEr72yaTNl4pUSjZMn3AN
wqzcdmZF11yd4cJ08j/JgPu2Enf+nG4nWB/xWKYHOZg90lxzSD2tg5zO8ywN9GkEUVAG7mF2Kdhp
LGL/Xa/9tJp/bTY2uZr+H+ydyZLdONpkn4hpJMAJ2zvfmCfFoA0tQlJwJkESHJ++D5XW9aeyqpVd
+3+lhUy6E0kA/rkfd29AAIWXYWqGp2Fx3/Gv4h5U04ODPjSp9pPSkvOMSxp7d2wYfKH5KwTKbWuY
ikzTPXkr+914oJ+6pQ8v/JZDJeSsxnufGbVvlOtMiEWILPFKxwnUfN31stnjzPF3FJ1MqIJJc295
0Ld6zh89aB21MnbQIvU2iYhUxIQKac1w5H3pHCJFaW+Q3o4J3qUZ1vmmTOW7SgACzyvGRzIAuW14
Km1CM5NYEi6D9BhI1AtHQ8UlpJbLjPzMMRwV9eQ/2UD+DEwkQHzf0e100sH0Ek/8Gs0IsNttX8Yx
xMrjvSuJG8knoQhK7zm2Fw5h4tABJcrFcusPzZkZ8YFQ0aHtkrMW9pVR9g1dj2Rh4BlB7Z4ussVe
fbzJFYhQcKcL7COwgOYu8GfYBTHUvWLlI1UrKcnWwaxhQxXFi+g1HaMCneTYddBQdrbIgp6DksSr
ib/3Kc1hJGIOTpAv84TX3WVzdhz9Yt9paSg1oKaDOY687F0+U8fcAZXWrBCnKEy9QxQBACRJ9uBJ
UT3UDiNShavnVsdiDW5nZp/7qfgSdPo6J92z57BZb3HbgWPTnG4GnNm7skasWBLbPDboLns0fecO
jxTMOgKM5iR/4qpgoy+4JkQ63zfEqOCLOLZzoIIgOdkEOzeldB5ziFd9uLKvqkhItS3iWr4BDGk+
sR06m1jA1dLw6ndF3rSf1IABxImX/gf34MByIvtbWi+Dvcxb9JUyYxysrea65N/hZZjhcQU/0VzM
Y9xhw4gC+l+IYAHMb1Ngf79r/eB5WPlero5OGeaNAwY4+cbQndF0rfvbXizW3rUdnh7V6OxsbRcH
b0nVa4xXDV3CjF9JG/5IfrLFKn/0rshEyfc2ZuyNYTn/wT4W2MrcsLm3HTwno3XC41lSgL40aG1+
0rP7WKrTaLvVlW8hO+GF57cwPBtxMlZN+8MMjr6lP4WzIwNJVl2gaJoFCrXHGlx2d5QXJRa7szXx
fQNF0HsdsO3T77Wi1ex0Asbj2tZwJHV+QPgYvX2a1fMuWXFsOrFQfqOk6QJCciG+Ljohih/tinHr
TaQfwLF1jFCAvKXj8tVExLJAvhU/qNZN212HVMQwdtCg4cq0yu67PqbPeyXHOYyQ+JEJGckhzNke
lEDzm1G8OVUvbhs7Em+Go81Z5155LcalORIwEjclRwj2OZp9Vc0CI3Yycwh95g1e9WSkc9ouosbn
vnbqqywjneCNSXjUzZSuvmpgd4q45iFaCXgVRbfhjBuyBwf7nWxuuWemDSXPx99ya9eV+ihayzlm
C2myYcXpRYFnH2x2CRdo1GylWE9vO3rdXwKiuVvRCv+uc+bu4GPyRK7Ec3vZtlLdhDmcvkEbvDCS
g4VUOOY3UzM2HCr84aMYY689ppbFySUibtHKtrIv2i5k/RSx8+CYGFKelkG9jxQDXc5g846MW402
lxtGfdJ015hC3BZZeI7veiTgPUfN4Q56CZ/PhBZzaScYD6RKkmvPYR4cS+q+uJU5zSG1H3MZ071o
afsl/Ek3bEpqUN2yCL8OuYkH+s5XHCKrmPUg1vRCEFjfodtOCA1zBKjZFZuyYuzkSdpuU+xUFSJF
pG5UjG4C9A4YZRaE/Cypd3Y6726KQNvsGGOme3rAKP4LfEJrtLw6L1Cg5B0SjwLY4+vCufHzvCfY
unocffR+sGdWv7esEPejsxohUTdQwDNv2AWuRxtcbe3knIX3gSbRPkVjdmm32bCvR0xDceAHpxCO
/QMQp/SeJNwnAcjyJmM7ie1jjD5T3c7jJmrikB7w9A4b93xM8mrrVC119wE+/D5a0Ik1mKV0INk/
5oF7kY3ey1hXza1rqulOCHo4yGvIPR9L8F1H0QkZyVw2eURghEfhwVOcpASFDF9Ge+BH4Jqg24Qu
mrnV/Nsp5SpyW2rH3Hp+8nsf3WWiGyKU2GhSFIp7uxX9PVqVthi+z+m4Ce1B+fhoszbYANXzYIIR
nE+YJUTh6FJxXY6X5JrNBdH2hjsitnZT6IQ/3BQKSeaF5lBr5r7cQ4xVGs48ME3c+Tul8fM1ktxH
3TMz70J9hCfELNnkCDLFtFQ3Qa04RGUdm3yTl+45aXP75E+CS3iUx1nhnekUAa4AFlUXBs22JvbW
cNq+15XbXzO2dA9Og6Nczt28t0zBPZa11Y5Mt/9AbsW/FuHYk/31MM/XTf5MdgfNSUNO7zEqTP2N
ZE7SbKLUhrnCX91NZkoPyarHGpE8zGUrb2d+237D5kTurZjm+SKZntMsLO7h4vZXgxtEL7U122hu
+auD1LAtrc7ZLQSGTm1dEklxx4MztHoXsWuEfte/KmGHez2u8mg9F/0zmLkk2NRN7E8bugAQlJbA
6FPbTB5w3FxcA1Bm9h/X9oHtD5MkynWOocuocmFEeht4DsasEiGIWfLllI/ypmtIkLf58hWtB4mm
HqePiKwLnLQJ98UIaHXyBTQT3S7DxjBLB9MzR2Kvp5LcPVWRzIvLNXqDsXlPVqHasWEwLBpsRCpa
xg9zP5xL9LxiY2g8QH/5KuLccXlg+9iGlJ6iXVyr/N2p+OnAHZoLCYyDqHG6OjCaCXs6UXJ+9qaM
flSxE17NCH8N7prdIi28PBmNKaoOtrY92hdcoIRgxBh8lLnCnMlY8hYbB4gQ3QbHYkl85jyOsMAT
JXzuOj9FBDPQYbBbn7FdMwaaZMwBeobIw9XG6TztmgK3U5Q+GKyNbDFDWFPZGo017D+IyuHqK4q2
OzV46+ZNmMJMYB1zgmHXdSLxNwiD063Ie4NwhI/tJrAL544yg+mciSjD8tn3Cz2ZXfaiOSPg+qKH
ZKedePocccxTzLlQO+oPqNOUlBDFHdV0gf+VmU7C/0e0lmSCc0X4u7nL3Tn66KaAr47kJcejwmq+
z6ZePuHD00O/2DPUh9hiViCHdQY7xV/xYHi3Fk/yg0CGuhDDkILgVl5yb810Ji6xYy7HHqEcSIZz
AivXvZl4iXex8thNy0I/qL5Jr1Gy6j0AEnbRyfRWcH7gTqwtNEODzeOJVMryWeTkjVUUDYe6WBT0
JQGCuvMCe9vbeP+WGgjmPCNcQLfGHVsk87JrlwYfK6779naK1WnKcpj6LElniDzOhQhY4fNxqkDd
kLhLs3m+nWoMPW1KCI8J5WEKZPaWhHnj43ldqMa2+hqAjg/pK1m+NtGknzqjMGhlNUPXYDLPdsdF
taH6oEWmM8ElRYVYFMd7UDiIhh12BHtub4omk0dTif52siMm1BQHqi8tAK4TxILxCPyk2Vs0J99L
a10YpoGIqQ5gYAxmWXCzhRUGpmUOb4D+JjvuGesqkY770cZ8mYkUMetnDOctqhDzYB85myheRlDU
4OTk4BOmj7WfVduJ3NOeQl/nhYfJR89c8cxgWG1cBIb9OFrzAapDdh3NGfdIFGfcC6O3jO++mtV9
GF8XkCv65FJ5cLeT8iJuVfedgAerU3TV5MsRRXsT+NTsQipaDtTzsZAs1mUTo1a6fcXI5dIjsC+I
fdlwD92xvKRRlNrmVnkcJ6Nl4qYP6YJjEoTawAbF+8ZUwgW0UUZH3IpFyrgk8L6pxoqe+7JKTgVy
BvNzhvTQIFvbYmOf+btAU9OyK0DkEJto2q0Ik2PptCfKZZ9tRECg54sT34XyIgysyx4W10G3I+Pj
GmYMCEqUmhgthnAPuqN+62lLpLjkKgr7Z6vmbySVUgURo8GbcbTjev/fdMA/1AIJOiH+3+mADWnz
tOl/SQes/+LPdID/B07+0Cc0TJT2p8//z3CA+MNzXTD3FKOCBPfw+v8rHOA5f1AR5DsKfIqkDyMQ
/xMOUH+4SgaMZW1mBiQK3P8mHMBL/NLtsWYPFNFRT4SeT9jgb6Rw282moil9clGkSuF7VZxG+5e+
cC8j0AAHgSHgL18MIN8Zq+lfK3DWr+HfX9HHsEQkk26Ev2cR0jquxyx0PRZE8cV1cvyYyMtW9sSk
9VEoNmm616wM8gUaxzdbtg9Zqj/mkhxva8lD20OcZpOcG3wXTfday5mjOs7WvduFN79/r/w8f3uz
Dn0YIsTw669tHXgM+fu/pHr6mekqmq9gUR1R+koAHJ3f5FhJsB9QduhUbDuT7GRCI55ajp73eZof
24RkXbYsX2AQw7WKK8aBMkqhdrQ88CbGQ9TzwJKVyZuXYrnFFDVvO9nIrwwo7ltXMnRa8Hf32LeW
8DaGfLBvcgm+gYdZS5J/P/Tx8KVCqyGnX3K4idKTgIJI4jKePyZhbia2aBx8Vier5fBAcGD5CkS5
uEP7Fzyztn0rGzKyTLNbMcVXo4Y5arNx3rZB/bVcQhqBljUR3SUgnyu/C3cJT+b7xgzWfRzF/mFl
7BxUhUbcr6fnZglc4l/2XlnmJsAWdIhKdk54sGf5I8otqp0wIBz62KJzmOaIjddbED+t1RqePnZh
i7G0rF4S46pzEAavi6sfPUzmNYv2Fu4jsyO23kccUvkxAMFzZYeKkocxenYm3Bf2xHO2gbq2sRVP
QDcUjGDaVB8A/3R41qwLNTRf4rm0H5ZBj/tyGaq9Q8cEukwhPpiH0gE5yyO/nwL4Uve3sd1AgBoq
Dxquey6T7DtR/PKuoHueomG7d3YVitox5fS/IaqcH5lxHfEDSLhXcP/OnkIh2lgqci/DuQjwrC7J
YyMwntdR124bBhCGgwfhwggjOAIWd6D7Jc1Lhiy5OqtFvGM9p6hzjarPCIvbBYrL3inkHZpJu+/N
UsEdxvmXJm1941kMkIacYt5ar0ciksC7BD7JdTGDga7C6DPzk/g7+tx7N5uC6V5RZts1Nn7Sflnf
L+QQSNnDxMZixfkxdMD34Z3axo6bgbBNYmLiwbcqWNJ3EVrPI7TfW8lw62pJ4AMKTV12gs0zWOri
tfE7+xFAKHxSO0CoiT1IAJqez+u2Z6dLlI5jAI2X47YKNFOtSN8ABdRfm4l1laM3CJEwXq1yQX62
Vv6ANTuka9qUcL/2gdg58smkQcaX45XnknjuVjd1dhNFeGrzQnkfAfEMvOczBLt+ag/uBIXcIykc
eBWPm1IpZLMs/tJARsBQmXGDxsUBGAoxlegEKwW51wcp1zqG7NDKV8BMcmrbcoUujtFD4WIz9Xrt
HUXl1jcW1Ni3eQU09CuqoZhX51abMEqZhyQ6ipXnwCEUVkp/2a6Yh9Kbx2sEVrdnMgVjUNCzbgiS
s5m1+o+Cbazv4GPURbu3TVJzmpiv05GwMiK6KzuXiscxOHZ12O+9fJ1IkHkw90MZyS0zjINswWvZ
PmbWcQyaZiMd0e271E2JDE7N92FC045b13+Lou65hNDD6KTCcw5BjU2sxhAWjyR+3Kp/X0SpoWqF
7ilo/ZdMiuwLZ7buvpM9ZN/OianeLqGjEPAmNhvSTA6Z5LYyipazGqme3Fn4dbYq6gO4Vu91o5kR
pFVxJ0BiwMBYe2p9b0ajzTHlpZWzFZF+R+bDipbV5hMxzdmkcxDfrpQgpvYBeGBh6leyyF/ncuK7
7M2DmaF2JZ3nXpbeEJD+sG9NPD5Zwn2ZPPvZY+7sc1bXMR0PTXLKXcSnrcgG56GT9nThFcI5ky4h
Z8sD8oczVRh/uYFP2olwmLBfQyUgrq3wXGSxc0ZT5Uoc+pR6YvoPdgH2ipMMNPd1Vw4uJ4FGnmwQ
cMeGDK9gFpKnHufeBuxk40EwllOjd3Wj+7fAUF9C12vvYi5MMBTDbzb2Uz2DxfZIZHy6ui9Pi0Ed
sUnjZFdB7ByJkOJxS4vvwsxil4IOvXT1WJ8m5eZoX0EUfHhOXB+kBeYFLFUiAIgjHpUgjy5Qz5wt
VFezi+rYuw5lpu9pIMg5nhXzKQbZdo45N9N/0ItvS5o2094L++ipC3q68fpkANow6/Emaqbkwixd
dR9nvbPnsj47oaKCjbOy3NheOx8su17WegRxiH0AM/haAm8Hatzam8RTd3UbsfvtyuKih+yF58zD
1YsJQyoMxUMisuuc8NQnFI/hrkVUUQenYgvOXXOwe4tTPIws/L8uAxb8fT1jHoJd6qqPks8RRey5
btdyetb4dzME9aXoXY7gDXrqpaBeS9/o3tdHduQIdLVDMmIph/JWZ5H7Yc1YbiM5LqfJHR5FU0UX
yRz0DL2lu9dIQHuteio84+Kmm8p67wcjOfpivCDaA+sRheWuY4By6LzypeVsjvRQ4+i1VJ2c5rSC
EVMwNKmmELiiDZdtrgafx8Q8Vhi3lH1fW4LRwWRhLsvDcAVnUWyM+2J682qEcs9etn2hDqpsbmkv
TW/yEWscGMGrkBWIVORIVGOiZn1TgHjN+izLd0VbjI8c2/TBMimWsXBYuptI5Q+mBIjCDRFdWUbJ
F8m+gzRCRRY+bNzT3DOBG/KWNJQZMTkYYKpMhYPwqimkc87pfv/sA7ItlObWl1aHLdNxAWLVYq38
JbxMFLS+bJxCPacdFymPbLh/VBpT/NBe0D4zTA+cT3Hnh7GN2iYhus9mgo8TSSixRdUhiC1JtsMb
O13DZuHM438ivkNCTepFHSiFupu9rlrtPV3A/DW+bhMHO1cBKafz8X5ZZUZw9acqqj0yerbv3YzU
FcDgJVEO6ZOK5AXDN0Vg0WUyRe1VPEzZS2yly6EjArnNWf4u22EyuD5UPx3Cps0u8C1ocidpdDnm
fvfDmlbFFVLHSu+ux+sxnv2j9JL2wcX7Z0aA0VUVP46dU50HFLotgCCYxAAitjVpQYR3z95JxOVT
yONn38em2QVZnV3WjiVvySX429BI98r1MT1WajbHxQvumOsw55lqrAJh/sNzm+jgWeiJQVIxOMcX
0q/VWLEpmGG2EOJKZ653cHjm7Tg01WmgKPrGmQrMP156lbiMEiuqSUZGroSPGH+7g/he1WN90WE9
9L1SPmuEhPt4WFZJsEabbL+3scEQhCk5GkYoeHbO9j3J7gPGKSA5h/6emVTHwraE4Q0rafY89Cye
nYxrno5Nc2lASmT2GF9VKvN/RJJZWTe14jlNY/USGobZXjarLZFSDH86q/y7BMrE3UjuAwBBjBtl
8QNFKGPsEerSTF96CmUBFMYrhlg2j4KEl0SKQjYu2htnjtkQWkXGs7sGjFI+uR0hRuGAIKOCyDuC
GLgQ1pw+MvW4bgogYJ5o9wa005XEs5l1CGEEiOh/dnA31a1P6NkGsa0DHEwYxcogpV0+YCUbkuxT
t/2CNiu/573/Xkbmaa71/cJZ7BrXzTem5e/EIZKnGmDbxokFM5bySbPJvijT5LVwJ+OjpRNKUKBU
0OfSrbIKdpPw5z7GrosPeTOM54wqny3+Rw2SzutPoBu9QznP5a7O6EQJmknfLuXy2NZVeIgTWqiL
DginHTPXS907fslVCm1hlNj6AaUe2yxUqlu313rj1tF3y0/TtVITbgzbzTnEWZrPoGcxAmTbhgUM
uxw+aoR7bL5Vp5+oMExgwUfW0cMeA1xn48XNQFt8V17DQSnPMf0xdPjQvSWJ1LEZDQVYtcLdIPq6
h9EMWO4Xc4rXKUymQRShwnkP46S/48fDmj4bikMkdUZUr20mj5jV6Et8lsa+cRTNJhXTUtTB4Gug
re40tel064LiycbCHOIsXC4rshqYRK02uZoZxMCl4MDVtdT2FBa5tMDBwcMzsvZdxiSWe6VbWd4l
KYXmjsECAbnZXKBO9tjG8qJ+MZ1FAD1dIB9OIXbr+mUpqg+7WcadbDjgbCTK6YYs1vAR5+vel8nI
ozAx1VQYvrhQqd/FStWGPd6L2t1CbOx3M/2lGAXxsRBFi/tT36iT6q0T7KiaWIvdMzUrs1Fz6XHE
XCLzGee2tweyx+M4rf10uxim8WKw5l3b2W9N9znGE/7mEqATkfXpbRwHBSxaqG/oRwtCV82ckB3S
RnUElB2E28OU1+Ux9dyHrvTNFhnyvoVLx3TnERBFfOHWqyy8cIw0c/CYYpo+CaZarxM8wWPDkRw4
2BejwhqpjsBu0QCSX590gSL3kmQE25QK+n1Zuviz6W1EdmarX1+p0jmHM3iyTIB0VKL+3vVL+ZjH
a4K+8qDpxfktepi/Y2VZsCdR9wrpNdq0Ke+s6QGkd9mbP4OUjtENnfqWw7p4oPhqHe5Xyway4YNX
Y9UI4W+91SLnlEyzIeOqtSydSmBsTetRc/JWexsT+nbhvMT7Gw4gtfiaQm5YjdFlJ1JTcuPxAfZt
nF3oMi8PXEB7H972UU1sge3pahR0UHScw7dB9KDmPL8eq7VYROG88IX/pQ6KkxsbfvTIX67ShZPr
Yivs3jwXl8FyH2WdWM/suZm+SH8+E1WPvgWkAsC5F/2FtL3dovPupc37iyDHj6bhA28DBTe75ny+
s7xRX2Q+Yv/Wldr+0jGMOzI9ta4X9I0zU/HuELS1tyk4y/5Y5Ky/LbLNDm1GbvB/NcT/n2px/7ca
4u69olq8zf9KGFn/xb+axaF3KERELHEeqh1K1J8qYviHHYTMO7GIQR9Rfgh85P82iwd/BAR6qDwV
AZtc/viXiui5f/DfCUUbNDKJ67jOf6Migir5i6aHghkiSPq8knAD34WD8qtMVlMGNWXpAi6xXudT
jUp3HMQb+JrED36vyQFM+ftLhQBMeBXbcSSlsb++VJ4GEVp9R4hJwj7l5cQhnbv8agKMcUU6mv18
WxZfMh6lR01pzD9UBctVEP1T1Vzb4X9+VBA/uHl8j9JVvvVfXx963cxuDZtWCoAjuXNEEu7FFKbh
AYIme1Ar5fzHVzAnGcqJ35DLopLoMZBD8C3OguiOU0Eb7Jhm2tinQeAT+uJw2eCxgIaH4IqD9hg4
2fiJ3wGBo/ITZKgm5CttraJkF47LmCA5pIJPWl/gWJQ4mjD3jA2IFh803LZlF/hB0dDwMgye+GKD
2cTyNltmP1ZF8uX3vwc+k//0jbioxy4jV8rN14vjLxrprG3wcHPGCpyu3Ty97SJcDR5rHgTzcu12
8N0XmwP2e9H5AopG6DB+1zUTQmJssvm+MGoTG/xCHhbsAnMbABH9rXMmusbUoMsI6EYWBgipsZfR
IdTLb84kPAfPYm6eIgMFepdg9vrw+qQpDtYQttOJSFD9OvUhRJrUj3jUN2WbM6pKoCWQ42bSqsLW
fCMuMj11edCVAGEIprI77AmtTF0j2PLqxLtNIoCimHQgJp9tQrrk7jPmzhsqkHzwGb6gDDEfFaHP
tnWTdofog6NI5ZV5twub0pXKnx2S+b0I/OslrAOwCZ0k5uw0YX6qg2QkMgnvbjmk7RQEOKtVGuAP
7w1pCTeO73CRTWJLGXPyHrSBWHnNgizAGEzQu33Om+BEumpp9jldSZptmtcBuFhStyFChseLOsk0
dDeLu3CybjAjwN2SlepdAh2T3VB7OubyarAivLgU2XToMa6PP9VXqb2ndBrWqejjsUdTLdrglDqT
Et/4wPSPzxHIo23g0oh2n0dhMF5HMYLnYUlDnR5S5JXiUHBVUFdO0Lo4R5JaDZwueSf2RJ9UdZs5
2WoIILFvdhiSCkj7mdMSLK+wSEngGopSbjrWSUkMVFj0i5ukB9dIkmn8SDNODKsh2rZQ55bsglxJ
UrNVCSBD5VlLu1QP6pECDPwNNsm5Yff7i/8/PYxwVTAAl77t2N466/jLpU9sZc4Huzf0jQTq6NPA
woFzhWI4AkMdmYlpz9pdw/PP1vNoH33+/vXXDuS/PYyUG7g2UyDf9YN1Ufjr6xPfjFPSqcNWr/WZ
7N7cSwF15gIjtXOsae27+v3rOf/hQU/NVBiIEErqys/99QX9JnFqZpcocGDm2JmyI2wnikAg9Yfv
OBzaUyQWlyqDKaNXZLDPRaPlR42reD5M82rexrEFnQ6tmFky3rZ/eH/r0//XL4RDMx13nh0wVXPl
3zp2RWmrqWkKTLRWVN9htPFWboK7H21iIZCjUgekCgHPasATtKkn4WwlkfADbULm2KEa/sNq9e+r
BWu1zezIU6zbJCd//b6oAKlsR/Y2GpfbCBrfx1htgjkr/6mR+t8fwh77A5f1SAVuCOfr1xdysP2N
Nm2t26QehzuEbsgrTTQAinO7AG2ixk8+ZR5obZvpFNUhM6Gqjesn+F2cfoSmkePjem28RToHpkAN
O3QcGUdsPVG5AzOHIPD73+rfr13PAQGoAiH5YtiD/PqOQ5TAYFi5K8mw6A9H1h3pUNzvaUAwNl0s
9/j71/t7KbLNrDEUvrCxqNsht8zfblYryGuGTzBUSDhScxK5cBjT1qddJowXufMbItBM4Yv4dpa1
fK+Y7jPOp3bo8Ps38us1wbaFjQtkNxqaHdLsP3dyf71pk8XTjnZASbqhNd4XGF43OH3mp9+/yr93
lPMyjlKeZ4fUWbBF+/X7lT7n1DFHXbfqST3MTVmAJGDUSzNOMX/rsegeTNcuX0pdDFdRXOHPm+wq
Q2HPcBDyCOcYQ0RrZWSaSVz//t39+uBcvwNX2ewaXSHCkI3U354jOsxE56LsU65TRufGC609+nRy
pOL1S9zn2T50UZkj0s+X1Hp2j//9qzshF4Hn+7aP6/XXryZtRRe7SL/bYDEOKfgCa1SdpwTAMcJD
up+A4pCPwgnjaLvft8Eyfv39O/j1dv3z8wshbC59ntt45n59B2FgJ+zxuAaGijLZrdERKR+TNXST
Q9jZRFnBQHfuhv3vX9b59fm4vu5qK2Df7/GQdLnDfn1d2dQ+w18iPfDea7ykwra/FHHDzoj5V37N
Vi3YWxQT3nrULcNLmZIRfJ+X5sWO6dmiD77t4Zz+/btar8T/eWj/fFNkXDnFcElAQ1xtEH+9ISwe
aCbTEQka40h+g9CNXimEcvZ9Xd+DqSHN4HRzi3yHQfIfVgzX/nVJ+/nqjuP5XI+wKhT8zl9fvafP
rZuV32w7Pd7FjQzvUwsLzqYiuA44gB3dWvfMYMEMbCeY+ZV7RW+ZtxIgkpzKNGgR+SW+eQ+GDQcW
Qg4SgylyZ4RBzymM/60UtUm3XUJEbKdjZKtdkkOh8RmB0LnYsZnTtJ8d+R2WOxfNM4vt+CrgCRbt
cwsEK3vqNLhLEM5IFLKN+PQSlby61sRAvzJJSrurpztwNx2dmIdqolLYSqIGrX4MxXmERj0x2jDD
tItyAbyw8mmHClFX3txmtG8t4lAUOSQEMTam4sUv8yHEWOkqZ8ATYKL0VlCIkWw67YizXWvVndnB
aVozlPAR/nPtPY61Ag/ejw0249bF/Lit5nlY82E+g3b2qrI9gtY23QVYU0NNX42tgM1c+Bk2NCIR
vvabZ9/pMbjDcuQai7sch6BnsOwzIA/KrfRKbwF/atHRkHXs7WKrWnbF0JunyZP1axGl3Y8wlnQA
rJMPzNVdm/1IHDakZ9YDIj0SwrW3YSo9frCJSJHMWJ+fbDcup4O/KBhsxIWYmWZ2lMeHLBTImUzf
59uqh3/eh9P0QStUcsNRbZBPKvHTlzQAcn5wmWxc95bDCLWtRZICo6iRiNpJyBJnbK9S4Ggl800x
2SZnWFTD+tExt9Rm1AvvjAdVA71fy/S1pHZjht4w84MamynVxkR92+woXFJHhO6KWavWlHg51bxs
IwdYf9UWAKrauUdSGzlVfId3sTy76DqwpkcvWglVBOascTbYwfU84D7wGEWtDRsZ9uC5f88Go9yt
zGz7TbBL+s6mdm52PUmFTz8PgFKRjal2uT0503kmEyExbFbyqbXy5q3uRwZWwlH3VjHaWFhnCTue
Kmqi3hXf+VYofJ6cZJfpxsAD6DDOyzk487mCb07IvIukapBzj9WuvPDy0I+O7KA5S7a17FsyyF48
gFkaOKxYGFHEsSN3ER8G9uXdDucF3ZGDySGizV4KAcugwZ6zMCHFjWdY8jH60E4vpJ+DlEmHnNES
0ptrtkuUcEiCed28+2UOgtkDlDNuOZ/CAqN7DubLoCd6OIspeQ9rqVucyUS1tnOah8O+tPuaeh+c
NpSmF32b7/Mu7sOLufXpaG/y3DoPs0isbZ4UMyIiy84HXDGsLyBaqPHik+vphqZwBrrkX9gH9Mh4
aAN6ymyKb52I0olFcpKE60L17tHVEFZwHXlUVuXGd7tdHxGvYLDOdQJooKOuGNsfSQByjeKV4yOJ
2DCN5E3OnTdtWhuowUnQfmR2rcl8iv4WgiM7F17+k+pLoHpBnKubmt8oJMAZE74YuLk1v2Bqrhqr
zrsdRYOD3DTMm/gPyQa9Yk9iDtN4Sjfs7DP/eSRjN+x806/+GcqIX0meE8QOrLC3zrmngq+6xkAJ
qah2vk2+0feE3qnU64nb+UcrtRS/+Qyvol1isuGIAcFD7bcAz62w4laiBlC9CUuGn0YplgqvWqAZ
F/36vU7rbSfBYM7zgn9XwODA5oPdgdqElGnCoQtC683xYlZ/AyGKtTbx5F3spEsJ9TPxkK8xS1yb
2NXh3l/4avaehkU46oGqBcZZ7oPy8GfsAirjll3NcQMYSt4zWp1ZXsDasVbt4ef3Np5gDz92vAzl
VZo6FMcPoWFGzee2LyWzgTtyC8UjrmssKbqQUbHJTeshKhRJXJ9UZlKzXT0heE48bZ2kqQaKwSbf
udE1uaUDmkR8cpb1yqflLf7uOW5MP24+2RdUKoO/AufnuNfO7LLLV6ZUVOdxJrAOofFZ97sCMmsM
i/XeGkX1w6bb8YX/wf3s6MGkYpiyjLewxAwNMCaHSJiSGKhY41Kd0H7i1js78SGAysSW6WYs2vTB
SZW/XGI4FMwYAbvfhv+HsjNbblvZtuyv3Kh3nECXaG5U1QNBUr0lS5Zl6QXhRkKiRwJIdF9fA95V
51qUSrx+O/tsb4MggcyVa805pt30cVQrh8aV2f72J6j5K1GIROByyISPS6Rpcz53PCynLiPhfCeG
VgyMOjmGbrtmLorTyVrQKqClxOtrjePywsppfQqzmPOk6miQAxmQpKkvmdO3G92Y3pkeGc1gA1cx
NmwThbbej12do5ACQIF7QI+uHi+l9DqGX3HnQUxDlg6HoujKCMcTomny0sunasGrx+Jt0hJZJfYh
K4LVuvMJ1I/SubJUFeKqYUor0M64UIUde0FtNUsYchFu2DgmVEIP69zEkqwbluzOeXOwyJahN3zO
a6H3Vp56X0niMW4XlF792VKU+ZU9deyE0pYmHT9Ha32CUXtXjLVxOeqV5uXG0DGjrr1NY48YZDUA
h0VefoVEpXsuERc8WGrE5+Px75zgnHSCOv2rE9z/rdsQpdNBFsgkf4sn/+h+ND2vOT4cHcUN2aOV
pZk2m5P+6hbuclGSWHqkaH6nTgxo6/nQsmm9OoetV2daUGvnNB+syglXooDY5SyMMImD/g6mRbCz
mHns4zr0jtTNb49sHB1RdvxzZds/aCssVlEVmNJ0xArRbhGz5bvYhyP9cR180F35/YVCD0cXS5vf
x8BycBmMCh7hS+0AslWWpwnSgiundfJIaav6oovVw6qNH7pjGXPLjlFr6if3YZ+YV+5sheddWedn
WetW38UggiNnJuvtkc2zzMAx4T6DJedw/LpOLmrWYizMI8PwHANn1ddNAgOkhYohCGD/mYpMr5Kq
bLnOcF+Um8lfq0AODLqn39iDCx89tsdNrtdR3+JL/YQaoAHYrQy32oJRT6uoM+csxbxGstqRU8bb
zy9o2nsA2oWw/TetIY1zOy3iGkyE1aHms9i++myhxmqQ2NNDq3Y2VqptnmXmJ1KS7COn/tftjt+/
rcNJz+RNYR7jOs7rr8+a7QIDIDqDVobzpwV7NtHSLUBmrc2956XZ6ccP09sTpoD45fOD+Q602cNH
FuhqABKPDaSaYIrCdHXXNxTpClvSPam0MIKWuPj88UXf+44DJgDCRG0s0La/vkna0BgLBw+gT5g2
lwU4xwdc/ACWUyAcsLn0mSF1fJ8PMG0qntm/v2cXKO2awWV7IeLy15c3KtJ70xhkL1EPBi233tuF
TLhPB1cwCkUTFOEZMs8+vmfnnZum8Wb/XgXJyz1sAoMr8AvI4PCTi274xWgaiZE1tGG4HVGu9vse
Ti8QO1qkRI17E1yWOJTzd9nbiDUVm3zF5NZuq93UL8lekcElorjQ+gqBtYcMwm+pO90xGPt93liw
iJ2Oysduii/L3OTbRJKTpRcgzgBjnatQDDXK5N7vq03JQHe1Cg31wBsYTERqli5JYaRBwi5hRAY3
UzFv3iZMKrqT0Kg72v4mmJ8Rn3O8q5EZHj1w8xscHvYdGxuED9GT93Bd5P/YNGhM+jhdsCOXZWm/
mJYEWOB0GdzOj3+Wd1od9PrWlYp5kukg4X99ITVZDXJ9b8IlbaK6R+V40szofre6sfpfpq/uXFK/
SaYBKH5G+xq6JqDwX+ts5WEwK1Jojnwgc33FX986/U6eSuEELnvI4fLeSza3CnNuFMIURqyC6I3i
ZqTX6AX4P6MQ/iouVIxkXzFCwY9u2lwFwNPS7GtpOppuZGANn8MKwTLg4jWEjhrNW5GXTHiuERfI
Z2F7EkonwpF2E0pSSOgl2cO8XnKmk2EY8tfYe6tRQAICggRJri8lXVP8UKQlWecLVvcxSoVvnGqT
1XkzWIbRb4Zhju80LArsdFimv8RUMt87M56cLRoWmOPMgR6LJUH5mocKYU1exYQWmKhqpi1DYwTC
zQJOFF8H+8vpMmK+uvDgl94X6YTcUMZO+ygZU985Vl6KqKwGtUKSABQXQUIUhNP3vtq5TPGMC4dk
uGWLIEYsG89D+llMc47WMFMgVlKOeZuRo6LYug6O7E0Xm97lmsHxFAztQizcDLSwrXF6bvwuXMP9
ErFiz0djgBtaVFm8FZBXUOXpsd6LCmXKpjRrEqETrR502BKVpoXfOFHZM/yJqi4snrBYJ5SJokZz
bovBOgmQgb54HMHd00IP7r6nH0CVuTgN2l+u3URplhNBWBCudB0ufoo1VI0F8EYDErsym6bbks9J
DAyFF4GR0yTgCtRGbmzGUNbhkbfl7e7k8QbgM6JLHnief/CyLAkuRbBOzBNtaZ3ghhx3iZsFUUOg
/bmRheORzfid68ErsvHW8CpgAzpYBUyScha3LWHWJuGy0gxVynB6iq979igUdIwrjCO3+LaGY0SG
28lzGA55nr0u438sPL6u+f+b/rdQjJRlQIYISWPHV0eu83Y7oILz1zcd0LPFdvT6OpauO5IlqDP8
uUtv2KVWzwuH0MRqjW+a7IyN4HBwRgk47JzSyG4+XmbetjM51lMi0+Jl1eCs+vryphlLsrTRJ6BW
DVB/OuGNpaHqlKZZf/v4Uu/8iILynxkDdRXl8cFubwZdUlBIcKcAhO6kJhoLtw7UhSDkHIbrtfv6
9xfEN7b+eAxy0K+8vjf2DsC/NXagAJPoPmB2gOXZK78oIDCXyhuzI9ez14L7YMVGc2MzsWGCwl51
0Buuq9nrPJNnpi056EW5qpx+w8ZVbfEB+ydWZ4XLST7q+UvjCQMKigrdr0aOfweBnzJhWeeZbPZh
4elPkiazgaIX7EREArC+zXpDZDBQZo4wcx2C6xmTjnScj7+zdx5HEa7TYRrmxFIdPvalliA2HJpd
CV1pcmdAOpdlSm9CCZPwLJEk59OIy7+rMueMsJ5FHHkf3hai9PZd9CFiPbsxgHj9oyW093TlIsP1
O3xObQAWfjLn5qWPc4+WBmh/z0Sw8PFdv/OyM1CwTeGgNlnDY15ftAn9WXctqtDJ5qFcGO6cOzJb
jkyx3rsKWiTmmLzr67Ht9VUY+vcWEdx95NX+8pm4DJD1Iaj9j+9l/VsOHkLPdYnEINaH48PhU99y
VNFmF5PU3kIatuYSqELm0IKpUCYi/PSO/GDvrCA+Ba2weV5sm6fm9V2VojHF2AZ0Q+xKkL5tpA/1
2Jd7y61ptXx8b9Y7NZGPm9VnRumwBf12i/6xKrNm+DSxSDqhXfRE6769aDrF0IEC4CxtelJXLcO/
od/OgKInOSRLpf0JEPm8z00vxlc+4Ko+9qHeee0DC8l4SJmFqknYr7+BYWlDYOCTJlnEiK8Dt2pO
AzznX3urmTUn2tHbBU1MUE+TpdkjDzimDVvrYwXjepmDH552ANM6KmXUNP7BQ1z1iSPToaRe1Ao3
Z8M09Z4UZvuOjD74QmQawoeDv2dYJNBO03PQDuF8U6TS+slRFox7jXUkObKevPM6B4yUrXWASPxB
ePDddEMXlL5DFg2ZjN+hZM5nTofy2hymZRem1Gsjkocj38R6o4dfhHCYzdEwpQXjrg/RHw9JUBhB
MZEfEBHEneFNSoqttQLZaMarCJYQGQHZAPF2GLqfHz+f79wt2QjUDA4naT7BwY6TQHBvszAcqHpz
80YyXb02bLinCa2M01m0/Q8Kxvr7xxe1314ViaGP5xglB5v44bpSp2WyNiVZV7y6DSJDaBy9FG1p
s+0oHoAt5D2cDanClaHBUQ2ui9kt1iXu0v4BtnxG9UrqOwkZprQxPyZu4CLf0tiXGSeMGf3jxvqE
6mz+rHH2PctesDY7VsxJKRGT2C/KLeHWcQD1TuSY2is+tZuvyiXujhQRb1cbBA5ULCY6GN71w0MR
XoagqQOatYYexAkW6mJH1UhCQpzWZx9/r28u9bv7A9TIDn0Er6tQ9s/HKI+zMpN1QBqN3X9ZlDGd
xO0ooobkur99YClROOChbjCZUwWHL0kakAhrjZw9GaGk29FS8VnFCSwyDavZTp0Vb5XTdLcg47r9
x/f4VvbBwxpYqxiM5EFQauue9ce7ws7giBi8RhR6hXlXWRKa98wAog28+nSZF++mqBAAGguzUyZX
UHOyrv5sAcTd6D7xz/JMdZ+6el0+Pv5kbzZLj0/GsIJ3eNUdewebpUkuYM2tL1E2efEVgQ7ehUhy
5/zjq9i/e0yvFguOL6ihVzkyaAPTPdi+cHoSbQAykMA7JH/71AoN7NV+U5A+xzz8W+8X9TdzEqso
S0wtckSYcsymnRrY/MxBfN6MzIWLKJRsytjtZfsUTnnwAzfqZJFuMVbBlU3zrNqNuWneka8xXAOi
79VepCakWco/RaSsndUxh3nThRynDE+euaOyIZbWCZk3BipmRnycB+WO2ATVAkvSwVWYgWmnNcpY
YWPmkmP+7KaACbuxpVeULx1HeICFj51lofq0yxY1E4drTThTPS/PWmmcu7UkZeKilZp4lITcKExp
re4AKiO+6M7wqg2kt4SADM+a0IiZkbLWG9tmdHR3qplD+7dlMLfxdkl4IF4cNYr7UE3DLxHUkPUk
Ae3EdvhOg8ywbWd2oHSCTUMfiQlliyQZhAQWsR8EmdpPjO468o2MpKRu1hODELBx6qYve8L5+KFi
tM6+kTwLP5nX5q8iOlB4yv2ZKteuN3OvQHnWsfvChN++gL+CWNRo8wYkdx0ydCjJvr5i4mZl50uW
k9boob1CweMk/R2TVgHvkSMsbem5aAkWRN9CIIE3F9hTq46jn596FOXT6JAo3rlNe4fPpjVPmhrd
8VYMPSrWsa+Wr1VTmfd17wbZJpxWdcfCwxDgAmP8ukFkqmJyusbmOnGn8WdgV5O5w7s/P/ULYb0b
pZry3tAKqr8EvWVE0ssdQO+cV0kwBIxFztow4kkZEfjKU5/4nvxE20l1aiJAak/p5QUFRq8Gnjum
FNUzS52IY0IZvnJW8xkjHjMQ+8VN+xbjXlshpmFDVsZmQkDSsg1Y7aaqgC4Rzm3XV4jyyhAWlcGE
mRD7kcytkljIDU5WozlTPZy3HQI2XIKEgWh3G8vKdDdWnPjOiSzgaoHLls6ltONwb2oPjpCeW5Vd
1oaH+TpL3fZbyyp3U3vyd+iJ0lcIjqqHTCr7i0YOUUPSnGK91cbavyHGMoQWb8svwHJCfNp0Rn6Y
zG9/dMswQixCZvytpFgjyUNZC7p5tKXMfdJxDjcqUAKMHTNe4h+62Ni2Fs0YhKaGfQ+8E2w82KWf
nG407C6HYIAOC0++xWkd/qSWXqlNg+pJJFjoAvXC5YsZOvyn8Mx9iKSw7OikurNRF1FFeY4kPUAN
DRCMV3IjSxWSSOSpb8VCE2rTS8dFOmRbzYU19+HzTAg4a4EnB17oziO2oNYBkV343CXzfNcDR+cw
WSMjPBCDue8SxNqkdqT5J842IIRbo0aYx6kgsY/sUW93Q5+Pa7pU+S4YRXEwbAosQsByluSIKr87
KyrfQDlUeqf+LO8+XpPFmxMMtQkklYC5HYWU7a8f5c89KZwN6dKSjDhWkJKTMrWfNroFPzCSEaMv
IL12jxwAiuTEzQStIM8k2RtfEq8YE3P3tpGJfkiNzL7rDRIRNwi/F30yiMa694hTA3SWik+4EOLP
JlMnwNvmVBQgU0AMstM15o+lctw08hBXnRSc5++xmsvvsWknyFKoVy9GEJ9XS0ok4952B4GSpM/K
myDOZiKOpq7yt3ZHKtOIAzbdZoWToIpss+o7Ni+Jq95wmh+iY6OhFTm6FE4u0oDeyFB9gwwx7Wg0
weCe+E4yvNDgGueN3S0ts6cxbBOQ1zAZYDdIxmLzkqX1PnBQG0QKT8+x8v29+sD3bVhDcLY52hye
JrH1dQOCAcLIpetX+8Su/PvKC2iUZgzzLpglgzf0vWm6ZWmNbxXf/1ml8vTzWCW5vlildBB5tdU+
0H7N9JEi4e1DiUPFNn2wRwwaqWRePylU2UWF62WM7DJzfvSoPaLarbDn1fJIkf22HFk78DbybFId
XD886JOloBeLdOSU62JM3eYs7SdEqizHyrE3RxdaqhiwQrqqaJyRXL6+IczLGHu9BFGKHpFptKyW
T4W1YF2PjeCcpbS7sYtguGhcuJmFrNUj2qYV9FUEEeY8HS2LrU6nGYGejdzvBOXKYwOK7h7yBxyy
j1/UNxJpDr0mxxzE6gFNDca9rz8tYqW6MOJujCSqCjLxcGpw1giyZxp93rWeQnVSayKP6NwnVzIl
qG0YXf23/Q4+BFMSJmkUsBYD59cfQuBtpVRi0MyAyDgZITRuAjU9OqJ3Pw26sXYf3/Q7ixPtKaaV
XIkf6vCepwF9aeAzkBrk4HxKzLL8MblLfoYDBT9bmMbHHok33QXuj+YKDzpVOm6vg4U3HQr08BMt
WW8ag1N02M2X2nIZBZCRAs0v7E/jEArOGC/BLZlfBJnhqzjWlXvvrmlsUCTbdsiXfHBMqINkHpdp
tdHF7fDotIv/XWTZM2J/8Q1MnvXw11+yxZVwtVs2e8DhqYRBYO8JhxhhVBOPZenZl2Qt+1tjGJG+
oaipjjzJ79weDw9NW855jIR/z2z/2HECh5hhtGDULyHRe6zHsYEQzifQkLhKEjikax5ZT96KNzh2
YIqhh8Xfjj/m4LHFtSUMi+8U8cayfJp4oaEaOvUnlEnd97qXwLCh5WwRPGSXLfh6lKVozf3c+9aE
5nyKTjDYDYRCbTNwFe2Rh/ztusqHY6GzOPzyvQQHfQxDjUFYuRyKlDWlD44MCW0EiUIHy/OWI8fs
N90LvggiBKlPWFZ5vg8WkV6XoyRNnGsBJNukSqnLRi/mBapeUtpULU9iZDpHbtB+7xfnoA0sb51I
+MHBW6XrTKaG4A4HGWKIUrPnxRck+0ATaFx78KjPY9KYwbraD1IZmCdDCPmY+RGebmHfDvMlhQDr
3ZzRz4L3VuY/myB2CsbymXpAEtffCVpwS9R2rpr2S6mCa/5Oggbpy+ndILIcTHCT1S9IsZnYa2Po
gyM129uhNud62wYk7FMbOvyUr9fGgXoBequ0osDT7deUhtSe5nQ5bBqrCndJ3Ja48RwjSgaUggC6
6BDnRu/irPG6y1aF7enH7/U7uyifJ/CtkCO3aR4a0FqrIYMIjAQ+hoY0lT5g9rRhLJYcOdZjRz5o
AXKUt10KAyZaOJ0PB5Qt7tOw6cYRZsWcnmrLJK5sRpj8efYhyRNsi2gWfVEmv4Ohg3xmsbgSAqfL
5Hs20bkmNcqRZ2kbw0Nwa6+8Ndlk/HPlUn1zJu8sFWl/Jq7NcqeHtABrHi3pGu3mdhLOuLBlDJCG
AepFDr/BjYzKq39x8LWec3vyOYuborrFwAueaQ7lTQ6IgpAeoydQNzBNNPGA6tSDtTRIp3If3SCg
YuW9AF8vlv0sVcKrYWfi2NDzDW3RQkXJmJV1noY+0Dvn9QOT9H6QkaohItTjAN08A1essQA2Yk69
DCg9feuB3px9GxhANLYTeuPyPK4S7yUr7OQmH9wq+RwvORCemAmivjTiqfxezfigt03u06cI+fR6
53fQ9O988ub8HYV82v7jPPwr7uhV+rOtu/ql/40r/QkvqSUsuv/f//Pn9J//9U/XzXN117fPz/3V
9+bwT67X+/cf7f7NPd1+77+/+ofdbz//Z/3czrfPnS7+uUjyXK9/8r/7L//j+b9FBWB9/P+TRc/a
4nv16/kVFID/4B8ogCH+tZaUFJZYMT0ESC7r/j9UAKLd/gVkk3XQwunFGGNdhv8fFkD8i10KeViw
Hv4wh/FfdTXDgv/1P+COMo9fzfyrGID/XvwNFuD1miwob9aRu80cnIE4swI+wp/nPivxuw7jTsNJ
xn70CFPdh01t77KlhAtT+eX2j2/m5p8e359o0QMn+j/X45Ov6tCVa+rbr6+Xk8A+VZLrdVUOc9iI
MbE0dmLvB6RU+94b+hM0Lug+HIFPW3riG6dNkDO9W581XTWf9+N0S35Jfp4W4B0NMEXEBDEZPVKd
8P3+Mc/4/TkFI2VGok7Igen3efmP6iQM62WpsgINiN8+qXqU59JRJKPPSh1ZN9/+AhylOOGY/ND4
T3/vmn9cyUIrChyQ3WgIpToZpwnIGFZ6Co2gfvInVPEf/wSv9/71znwGVavsgaeL0ejBL57aRUpT
soZonNO3mTNWShooaeTIfL7SI5Sa1DGCI7/7OzdJZ5+rYXhkynxY7BVZUSJlT9uocnwjApKwmuBz
MjEhjJ06tfHy8T2u1IyDn49ny+FCzEYp3w9rZ1yTCStcjoFzqfD6gMAc7lGRocKu6Sp+y6j9aQRo
y7iDCGiF23hpvTtVBOKXb9aYXUZCbQn1mVur2nkgBvydNDQ5t9zDMm3JfDDuu9Bqf8qxMp9IqCNC
trFJ0MoIilGnH9/Me98dD4jDYXi1dB9O59sUMJuQjYqmwQwuq7bNT0o4T5dlktcEx9nHlNTvPCA8
Gyhh2cnZlA5hEZ5qu3gZa9AEOQ7fcdDVpWE4ettlfr7GacZ3YOS7I0/lwbn292OJuskVJj8ZQwh/
/Rb+eA1cVSKaL7Fbhm7PDCww53EzZkXLvEllO9Mo4jPLxt5R+B42hwpcIeDA+chj+vat97H8UiVR
WoiQaffrD2GIoKuJDWmiZSK6Dpy0dTKnwXSHwGQ5Ai5+XZb9c78U+ZzjfQ701OCvL2Xr1jPACGPz
XJzgAhZXDVpSN0cK/XevskpLONWxvBz6NjuBtET5qGqdxFp2RV8bd1Wdt0eWsLdXwbUdOuwiAT8c
rvDX9+KKIctK2qCRhtG3r5wYWw9lS2f/9c8T/LbpM3l1IXUfDv3LycqTRfb1at6YIABzI3VCub+M
Wfr3l/L4WcJ1leT3+V3l//E4iqxuMAAzDxRmqi6MOvbPoEOZu1YB3/j4/X7n26PbgMlYMEZeGS2v
v73QKqYAX0CDUj8DwUfk2CmagOrIVazX5TkPHHUGk05OOiuCAPH368swlDYgMnIZrA0TiRKER1tZ
HPyYBgcqLNFGBD7E9FqlWHaiqPsT3dTLBgW0d+TJf7O+ICpmfWW6y/OyYnpefxDyaloDv2sTGQPt
+WBglcacIkheIYukI7xp6yShdeRFoEvEX/tfQ8ffLxxVMhQktMbr0rZ+rD9+0UV4vaMKgpzXJ/Oc
aAIazwHjvps0NXFLYTlI6ZwBbNt0ekrOPHym3wZGWBfkn2iQJW7pZJ/cOcCemi1ZlW4IX2qGyAa8
h/wy8eZd6hOquFHIeJ+dUolvSrsGGD03kVeyK5OOSY/tdgRQtfk5NsTM2bWzVX3Vrd3jIxJwb05k
APYtSugKXzG9IDDZx+Zw3jht8jmLQwY3HctfBZZAQofDz4m8Jpjr7HbSC9jabjC/q2CGrccZpqXH
HQLVA8zbhbeQEqBaY0+blx1WZyYlgzkh2p3cXn0N0wpCTk1q0UjLIx32tLUFZ6O2gW62ZLESp65u
jJ9xOomvFGrYitlBGag0S3eT6448ZeWn/il6OpfICHPMdgPi59OON0tcpmS30B0GJkNaiamYOrbB
vduG/oIxNEGC7ziTgRA+7kn+1cjutuMYmz9HR9mPLprf4kbZcjVkz2BcN/SfZwO2ycR0tYxBgm6S
MiUCRXrtmodLQw9PKtT3cVfjcyaKr5Gqhgs8yiu/8u37FhcSkNd0oMNfhwB3IRc5KPPJssRXBmcw
uDLsjAnzMuRr+E2RBBxmh8bwt6nIYXq7GSMH4Hu+vh/thppQTpJISt2n7mMH4APCd2MSmDx3zSB2
AALapxINfRelSd1RtU4YyiWoWxA8YGMkZ0qLjKJFKli3VYBlqLQr7AK+Gkdzk1SL68Kk63sYiz3c
GEZbflLgtwVbujUsLy0jRZHydUwZY2EYYCHeenBvY9TStcP/ds3qIYQ2Dic7bI3HAqoQAKgJUCd+
A03/NGTEdNmXGsVBYGbTA+wBNwSdh0YcWYI5PhJTw1PUhtn03W9QVW9GnEI3UnSzR6hj3xAmpwNs
oHvXVcunWdLO3wHEpobM9FScSO0pYC+xrodo6OtOb0kkjE+9eZm9PUzhrosaoXz8d2ln0WkPk3SX
Dz0T7DgmcY60kHSEq13kL8NCxFPkWEPxUHhivPEWU5MtxHk4iNBzJp9sdBN5NPNcj/sEWyGT214V
101pO/cmHS+9w8HbnMnSgfmUdEztS9o1wz6kE5Ftx973fozVUH0KmIEVuBQrSxBh2vHgJoznO7zL
VfrLH7S1bEJPwjVc+H3urLGG3WQGBQEHASEyait9g+Cijpb4mU4W8GEBMdUVGXQBvo0kk+YLX3+T
Rn3fYJdf5tF6mXOZrjFpAwiwHvpHuF38pa0hhzvklgL8MS7QQ1vVdnRjqOtTZRKaXcpUhLAjK954
KVL30hM5+fVUbLrbGq6H/a0vC/zTOjGNnmB2wLtRJYwx2VVGIcZN1zfzj8wRMBtaQ6U3vRHgQe6Z
k5PG15XmuPHAa36z0d23kNAKIqwq0GY7En+US1YYk1VtaT5sTGfvS9Xn8+dyZOM8GRqPYN6xKU8b
5M6367vtnnhzRSwOq9TwaLhN+NAtvFAAVeEMbPRcjSnW13CoYJKV4XPIVIs4Hm2OF/hESE+RwWy7
GykVOvxxtDk3diRP3aW9HmhhwqEweFzt7pK+jpg5GJoFo2iv9SC6j6wM3kQ+FI1BWd8TZQaBOzNN
8Uv0S//UcxyqKXQ70Z/FvN5bKzHRG/XOwB7Z03Jyogwwza1XkQQRJcShYVUdMjDXReAPOOzGyRzO
ZKfia/IPXJKEmwwpsvClqTaeWJdqixCzE4lVh/5NkTgPNmPWL81MuuuJmG39xAxBFWdOP6p8Z42G
+22Wte1tJEaLdlfaFkHyiOvUVT+3QNuqpcufpS/DK97K5kkOc/3TA9cywlOoEbA0IFkLhC3lcMHs
xJgvOBTKazNQBZnc9OFskAOJ+AXjqSVewGjsJw08GoVBFzbXWa+AmQ7Vqvaw6GFcWRrrHVHyZUeK
sic6B9m8OwUv/JxjdTv2OWG/eG/dfktU2jzzUCX2rwwFILwDnpstpAf/viMf8GmRvrlspWGB5JjI
PTfPaxogfQSllG53Dyf1G5VPHrObLOIazDFcjarxy/o0HlKoHSmgmQJ3ngP4m0bpdNnkwVhGdDjF
zwGsOZlHMy/DhrYdlvm0sYcAP87E4QxoOMKpoIRByoZmIGhA4GycqYHwbXgM04JN2aoB0cnGQFYV
Z0t1mXljZ+7okOBqV77E/jT4i1w2naoM48R26/xa5RNkeYXv3VgzReP7meq4i6aKoINNIJzigQ2s
ZxUeBelXnIJxCjfx8sPLq06SWerNd6U2CQSfypatfLaGJtkvXu2Qk1EDvdhqqNAt/9arMfiUuUJh
1JfA1Gbyz85KBIgMgsvc/xH4ce6wH4wN/h0XkDVPXEvuE7+tfYnEwwbhXqy3wLG4/apcWvzbtPDz
nGCKGGlKaMy8lAnt8E3f1cs3wk0a3icXOh7CCt95KYe4BMAsG9wteJtYWrVRVI+YyIwMHm8d/LTC
RMpLbEPN02BpVbI4zu6tCySPLLbUyfDXm7jZ7HiwfvrKN5896BRb36SYQncxxC8ExNY+6Vo0d/Ze
u9Q3LXUkIaqO04jtWAJOTwPt/HKWkTR02HNPJVyG61gy8twsudPeFLlhX4FSysi7dItH3zOmmyA1
0FgKaMt0byF77Fhg8j3TGzYZ05F7+tM1scsZedd+zVBbAfvuN0lt6Oe6SZdHIaT7xajd8cL2UT7R
Jutauat83T2O3YwNSslSb8l0EN6V65DXdZotYnwYFytrIr4486qm9zxHVhZonPTN8n3SYWedSbXk
XxBi2ayrNtsN8oNi3sVIMNSlEj5ABhFTq4cK+aGtVjJaX+WkryUDNe8GJxMvlplDlW0bQiExQtF+
2Abrn4GdHs4vhMOVFEiWQ7pkNihgiH02WHdLPcfOVpXz8gBnCNZNN4n5U1YrQFstMJcEPEyDbDfr
SUe+ndyR+Kshrv0vamxYmbG8e4LIaClqKAdW0oX7jCiEaUtbJP6ubaf91Y1d/sULLbgUhaVtUp2z
ursv5XqsIVNFfOOh9b9IAEfn7HPg5eCKTMbWmgIsG5SGKty6Zur5G1XUKXj1MeitjWmrXu7jrGni
XQb+S2CcQ0R9bhZBfaY6c0pPjMwAcWAXtv0NRgUbogd+G/MmnnyfHcWWlxj1ndVOkds/OMo2gArM
Fgp4GpbZDxVMHQqldgYGgwaMA3NKGN6FO6NSIdawCG9NtGEh/AMbtj+ThO6uj/kPMe3J8d6CqYEX
b4Ag0rlZ+TjXwr5dR3y/mtKcv1h+T7IcHHdzAlmU5pRiDXYcDiJm/BgXAzBSNgKIzk5h2MlpGo7V
5y6tkaUWfglMIzOlc61k52IvQ+8CH25MWN+DIRnvU2LN680kZ2q2PtMkz9sUAgRSitC4acH3raY1
G5w9mU4ZwSVG/svNTYq/pZ+bz7MV20A7QSGeN20zmxtfk1wLtVuk4ckE2p6SrWQqsssdNwgJ02kW
ckwJoqA68Jtf4JrQrpKoTHASZJ8FREYywIROPO/Uq4vuBE2mDQRorogNsWbvtO41EC381MPNNEsq
dYiRDT25qXMhp9vdfG144zBEZMSGxmdcHbCm4kWOJTvJYj0TAERrnfxelPZ0JCAtJYrG6VTGpCik
LmbqrRhrSTA2GX07cPjptPMIS4QiplEptq0/O5E5mCvrh8X0WQUJIbauthQ2ATKJtwEuSGNXl1bq
7YlAlP42IcUbvWOONTPq7bziWWrjGotiXsCxjnM8H6HDygy63xrbCAmjf4U8lyQof5gm1gEvRaDq
m4TpEvI05XQaCwer8Wyan900ngX6RlU70RJoetjF3M/udlSqv/KdedFRErZsoznS0Nxhv6dC509v
4laMMennzvDsJa6DO7TEtkplXPITTu3SnsJYQTYrWyKtNmJA0r0ZvGH6kgXleBkAyXA2iBPzsxy3
BFwxDs1nqhp44OKicW/1MI3nIW3xh8EiYInqvqxABvdqeoptErHtKjDhyCjqQfrHjU2CBoB5DnNs
1bvGcKfPsY96Full7n9hyGuAf69JnogCMNcxBIiR05BAludFBnUBHtSMgAl3rljZYKJaN0m9iOfe
6inxidEm/copy5eQSOCf2C2D6VPWLc0jwFlNPYhbS55wmyh2a1U35Wfdlc43jQDUjwJA9cYmQF9Q
RWkbWhRUJEYDwQf4ke8key6BDwCV1DbumuWh61t3urDbiXFEl00OydKVKCLToRkUFb6hTpd25mQ3
8dh7pNT7brzrqHkt9rey3JMZCcg/nJZs2hjT3H41Zjsctvz41jWQlzlHWNsOBFogU9s2ZifOmfh4
7hpxI7nxiuD0sAObspW1h9yTvy6nNrHq6ksupBdsy37Kf6rCCq+mrOovgeeOA7rV1luiOmuKR5Sp
0+cxiY3/w955LMmtbFf0XzQWXsCbKcpXtbckJwg2m4RJuIRLAF+vBV6FxK5usUMaSwO5e1+gCybz
5Dl7r/0z8yWEhonYeXG0BqG8lSoGtLoVlevlHC9riooyZWyokyD1Ix+CMsMB1N+Z0mu/Bl6Zt3tk
s+mhs9rxNQgma9ohOO7h/vpaSnRmjVMyJDI+frF7S+eBVSh9XaojazVKH7jnkBuK7E/yGE+mxB/E
sXkx29lkwmEYGgQYJHZEotzpWGnZtoOGt0+AIlcUzLb4PvMVO+tJ64uLXIu520kypFfo/uxfWTPZ
P9vUbE6oRbxhT/HGaW5EBvRkzp7ziHGe9cKNCvLf66TMSCUt52DFg8tb8pDL5NB0gPdDF+bxLyna
DGqu143xV8xa9rjG/2Ta66Ft9CN9CscHcBXPCKGNgtJxRDh+qOQobI6PYDO2QyYZalcYm/MdOyvk
3A4NGY71Gdz0RniNdhpR/PKrYACw9qQDZ2YNsNlMCVf/IMs3k2viYtSVsEjFHbuuu2jTSfsmx0L7
liOd91f2WJns6lNQWojFcSWsAnbObqWpupFHkZGAt+XEWH9vyi7ylu9/Mld1V8EZ6usi9q9swinu
Cd3wps3gK9zNDID012707SLsguXIXFkJeVltW8Wr3Mi9PhSNkT06nbK/tHzE4wFjl/2TSOb5TjLB
jldBTqQep6mF0VRlhtOFlRMRIBBLTiDw6SftJFiE+X+Lyn9EiFIEu9S2GW9bFcwpThN9KxYl+IJt
shH7HpQ1+CRmiZQ7PiTJwWpM11jZdiIpScveevFceswLf6wtD1ATl2xsyP7HVpR9zepLYFtYVrnH
JDMadejMBAIEW0/RfgvbLKOdmQduseqRlxfrptDlFa1fwF+5XUCgld3cPkVe21zL1JIt4eB1EtEN
ckt7W0i6NauyMJvXdKLQDGeKvYxwAr2/Jb1PS9ZuLMQX+p2cTFNFPs+h4WNmj6mALGz0vhbymGTY
gihmG86XoUP+lqQ6LFK15p/63bXKKuclNRrwfnU3aWyGZZ89E9OKZIQJHTRyt4hyRUYrKmdeSTBf
O4Om3y96xv7FTGnfQrtOixe2uPGiNQo3WS/tSULadOUkvPdZ5Kzp9zqbGOQmscldhYqaZSnygG/b
0Y1ssD3QnDB9eaSXkhGsTXh1SHytCVOntUk8IGtHWRCp6SmEYqjbDhwC0DFy3weST+5Hflu5Vb22
sDU8oiA7y+VwZPlgrGNrSNTGnczhhf2377bI25PLUUSxcwBD55WHrIKrE1qeW6HAj5eXMnPhvOZV
Nn75d1iBhl52Gg+XjuINytv5Tvlxd/XvJfnfs1soJn05+Oq1zqa9b3J6JNu/d+mXseib9jFda4wx
gcV/Qeo/12J7imeTLjOOctm/LT4hMms1khq6GAGm6ca7Qe9IiUvp6/z9yh917jHIMop28GHCRD1r
mGMntRyY9UQd25ZH7G0UrLKMqKlIK8yLRkPao3CJXmVuY576AZoDcRn0hSPzMwroR517hhQ683Aq
ZHR7b1voRh/BSWGvWYkihRCYVhcFZs8waWlgxlRsx1n3P5Mvvb/vC+2AhY4JuY5E4mwk51JrWKXk
YOKB4ttNgylJTNEd+JJxsIo8SIVQ/zDaDXH5ycjgg/vuIMtBE+Hw7DGYn01MukijCZsQHVS5HpV+
0dQn6leqjTJOn8YOUiG+8JKgYZFsUrdpNnFvA2JuzHj39zfg3X0HG45IBGbPwqnm1r+975OI6DPI
ZU6iu/FxnlH/ajHhSAZJYYdk7oJNjyvlk9fu3Y3nohbtYXRj6EwwILy9qIVEsDZYfukvc2zqB0pi
Bb5j1zjli4yMad3yRFaRIOr477/2TEH3z6SGqRuABoRR+OTOxom6Fi2NPEbBFoBfYhNylSchd787
mNX0jN3GutBGk8YUUSlhUzf9qWIsoq/k7NfrWYvrT+7E72yMN98+fwwAZIORsEOQh7ncqj9GRw6Y
oorKXq50T9R3gqTTtTnQyVIjhq5BDRe4CyAaYW8CV9oNh8EmajCwke6KZDk2DSTF1HFtEmHnyRuo
gtGdG+Wc2q3S/WSZejfBZkIKegF9ENIi1EZn7+yY+aJoChw9i20hbEo1UnWyoWUKefrfn9O7uSWX
InUX76TNbcFw/Pau5EoOZuewNYqSlASZ59HGsfTPVKPvr8KCw8qLsx4HOjPst1cBYpPY2DFKVn69
IX6vSO9G8gTWf/8t72+by3SUuShqWLRY5zKozlAjhPGWNE8YdehTC7FLbMHUb2Bq9vdLvfuYFxEH
bxL6UMKmUXC9/UFRJoekt7gUuVaQq1Vta9su9d1NkYE3DOaeI2UOWfcTEMK7zxlioYfcwDZgPNB7
ONNXpLIBpGsCB2o9TWynBe8/5lF5MRgKWW1n6iGp0uTHdZ9NXj94gFx4AQhgK0XedPaaGPBmI7/r
K2CS4/gAcAwsgqWL/d/v6kdXWSS3bI+/HVNnq5UTwYN266Ja2YXpX5aV92XMtPr2/3ARz1h+BZot
0zvbi4YeNYfe5xxkLWHv8QznN7By/U9ekDOZ+jKpR9qHbIn/uUQFnK+8vTU2QwGciUfV21eWGui7
m25w4day3hRWbK3B5CU7PH3JLezRbDW3vYCU42QmIStZuS8cMz35uFQeK2fwv//9JpzZk/758xag
DFZwUFnmOfPAhIgKlCerVnXh/NLTWH7ta3nnqrk6WVDrjnk7VavZ6emGecrrL+ELwXf1enXlxnhR
K3uke056zvPf/66PXnAQ+jiYcRniGzpTlzdBP9mMXKpVURvFNq5SmpsDIKigcMVxlgMGmRJCxhS8
/v26Hywd9vJKLHJN2t3+8s//2Bw4iGI3MHgpYBwz+ol8zhARrXelF5+tUu9FUrwRuLcQ7zkYYhik
vr0WTf5Bm2XKuF0UzNhrYIhFPlmbIkdM0AHOWw1xChwYN9yVE+DCJHfts2yE33rkN7shfwT1KLgp
VIRsjGcLWB5MnLg6pkODbYITN4W5yalRQ0/H+5zz2A/GNAZHWnvjdwaZ7rcmMX82nWtQq9I5lKaW
XAu/LTeDIGupaHJGjvjB3fuEWL0wtovZOZHpUJF1QDqr0URNRYy8/pkU9YP3Bag/Tnff19nBzp9b
QfVO2HBf8txiIltBJN9hECk2TodMfPYiDSk4q7AWMMX/+xuzPKWzG+h4oBSW0oaX5ryuxNjS1To9
tVVh2P2L8iN9h83RvKPg1O/kFHz2ZXywNoJiwtyGY4yl5bdY8o83tGT+DqnbLFY5UsI7BD399VTa
1idV0gffAWZ+E3aBg5zdOF8W2GDSzIBQvSoTKe+h88kLmznFNeh54/rvN/AMSfN7CWI7wVzBNgpF
8pznOOIBZoHBSdF0RrIyrAIUANyXk4GNHW4YSLZO6QZzHZ1PJTXrHRyqJyONLiido5M5yE/Wnvd3
GPcs4iLT+C1LO6ef1LnEeDkU8Pg1I9vZLQcSOODxJ7Xd+/eGkgH9EjNEVgGqlbdff2DGuOL5hAgm
xiFUYpRYw7BU+xLB7lVV0jv7+21+/0S5HiZD1hkLCfpv9NYf741NSC3FJtezzTLdtpg8oVIb0WKS
+gwf8+GlyANiu8N7zHHv7U9L6YrnJKDmK6/vm4OzlEezAMEGNDH75D394FktFTLC+uU4z7Hu7aUC
wVDTy3ljhhwbLyEa9o64bO2Tq3z4rABc8JpS4zH9fnsVMgh0MSp+UMSMmcfkNKeSluCqG20mtK4Y
Pql/PryBf1xv+ed/PCtvlHrqN5JfRZbtvXT9IURXnm2TsfhMr/jRpSy2OvZZC1yYe1ZqNUEbKSAp
vIZ144c2VqJV2+XNCUu//ckR/KNLsc85iHIDjILnQJLYVPVoDMw0s7qzDwQIRKE1FsZVpXfa+u8v
+wdVF2p4jrmkGtFZxL/09g6CqEc80CErKQ3TeJFuRUcHvuJNDcEv21bEmK76wu4fhTl3aCvM/onY
v2iVObUkpFZG/rpDZc5krKvlGkuF8cnX+P69Xf4+3icDGWPgnNOJ9Y6Kse5ZX91RQKgx4JbHDBg+
WWPe33G83dgewL9QTpOl+PYuMLJBoAotFxxHXeySqMgPUrrz2iYG8ZNLvT8ILS5MKl224EXPe/Ye
VWnv5ngQiG5O51KsGah5T6PP8HkiCKEM9RyP2mrwp8/q1w9+os2Eli0RsCVnvbPrRgHKM7t1GEmS
6hyFZRy3THeMbj+a4uShCrvjubdH3vL5yhzs4YSJrdrVbkSEhYh1GpNVWb3qjNUeDKnmTx7z+79u
IbpRYemLe9A4vytx0I213iE5aUy/v9f0uLrsddqOCVEqn6xR7x/Awi3jfULnzAPwzp61LAQhKmMq
VrkWBN9MU/jhgGRhXCvd1taR1zBcmZLPNPbv32OMiOiqHYPFERf5WZ2ewbUqZE1DrZJ2++gra7rz
m5mQ3L9/z8sf/7bIoqj7x4jIW/bOXlw7kF59MdKqpdt+nMcCNWNP0xuZIVhxZIsMkQeIzQfixtww
yFFI/P0P+OB3csynSLbpjXD2Xf75HysymQ1gsHEbrqigg01Q9dlGJGN8//erfPC6UEUCTF+OHwva
+u1VWB8bJCkdEd+RNdx103CLALz44uRsM3+/0ke/J8CCYuDeYYN2z9bHScbAXLQBtY9OfGRUF8OL
pwf1w9+v8sEyTNOKNjtdZto95jkUfa5qbDl5n61GrYGZZnYMzwDyjGsPetE6FUG8cdt8Wttmx6wx
n/rN6KofndMCh0DgtkUhgXI0m7qVgZz+//BS8VotZy/Yehwc3t5tYSjGVMxvV3KUzkWLaG5VCoZa
czsyXeWT5hTuRuWWgDCy3gMp13+/O++eAfeFt4ZlGXcTT+Js6WJ1bKIe6AzZ5oN4TLRAXILs/DSp
8IPLwEXjIjQ9cXSc9/mFpvKWzZg8EIQsZF93SbLDHItMs8wZ7JA95xN94qOTMlAobopk/m4bybAT
iDE3Wtp3G3JwvceEEdw/N+D/Pab/5vMQ/meP6bb5Xv74+afFdPn3/7GYBv8CBbrQ1Fhu+DJ5ZP/l
MHX+tZj8WN3J0ePcgKvrvx2mxr9okyx4IVIpMaAuTsz/dJjaxr8waHouWvnfcHbKrt8GXry1N/8s
sdhycen+9//9p+XzvBKmgUVWHtwFZglABN8h/aQTNaSP6CHl0ihIisnmJ6qJ4Fg2BWpd0eufHSbe
XfH3jAT3H3Q5WgTB2UqlI/xCxNgOYV42qGJw71XhrJShr6qxaeot3bH59o+n8Z8/+s8f+a4pBo7V
wc/CeAZMSeCctwYrSaxVpIsluHhmNJgNUwEDcoT1F87IElYjmLUNZtyINLk0j79AftPscCLJZ7Sa
/EWhVa2Yklrjc9BZyv9fllqUWHS36aOTwGMtK8fbdYuZuxuBKm1CQl5nmlRly2Q2mlv32jEq8Fpz
rvx16ZAy9s/3+j8+/HcndY4HHLQgfHBWXwy/vLV/7oLUeB55LMysp8Ghiqkw6Ozi3EJRUVdJry9H
9L4NUyIPr3vOE8ZJpn0gmcq3IFObWEKKn0Dm5XeOIbrPrPfvNhv+uqUjzvGMj4Sv42w9tUe7KpSL
h6SOCJoNNcYdNw1zm7BqBAqaRha4WrSGTKu14zYTzlwajL+Q+/MuCZJCvvVOl94WPeHqWHzSWFtP
rhbUn+y8lPlvqxmO3tSCBHZ4v1t/nL3ONp7CJ+p5dLgZGXXNIYUiseHXZCchcn3v6c1rlWfzxiC3
/CmJlf0iGY82oZ173XXjl/nFlMXOV9Zx4P8GORi32ughap9yYaLuaqSLEjp2vlipJmEGAK9gujc4
xve+CdhIM4XqOhBYFHYyDvJkPfpaN9+oKcjHWztIjZc5qlx7X5tRT0BW3TeluJkzhDghCXaWdZsF
xYz5CEFASuJFRbJoaKYQ8skyjJtx2OaGMWc3iavScRd7JUK4KBZEp3Usbmg9h871unuvcWoS+QCO
vXiLun+NMVZrD32uddthQiGw69Ddi1VEfAX6UMMjJo4EyGqlkbRGfERft+Y18vBoOsx4X6MQPsXC
A28IQl653qA1QAXU+D32ErdY5Fh8DEtcdHoxpc6sCIsUCJqI3qC5jVQSPbY+AJChEDJvm3aK1zlK
+GKVeW16aWPtaS7LtK2geOtQLhGEwWpYafQaFUnUAuG13tjcyq6aI7mDEtvFYTVjy0aqnmbjbtJ0
/SV2HfR7gYm+g0QjKMNkRjV96KhYHusoNsgswN6cPwxt19LvVxbJAyLJpuuekzv2vkrmT/ijCYoL
4sB/zSeSskKnsRI6j/0IcB7bwYs+NW0eeuACSRqz8/HGtRGa7edId07wUbBc5VpiOhhcWpY0QLD6
D79JiJ8Fuhtd+rFvb92pnsD5xYNlbzSnJBSsCnBlEq49bMYp7g82U1neQROgp+Jsh6gz65PbGUPw
a1ophVMtRX/M/A1ZXWEYt9TVXXOMskVBZGROMD70NgpWhIBVEmyhsBkoI0t548QkW9NR7spnjZVl
2EMQce9r+FS0jgiZx+VRxOrWx5YxhcMYC5LAGihAG0JwEA47NQk/ojOOVu5/LwqtAHSOsub73Nma
+YMTX7NtdZG9TpmDNgUOIktVY00gRp2+lJu0KPsT6pOTqrv5laIVV0LftTsrNYcfTmVml3qT6Q9e
pxfzikMKEXLDPHb7TjXWVRc5eAPdvn12mh7LY4f+P0+Ngrg6Gy5M29Gb6gZ+P3amiQcPJTpuE1oN
QqtwLImkIFgUwRqauroztiO4TtI//Yx1XLXGjzn2SWPt0sh8NsoEhKgBVNhaVUPW7BvH6fswYp/Y
YpX86dIvfdAyO/glNUkKT8d/Pli1bV48VMzaDYJZvPSIeFVbTcL3iCK06o2DLeo+s7WJhj6BpM+i
IsU+BUkeb5Q08ahQfZtmiLw01jd6HDhh0SIlYx+e5iPkd+fenjMkT+NUXjcjTCBXyiiM+xIlKnq5
i6pCNxqCOa9OtWOyqlTStUAmk9PTbd2sdJpt3tv1Ftik9hOzWnMpPfDWvVGjxyurKDkqe8I+guRU
/KraOSVJ0iLjZ0o0OI9CaeJmbGJ/UTlXDq7TZr5D85UuOn0bfgwl/pi1WnI5dUSDQnvUBKKm3Bjw
+Y3uqjX1ZlOrtA1Wpc7OpevztQg0j10Np96X2vJ4WWGFWZdmmxBoiC77xi+NdJcJoYNHjbp2Mzid
eYufGV9W21p7r/XtlU0CxpOEwAGBcUqRaSaVBpGjMQcDn6BZbXuZ+fssiT2BUN9Oj1Mvp50uc6e7
QO9nH6xSn3YQlNHdlxp5RwmOuHt2/vzFd1PrMkNhti2KMYpuO2OGD4PgpkFEOpvyjvga2EPa3Pe3
k+UmOmLFCP7vEPjiNHRlshmmcb7RyjELHV2lM1pkAHAxtqcVb/H8zYpbu0eCZ7vbOfCW3SeubP9W
EEyu3Ra86fUhVcEcIIwwtOgw8CkUa9WOyVbyxvJtC/uq9RYFrXLVZjB14g1dBHomCse11jrtccyd
GwSMB4Y5D1XkmxdimKatIhaeGdROesaPIp/vaj342Rr1nVFBoEXrP8XxdTOrrT2nNymgpYPTtPLa
thoDAkTrL22BmDU1Me7z2r3sDJ1WdzoALs/VkeYp/5tYTAEeEmibaJyNwdf8GJGWupUMXbZgKrP9
MIENg5poHdjpYKbFafYzIk5wY2ux3PEOehvhqu5lsOV4QlSdIuPiDd9g/JjxEVvyqcqaCNqwru2T
CejbVgcGnYcOht302DhTP62aPKhPfUY7FEQhYJIGYV4e2oJgWDlvDRyB6aVbkHK5NrRE33opCvA2
5IZG8XcNVy0Z6pGv3dcpsaysz0l8SDPXotRieuLs4VHr/qUitcPf4P1tH2ixls9mVhvcYc54apZ9
dFdKi1ZgbEUq5CXESh7gQD4WJV7clqHMxcDkc+shu2+RT6R4S5sR8aEFpelKKCJq0GL3qrmwpnrc
pCho6hUoiGxYBxKNykY37GFv+I1zJV1J+T5Zdu2tqgoxI6ZOD207GIb5Lou45yyDTNZWdlI4X2WP
NH5jFgk2WqkDbszy2By2mG/cR75ZeZFN0CRWpeZ7+FiH0l1nU1HfzCxA28zSJiaRxKS8oie0lnvk
bWjemv7aqifHxoeVZg+4dfWAmVLR2issIq658zHp3XpaChMwC8Sv2oi1R9nXab/BpVMe2iSO481s
i2YlPBxhQSzMx5Gx/5fEtIv+KAkTKVcZnuHqgDkqYuegG7lL9IqMTSyoUJ5wRpcM1a6xsZbJnt0k
v/a1YPzam0V9B4O1OU6F7sMkLcpL+vTPg0/T0hO2eVlBaX0yJ1TQfWJ2xrdFVnaC9h3s4yg3fmWt
5T3GfdMSsRT1P7izzlfGOvqJB8cbw8+LEPM3ptat0txpnl1ZGWh1x9naIMjOES43L6NZjZuZs9yK
yMV635qCGCtRLyHWAaqBTW5rltr3cW58qwV0P7TswdGQFXYUf+DvFMoqyy25bOBzRcWwp0pGnvc4
Ht2iHXa9VGKt6ooMLFWnzxmMlnCuXf+oF7E0Vl498iT7wJq2NuR9iitDqIvBtU5pnA3HAswsthEg
qJGuvJdJp5sEwd7d9FF/QLkAwtafJ5SwSauuKsM6qSmv7noMsfNqQql6AMITb6RW+zfK6YwHkTjl
qegMeTV59XRDY9zGFo+TervQazcR6cThrI8HPHTiG/I9rFGBGm8Ddo0dehUt2niFPV8nFlhcvc5I
z3YsTkScGeVradrRRWEMxqlBoPOIBs3YZ5Mtj0XQJZemquIbqYtTnLXXHjzzC6acOtbGODrGnnYo
s0Z8caNKfXfwVz+CUlO7PHdvdZHuKOLQLzGr29maLkOcqvlF0zu4rfWiJVLNNbeGNPADaIW3dmYz
Y0PL1bbKC2ebN0FHXoHGgVEW9YOlOKNXvoXGvZxI7PUTNOSpMCB/1hdErxubIO76qwDYGIC3IsEr
hzWkk74fGtbYXltCRAfl4kq0ejWdcMZ3xxpj6gMll7FGUKgBKU1myNc8bp473N61THDfkL5oPk2x
zHe+Vc8nVZZqXfbOS0L4JnVILzcqKEh5FinNp8j6Ke2mCrYkaxNJHNnRCfdXhnUAvnmZTOa1VkzV
A1b88rIodXdkh0q9zQjY6VhPOLPnXqit7yXdaao9lwbkNO2FpznrWuunU8H88yGZxa9A+e1roQJy
/YaRrKjEjH1cPKbChayiHenx+UIwZhKN9TBYuyUy2aR4nSIs/9TeJW7cGcCV2WF5taT1TVjRxCwN
njeVeHvljQ4WS3h3vFNuukqsrIGdR+URzZzUBzfjEadih2Nqvu0hij94SPH3oxzKLZK8hBKklMFl
j0cmLPtmJjBX8h5YTbbVWXd/BFSGP73FVdQDZd/qJJAfCpjcl8hwxW5qbf8xsJeI7a7L1UnL6x5a
Qf6EwZ8113GKMMqBRQGBaJ6NqltrXZQduypg3qiQex9mY2Drz5FrcHBR8YXWwMugKtY3KUaNi6h2
ja3q4nueyRgmVmphHY/aLZnyT37kkIYxjflhnPSb1gZYY2ls0jhgpm1eeLtkSsuNlXYoobF9ZWvo
HBOuMYPlpZiGLQZyliOxuK3ZWx7SNLX2sPTSg099wYGutH7krl5si17dWTjvJ/aCIHnWU+0mj9N5
q5n+Tzwd5pGnbWzwDhUH0lJ2DN2mTSO7qwlw9Im1gKOb0op76rV5L4AVrRLTZC8d0wuzd/A/l8US
nkrKUL8JZD7tBrjkIT1zfR3zee9pfUVbiuOvhaeSXQBX57nIvOBSTgOVVYXXhbDsHucCmXutCF7a
wL83B2ycdZQ16BMNwnWRG21dc9prfEBhqWzrAqdd9lrmOdbTAoRIOMYErPuqwRM/lzcLf6tYKU94
99FUE3LdkUiAQxKVBpVPtHfm+UvqJDNDfrzfnHcBnrCBFRuJxmgFX8HtD/7ojsTs9QxRaMgPPEI5
Ay0i24APSXJECP2Y4kPPy5eoq57zcfRfJYzuE//B4tpr+8Q9RLJ3Lu24zsowaRr7S9xX9tEl+/IK
HMH0XWCRu1FGvUSmKMBgqKG/22ieSVnxm/pyYGz2Pbf1+sbN9Owobc2+bMzSurHbwqZXzfFCGal+
y4HSOUa+KHc1SqUjQ6KaOBgtMQ5lg2NWK3112aWYpYhhaK4kfsvLDlpG2Peadd8Vo0Zrw1bfGnsw
Xn7bt4En9A04PIWVVLRi2geixAdCNGFwQK3V8t84CbSWVBtJWfeIu1N/XWLkN0HvT6+Ya9qdIlFu
23gVguY2MfITuQqY4ICK7UayEctNQFg0qwIemW6tM6tL2NXGVIYNdrZHtDCq30SVQ9GJ3Pu5mhdw
iVfozs9Ba3siyCMpb1sc5k/Yox3IG/XQLy686Tg2Ho1QIZofkRyDvTAM6wtBh+ROlM6rlubl0Z4C
xPyM+x8o2+/zwUkvJPN2ghut+Vb5lv6cYHjbJPXY73VdT16E7YufdQ3AJzFdyqym21Uwy49DMQcX
XVNSI3WifvAH6d/qHqmpGS8NAwOd+LRssd7DVluVfWfuyKnU7kzsruMEgsd2+lvsJsaPvB3hfBSV
uhSD+soIlzCIxNA7ottHrX6BmD/oO1YkLH+CrA4McxreGkIuon3Ra/UXWMxyDShGO8VuJmDRkysb
9np8WRgtTppcI1cwzTL3aJXkShCpUNDIoYoFoOnnvO/d2GNxwvK6h7cwRXd1PgmxH6yg07ZzM467
2pzcn55y5400VHZZw6EoLHz0PxL0HWgABtMpjdu48AYgM7Q1rtEwONFGOVIZq7HRjaPRQ5LCbjub
Pv5iiPSED4oxeQI04ALhcQHiG0HtEpUNJ+EbdP4eEWgjg13U9RpvoTebJ5eG9C2EBdpL/lTQO5ts
W8PPF9eInOPQmzKR7q3GA81CB4/qmCgO1z85coigtzdiYopTRkF3KGcaLhdgGGmlVVo0mKEhHTMj
psHQ1lnnc8oyFOR/dr4pDSsV9Dcsp6X4LjuVLlFHZCOHy0vrfFFQeogtQgjh/qIDJ2oc18gq8Eim
WcfiGWq53Udbq6DkDgWEIePadgG/srAMbQbjZhSvA4KuB5MDAXLmvL8L2Kqjk2er/KlDLfjE6Unm
lHaF/W1uhNvv0tJ35it9qMx0lzp1snEcZV/1fGUczzMTUI4cE5R9E6fWyxjiQ3sgQc2Y6FxE7U0D
Q708emYPIQA/fgo4pSwuyrzWoPz4yVJuVvlY7ko/SSk1h/g2cSIPP35Pj5hXC8Lsqizr/FfQ03Nd
L/R95xE5S5fvgGqxpicE0JFmbdZ0DlGKdnLTKghH+EZs2NOGPpYLb7ZxacPTmBR7S7pMEBrT5N8n
3J7n2pIYr4dzK0f0xgOftxu79nCXpGZnXo9ty7/OjB/OgaCV9xDVvJ6E1ejTHNaqVc1GzB2JjCB6
7AHESkMbLxkaioly0mYSV1CAbat46Y5kpjZeulnrzasYxe4zAw+1h4OUO3cu4dwQeh0NW4YTuUt4
JJ/VPfAk/5KqPLnEAESVaPVjkawraB1k9/BC6PBFdOmtslgogbrLJrrA8MnNCXOV0UUfApTOIWkq
c7/Oxy6tVx0V2DqoUuXdzlZKAAJOptQ9WENq0dSoLXUTO7HGnSkJWSncWWA8zTpSsUaKNjpOWYnP
ObE9quSZNInQHSY2kMFOR/cwlyrqyP0pWDPGqn5N7MbAE8iB+yvxPclNa1nlK+lD/ZNrqoAeeN1e
261utPgOPegLzjwyey2LUe16K3LsveNGRntIcnf0D1XT0KdNCBZVKAuc9qLFrAu2xhU3pmlNzqof
yvzJon5/nghxvAoqLwB+KuvAYkOtnEdHn3R0H8GIAZNi2fs+SxVsNTrl7NJj6buhX3tD8Zx2JXka
ftF66a8hGGjZG4nXi32rFssC/Wd0zrRh2uAiZr/dBU6TYEz0o2nc8pdb34chwLBpaZHPGz856aYf
oYoRO2aqYzPOKXT5qnnwY6u7MhoR7+gz8MoQ7eKhcaJ+jPdd58ziNCM4Visy5lN/DTaxyNepDQkD
PFphmTv8kRRWmmaYN470CuuEDzdvMIU7Zo7oIi3JExukx8YdxWOENabTplViFMFpLFta9T5ORz3s
BDFP2OKdY592cI91lypxw1mNlxs7kg3qw+n1b6mzlJ2pXqh7u0tKa5VUPV+FzsGdb64vtAMgLpZ6
lXuUFORp0xhM8dPXHMHdTZu4LeVqNDYFFu9CXLV+F5jXFgNUk4aEQWlVTy6SQc2z+QkNXyUxvDjd
u9D8/b5D/Up+Yg6GxWlzzLsy+ZHWuh6YcvotEPnV2DfVtxbOUhtK5cK3jZDM3dPP9b+nshPfJlNC
f8tqK38yKToBUMbCepp1egFhT1QRzXU4L3QXx+Ha5/PLOBJ44zOmcqA/bUBz5aCnquRg3Wr8hV5h
CncDRp8k8ywmVC00rVi/spvSeYkGGs/4eflA+xjjyToxRj3ZeXBXEK8NlN1cMSgIvbGjkk73ZNVb
4VdUr5nUigtmmFO9DmzbvrIDyU/rc13fqa7B4+1GGn5XIlSsdSprMr04YkTdQTfNVu1K+DrjTndm
wAkwVJiuDOVA1Hmlcjz1xVCrapPzc1TIwpV7m74w5TWRbKx5bMIwVgrCh7cccIryAg6Eumjt2eec
6HXe/AXAevVjAvvXEhZjm9PJ4Xw03rZJGVOeFgrX4ASfAvKGX8lHSF81wuCiYs4xaZk/3P2eYhEI
VxQHHQQB2CGGYC9Vq4IrOLzNtG2BiqFJY49kahvU8b3IBtPcL4snOVeoZUIt6YMnASyHsBksvXcB
pAZYGA0IFRgj8c82MIHsVjE1XZXawSEZaBeB4fC7J8fBJ/8fzJ1Jd9xI1p7/i9eOPpiHhb1gAslM
khI1U9IGp1QtYZ5n/Ho/wepjM0F8CdMrb+rUaXUpMgIRN27c+w5e0zfIXZRIPlHnrrnqQBUa40OA
GB/0sbZwb03hUOTvqPIXp6HVuBkiOLJg5oviIVC1IrhPHegO/+7tNpo/JCg2hO8bq+Pwmvm0dA/K
NNScQAol2n2b2slyKgdcvuT7Wc/OiIsHiwdPqGr5QHnzB5pxCM18Eem3Sq+V+X5EwDD4oS2W1DTT
pgDFqlZtur+UWEmXb1ogswNHHW0H2bLBtX3kNUT92QCNA0lUTf1K7VzMOUsnMjwqQLFXWC11nyGo
uTNoosTR2WWVeF6OVZ92h9zmpvhlLBFOETD8m7z/QFU+aT+izaJ9XfqltP22dvXpqJRtaB6wmerN
xx6pKbK5MEYhRblPgXN+6kNEfxpKg092li5/h7ESvDOXUuX5a5r3SJgvT4ZZxmTYbfvJDpfyVM2O
eWOGFt2cznJOKenSY63Fjafh8FV5RbDYDyRzjKRVSu/RlbU/G7rV/Z3mdsj2cWP7VkGs7AN97Oy3
WjUIuS/hFHOqZnzbsqH+FCfIhN2Pfe7cw+yxGk+kIxpoAmDOARmH+QnVkPjUJpXfaW4Xe2m02D8n
ww1+tIrtfhWkvp7dsRXsNKqxpAjN33mcI0UHF0t7hxhNd7aHQnmENWzaiCvgNXI34gqfIaZfNR6i
R9iYDKZ54lnVoEqAX9qvKqpwVkj6UUzHGeIt91Ad/aUvRnISKBfeoLflYkBkTHcm6I2DpQr3bo7g
g4dTar+P3ErzcUvHVGHChzL1jMlEgCPgkrzNs2j5HMXCUuhjSauyENu+d85iTKeMCuFfWgeJWLXd
9JEThOWWjcAPBKKo7VGCdHG5hwes0vQekodOiukfUsooqAWnMQL3IS/d4+DWbuqXdh49LtRbw5sY
n9rb2kR+5sZQqwFpnDrIPy9mFkm5PYKdOvBii3IFYQpKyqgFNXmEldkQddgMGqnhk9cWd2NX6a2H
v1KEJlFf8llVMKBDHJyhauDJ5Dj9D2tRMw+NmeZBW5bwrJYZzTE1eDIdilvn2QxQybLVEm77gpPh
04zinxMbmHz2w1fbVBGHGcrUh1hTP9A/nR+nKkqngzCa+FPZoYRhN46U+bFp9zUByiHIM9F20UX/
BeUf5685G8sHFYjFB4qpbPxlrIujYjYK4muA0BI0FTXUasC9HPhpLqSoUgvOGfBM/RAMYjzaVmWV
UKWQe/mV6624o/F2cIYGdR2RxM1ttIxtBz5CIJbhjIl1M/I6PqST+VlBuAlaBSVQOtYO8jh0Ek8a
a0a3mof+B6NHWfOmQpfn3RJU7pkHcvaNjkPuddhAUmQrIvr0gRPrB2N03fuk6MufEw48zc2ICN7X
sXLs9/GSzD/cqtZ8UMs93nKN+lSoYqSii0LJTVw2FCz0VImjYz9SyLpp8uzeFNzkcwE1/xgqWuON
ovojbG04mUXVIdQBROjw36NRnfnUQQJz16Uu2hsdikVNbM/AkhtyNnQk75KYolSrJahjOGPhX4cO
XaJwgXY40Amf4e02EE6YFpcIGWSDbKWoImJuUhOpseYx75egH/4eTY1+m5Lbj8mokVleH/YSJPU8
LLBUC+jXM9DSXA1b9PFkLnNHQ7sQtnMDjczAC5OaNyE1R+Tlxi4GZ2dM9ZnH8X9QuYyK7D+QY8nt
xooEoOdqsq3loh5B97kbDFnNTEqFPpRC8LoBQdQ18BXG/suEpBgwfHJqwBBOcqLpz4tvSK2l86PZ
Un7NWesOPKBihcer3U7VkwkVWZwtQcUc5U1XymnQbiaHrkwj+ZOn2QzgeIDZdjKVgvxgTtTub9st
aQH10MRUbma3yE8IHxcf0VawxAHXD/39gE7YV4dXLlZXcAP0j9AAVGBACgy4U9TnQ+93mLLNfjoG
du2pnUl7LuFhVP9yZ0MiSESVEkU5dJTKgNd+ceOeDmqddOKsBDNqet041ghUWcMC76WwPk16gjlO
ylvh1ziN3HXR5FCDJbU66oLk8lCHhm54SSgW0kKBCCA1OJSlPejEqnlGYneAYYtVwhl3Wd5sk2lS
/QDkU92pqVXTN+F9/YQtRl14lVmK3znEFHKNabLtWzpW8Q8LJQ3zNk4Gp/MNmP5/Z86EOKloph5H
zGFCFRHBJoABdbRYXldRieahWQKBFVTHBHJOel+fs7xDbLlxUwrHrt009+6Scs04iHXj7uQ0AF5C
u5xTr6rchveYwJg6zFsAcyVez7mfWCh7UmyIMsoCauoSvoHNmDdz1jd3hpop7rGe5uVcuYi03T4f
jjfBTL+U4BvytTvJS3OS//l/53Zy+7t8/1f+u13/Vf8fGp3YBKcrINS4eOV0Iv+Lf2Couvovkycg
Tic24QweHBg21Ni6//HfNOVf5BZQhhSoKxh/GIAA/+NzYiv/goAB/xImxrOdCf9R+x+fE/dfhCeY
Ao6hgGXjdn8LCvUSJw9jBso2mgiAtuWl5hqrcKfrCJW4hRn51hTjxWsSyO86RJm+AlDrzi9WZQMM
eskslWOBnYUgS3VEytQ/YyJfIP8TMySj6eKYp5Bj/Or7vLVuMnhmiFgiBUjRtwBChrwv9YQiexvP
/z+DW5YFucVQOSgrwCWioaSE4LJ9yuPxfSFSyI9urXsGMo7oHjF05wT5nTWiUnZ92it28n+Ghido
Q6Iy+AXypnsxbyJ3gsCvFvmg8/LPPNrELcpp43t4cNSgc1dHSW/O6QKGqa2h5ZFiI9sbvLx3fodE
s764ZP5Zf1dB1U5SfPhBl79DJZmhQmhHftfG8bfMKCOch83uxE5cjsFSl39y2lf4lgI9pVQFlI1y
6fhgoSizY4ywggU/Lwl6AaZGoYBdBz308qfg0tfkaJTHPqJOybukKCw8ZDCFP1tKBHqjF1H+oeS2
M9H04m/xS1VoZxMbT6y+m5AmgA087wEYouKSxaU8QXfWSgJHV2uFtIkBtELqhRhrNs6E6gk63nPi
184YfzKUgbZ+jjalhfaZ30gHXOj8zT2qscWxrUXs1WHZ7hgCrIR2/lklAMpSfwNOBUHicpUcjFej
IHDQRTeaCQWuyvBACGfv474VZ7SmaQSbIQqlc9ikD2mUIoM+WcXwl21leynK6zhhI7JkUiCH5SFF
GC5/CrYCvVu0YeoXbaL9u4FGc5wSu7sFqBr8c8n8l9joVQYmt+nLodaKUhWNT+TS4tTXlGe0C6jW
u1oEwU8zn+cPfabax+sfWx791beWq0uIpkjjIiJwOTds1hP6uW3iYy5IdVavaUUD5tuJfvKUvxoF
TiTqEDrNS3M1SmHmmqBVw44aq4AkH726ZaHZChiZp6lj/gVGxd5LLDc+G4kl4i2S2AvPYbWDEjGL
mJZn4lOly499nlL+aAmCOejgn0bdR0ezmoojB8A9IFYP0G8MOUztENuPgVvFJ7VLaJlovWt+Xchw
3kalljucCGDL64+Em4bFalEIVBhG92XmtyVtrwKpRXTA4/FWr41g50i/3la4BiPy4uhcAADHVyGH
jBZ8aWnIr0whSVQxQnT8sC+gKAZvse1wh4z/eukZj76kDryfOZryz19E/XyiwUUGDbuNyuuRC8C8
DXrQMBZAPP/6Bt4aysQphblxwZIwXA6FSDlhFJyj78jqEkWLzNOTKDtO47SnfvUcmS+3MZwZBygh
iQmwf2d1mQE/t2PcMDmdKcj7Qw7U9a4cxgloeRbgNzCCxLnB4BeV0LKZH0qMPY8lsJn4kJezfY57
w/1Qx/P4PWu1yi8FsFEf5Je+c8O8Pm3se/J6S2OPaQSuyyWxRw3eRxCkPnDDEmQFhUgV2BUwFkOn
j9wpx67Qxh0a3NZ3QPcJfiUNHD77Kkiino9FWzGnPgB32nhESiT4q9mOULHUxa+3f/QXg605d7Wj
LUgvSL1WtzPuY2f4mNFvAaiK8/j/w0hgNtlYiJ492/G93MmONadqwD98ilmllxkg+MQwgDGr631K
x6soyXd7MdZqCSm2xw1Qx9RPsZe8i0BeI80eEodCBeyJntDTr+2yP8xOL54kmXW5iSdJYrWNFN3r
KK3hcBSBV4599WCOs/3h+lpsRRFIyFxQloNQ/VolYbBjZx4ialIDyeyJrl7oV51jfe4jt3waRy04
XR9vI1NiQWiN6jan26EmcrmRS6XqrKWgSLzQLfrVKa7yex7sSjsMAEtJFIHUfe+GqPhQgG/46HSI
gp0jNTZmNG7SpQKFFSh/YVViQTSLDfoA13/f1nrArNPkuXE08pTLnzeGLvstGpCH6bvx87yMQgDW
qcU3gmx6X1hz+eZr1CF/pWNJSKVZus7j4U7o9mhPvINDNckhbHBvxJqdPnU2/4Y9ytRQhCzcHSKb
3HersIeSidSmUZmmKh9xL89AGqnogeVd7qdsuhtHzIFfA/aUeOQSshjqrIumZkiuhJCkQlvd2QYb
kYXheTs8hzTYgpfDa/Vc53hh5T7dFnRVXQUkakUZIYN18fYghpIvew6OIwIT67qbWZIPZ93IlWyX
AsbK0N4nXWvf5BX4tJ3IshGlIcHZXCMI2SFQtnqU2X1gQcFLM1A+Dd52heoc08wwActqqocuzXTb
96P59gliXsnVjG6kwQ28GnTQ2yUYgHv7UdNHn9rADjwEfOf7PlWa4/XTIT/LatfgDcpaoiOAAtcr
wrBjhuqoES+DPtHPk2qMwAQ12iJR1EmQPWYTU5eflyj98/aBsVV9znekItXr7ToGxHPhUeWdvmdg
O78XkYZEJ8nPTdv3OJk6TvpVZr17T6eNiECGgN2xTm4HIXy1vJlh0OmPQW0Kw40eUQD6s7RoZKLG
XNwkJe6912e6NRyjUcQgGpDCryicA62BUTacvI7/18dQne2ndFmqb3VUZJ/qXpt3rt3N8Vw4hyr+
xBKocXkSa0vUuiZG4VVT1+I6qTo3rUFWGQ4LziV5t/MGfH1CXL4jYDIGk99T/pwXWWRimyGyiEPk
QyWEjabM3Z1s/ftLpvS3zWK8W6C+HK8vqfY62DEo7RU80DFgdhXY0S8HjfMUQXQ8z/1WJYUBGJb3
j+lUWdOtnUzuR/rVReFPISf6xqEkjsRbK+b0HpzJdMYcocHCwVRAOysTDBLKr82/sxK1Mm/UE/eb
nejuY1TmNeXfIMcwsyzVZUZmvVCkkLipfJhHF4lQSpmFANGtKz+R5hIwCkXfHCu1DbE+r1z6zddn
vSK9yrcIuCnMDQmyJhqGaxG5xuhNrVjG2K874CZZNVU+JMEK+M2UeKmjBodhgbhXKHAs6SLq/G+g
TPFAyY5aBhxKpPl8j4mPhT+12JPt2KgF8NvY5abG5UPMXG0ELcbLcUQ9268WenHgTLRPpQpvMNXA
zuKjZt2oGvAHfHFQzh/H/nbuIabhIu/uCGa+vopcZIBgLdOroOu8flLmujobUWwiN0GH5hBO6LVB
1gxpSVTGzq239Ul4MUsADXmnSTXmciO2bpd1cABCv53Bc8Kd05u7Qa+wnEtjU4UB2qHG3k5wUOo6
HP4W9AG6G7oDIMGsxbmz6g4ez5IrxwFl9GMS5uVeUW3jfCJmZXGbIDPAQ3Z1VLBey6KqCyM/ozsC
PEFLvSHCQhyupeNrSPTfoDu7lw28vlZkHZlVIVG2KaCtBg1bGvjGGMDF0ObpaxfFcJFjXTmlihvD
gkI16PvocCyXHPz09VMio/fljXY59Cq6W0IZJxEh7KwkYGsyR0ogN+DQr4+ytaq6oZLhqdybPNUu
v3toaGVUtQSguNStM5iq5gAHYfCBeZiHBpajP00Y6VwfdKNOi6Abdq2ISfHYQYP2clQNm4ZMLY3I
VwtkKzOqjdjDQuyxTLF8coeY16NM8NPCIB7Itg71DHtvy8tvt15gYg9FInhYClSsyx/hQuRGsY4f
Uca5/mgYU3jC2LB5b2Vd95FPOzzZDa7bJtEGhlSYn9GHLx/GtBB3wFe0d6Y5F280IX4Ojdw9lDPI
u00d0YTLH6VavDYbm7oR+Tgc12zI/EJH1EW49niEz5yCCDCaj12S57ddPDp+T2nW2/k82sbKIKyM
kIfBhUgB+/JH9OoUDiLgR7Sw4I6DZD/k6LE+uA2d8kVo03054zgHQjNLfrWOpb/DD85uvCWIDAoN
lb5zNW8FQiQWyTl0NN8pq1/+HhUYEbAhXK+6MJ5P6tCPxyl0vsHM3wsyG/cxHRqLPg3VSZ0b6nIk
Xns5jpMTx4FG3wnyj/ED0LVyS4sPTYZO4Ayn9KN+Ugs1eh8Mk/bj+tJvxRv0QhxVk5qSmNRejq/q
cWVFGUkI8hMoVtTBb1hqtKObsT/ZVZScNQAhh7Fpwr+uD7wVbUzkgXheInXH8+dy4HyJJntcWOJM
qUDKFW52bwdUwa+PIpdvfeTow9Hklh06dMwvRwF3JSsfGM/hbAkfRylGeOZmAxjEDr/oTZHfXx9v
K7rh+E5yjI4MIGL55y9yOrG0EHFyxltibb4zl0YBGBVgA3NT1a74GqA4cFRyPL53AtzWuHThgVJA
EEFEebWa4DAXJaGfjNPQHN8Omv0rwm/pEXmJP7qI1RNM8j/XZ7q1cbimYOpSMmTcVRyPcDuS8uGx
bywYrTpLYH1Io9kG4khL6MmNLPugCdX5CFJ799BsHU9LJs/URVGxXd/Mse0UKbCp2AcViPtAXuoe
YoXRCVFuYycSbG2gl0OtLsWiyCYQD3nsCycfbhwLfMyAvC0mo0V3bOm77WzYzQ9JywV1I3IPW1l/
SIeP6Ko1uLwscQ7N4jjvqkDTD/2Eo2yMet0NjIbx9vq33FpPhpIRiLcdlcfLXVun3HvNVMR+2dYz
lC1Hhy6N6lU/cBtcH2rr2BNWiam64aLpvFrPtE9SlwSK7iDltiMSwMtxhj64M4q6tYyIzFEjRoed
Yt5qd6ZdWncGSwgNNYY1rDXBka41TTTFnpT7BIPQH6rtVJ9sA0SkW1fdn65e+lutresTqeDo6UOl
+5Cz6E9h9eYZeEP4gJmqnfC7+TtZB5tHICpz5irds/FxSrHBS/wFm7ODqAuYl42p+w3SpocBN/Jb
I7f0z9e/wVY2BCQATTXoMhRp1g9d6M8lVtv4QeaaWzxoWv+kd/HybQ7EchAzu1vt6+yEWkB6cJbu
PMAMeLj+EzbmTa8asAC4HUWnEXq54wRQcExl9ciXoHjfUCY49lMTn1xdGJ5q2PGtspTTzmJvPbQo
1mhU2gApWIgxXo7a6qUZRg1vjmpwAPhVaY5OrR3Z2HgV0qUW1flFNfJ3atdBz1ML/LKRHk+OGIaC
8b++Ahtnjt+CmjPVVeLY+v3TI1k45Tg1+YUVKkdsouZHjHVRRdHnYaddJTf76hKkR2VQakbwiafw
6niHYaa50LlCX+1S1YAr3kU/oLzn0gxNUW+LMEp/J7qNgEHoQs8Yi6Y5X5/s1uemFMiHI70DJy8X
48W1OBlVCMGsjHxpfnIP3FGX3Oj4nIXqnxpVg5sBaPjx+pgbkZvqGNMm5UZedA3NwCpqEgmiPX6s
wh2GAj+c0elzzrZiZScsqKJv18fbuBCR8ZCK2PJWBJp7OUd7gkJcmAXjgV/wEeMvjlaHyHLktX/3
lTE9pItS7NwWG5uIe4IDRHnMAm2x2tCuKaYEOSA6CDioHYDOm7eZjpqHPpnpx+vTe7WcPFnAbSLC
y1KilLgaqqbXtvCWT/1EGAhQTkp7i3JDfSoMITwRYCh4fbzXh5WtyqUE14Q6LvDtVeqmKpg5494s
vMjo2zMVCdMPhIv5UKWk9Weo+PO5AxTuh9agHtO+KL9EiG75dZ5nO+dnY+o0sjWFqxGNSCBdl1+2
hcM4IA0iPFyAq4OhoOOP6ia6KE7Z7Hluvbof5axRUHW5iCkIOauTktRErVBhrFwJBqphVj5bB/jL
erQTf7YHAu0hB0LOSE76xZHMO1IZeJbCQyUhPAcqEkEFngaHna/46uTzpmGDsjVBetoUHC+HKRW1
62e6tZ7RN9Wt2WBXZM6G9hANYfCzbiWJBD7j2S3m8Bsose7RiCbjR65U5jFsB+1oF5DmjSAqfR2s
soOanyh/Dyh+72zvV6dX/k7SHxrg9IBwq7n8nW44ZW5QxWgAx1Nxpwk9+tWmYfCEU4GbHCqzaX6U
2Bf6TpPv6aa/OsRyaIhVjozPPIlWG91EcGcscLP2lK6bz9gral9a4ZpHjM73bsCNjw6ukPyLeqhD
Z2/10afFRZPHELKHOod3fZZMh0AV8bfrH31rFPpYz108W74PLtdyCcYSjE3C1gq08uwudX/fV8gr
vHkU2ku0XjSENtlZ8tZ7sYGXqk8WgUIuvve1dZpdiS0Dc7Jzc23MxXiuVPFGx2FqXZmAxeTwbcYA
ObnOORU1xp3OUDQ7r4yNLcBDitewy1uc6axWTPSip27VyW5VjERa1OlHOK/o/VX9nqb6q6Eog4NU
lP0NExzDWpsUnKCTUwYyvXCeGn8y9PgJlk1B6S0P/77+hV6dKaRIqfMROHlY0CxbzWpEx6DNQqgc
YZOod42Kd2yDr+spI+QfWri0j3NgfkFuQPOuD7wxRxw5eM7wuOdQG6u7qulgUmEKFHhj6sSPGX7G
nlH1DraSmrOzPzaGsmR3gbc+J4tM/nIXVqESOiHicZ4JKwR1o6EkwPEOvu/dJN0zBttYUDp7tPwA
62GHswYMDJZVh2YES9eZCsx/EUab7uHGoEMh2tb+qy/a6skMITX3RoYV6psX1aJIBOdVAV/zCiqC
1kxR5WoaeE3n/IwDCpV5mM+cceAp10famiaWt5TxuHatV9nioifGSIAC/jlpVn/TdtPsUZKLPhk9
Si6HfIqMOwN++FMYVMmP62NvfU+0poF/UPrjeSL//EVUgVQrEnewXA/+Lwz9xrZ9fehMT4dvvLNL
X4UWGArAx6QKFakF8JvLoQKgpnqRBXCuR1c9T8oy3PXCancm9Cp5ka0lgKZooPPSMK3VKM6khiM4
ZPQwoZ3fWdkMM3eGrwtGSzuFU2u9fZsg/87UsBkBEb7G4plgCZqyQUssj7HdhcyW+PTJxcktK3Pn
ntmaGth6cHH0h19j49Ix1iJF9I4nqCyjyJPkp4Q2LcKJMJA0zxi7IT5d3x4rcV/K5SynS37AZ+MK
5d8vP1pfUAqTsEDP7ij+YB5QoqKfzZnqI+wxfMpVa4R/jOyoN9e6g2FqLpw74S4qqmGw61yr1H2r
VeKv13/XxrblZ0mpdJ4BNDlXYQglV71l/pDSx6j4iZdBMHhhOMy3s4OC4ZvHovsv153KtZStv1wC
szSg1RdotcVpCeKg1G0vL6TAgp5rx+tDbUSCZ6wfrAhwpBp8iIvTiLM8rrYdPiNNO+THKFEhwgHG
gaenFCk6Uc3wzemXj62bl7+vj7yxoIzMrSX1o2WsvRwZTZakcmYmuSQdrB/4uqcKmC/KiEO9t6fk
gl28z6m4wRMEA8B45AGrWabob5paiN05fqvzQ2206rkx8vE2HQ31bDl1fpz1IbitIVfdaHYyH0PX
2HN+3ZovD2WJfiAqOWtIa7JgOomoquPNM4CnYRmNu6xQVc+EsP79+tJufVSAM1TleNlZwLMvlzYc
3bGb49rxNMMWj0M8O4eervMxMJLQU5IEwmirwV9FOPTNmGRW2gRj5kBU4ZisKTEN1grUiBvHC/Lq
N7KV422oMzJtlWWnwLW1nuTy1FSBCAEYlcH/xT1SIxSACjDuyEblZjeLRXNxSMtf1ji6OxnI6yhI
9x8yJbkOnQ6YhpcjjUDyJtpiCCDlQAfL2Ea4G6rqjZOV1gPuGHsZ8euZMR5aIjLUkPCs8Wq9VaZz
hfQBtu/t7wb1oNPQx49TbfyHkfZfkgW2BqKUIjX0ZfP2GcryYgnLurDNrjItpD5MhLFCYmoBQgP5
g72LZHMk3l7Ph12hr3C5hMUMn37MVAs4jKrdsBfNU1jnk6yEidvrm39rKO4sHvnSgsZdt1sTtUqg
ozeWh8Icjz1g+wAbh/wQS5mAtw9FQiovBO5jyjaXs4J+JSuhleXpQRJ5KdaZUI9FC4gBzY43DwWN
gNeYRjJM80se+RefqhI1heYlszyzThqBqligIo1elI/9bI6/ro+1sd9lmY0uvpwWYLTLsXr0C1pY
QRZaI/Z3QLPT4xCqvbeIoaCHrZs70fl1lgYuFJQf85KNyjVpOLOLsC7U0fJcbEcQiBxwp0cX560l
JgI/n+ofXBYnazUpNzd0NAQGi/IDLUrECSXWpGnPQdKVJ4gPdC6ur+KrusxqwNWWhwTT8h3Zh2qK
UoVqCMenyEHbv1uM9zFCFX7rFtXOWsrk6PKiI+xyvcDH4W6FBHn56VASQm8GrWOvL3LrHTonwu+M
OTs5aFUdM8qn+FlP9hnekXHOi3n8dn3OWzsHSiZ1D1IJDJZXMZlnIIC62LA8MS3BYVQxWSuNDnVE
vuoJtK+6A6iRH+3VdB0YOhQOeAVb68hcDpw8feYAKo35Iwk6Yd2IejTvnNwp9+p5m4PhkwN0S7bV
14XDmgdqqrdMDm0tujhjOCF2UM4nJVCTtza52TucCZuOGXY5UFkvP2Nh9yP+NxhSj0rcwTfSNZkw
tOggOs0nLvDkQ4bY79uvOUm4kRcP9w4F0stBuxBtbyfhhNRzm57oDnWeO4Ut/2jUw9Ale44qW+sJ
7AvcIE1KaYB0OZ7hEJu1mElWXY56pGXXIB8NcXaVMtp5774udcsFlVQpSr5UZ9YxBt/QbGxiNoqF
mN10GNQ+Mw7NsAR3BmDm97Zdi69TQ2KkANLATqbBbSjGxHHmhbFzaWyFOzYPPwfQm0NScTlt3qtp
MAw6067mhP6sOXqlHek72dFW9JG28hLvyLNlrYkg6jYCGzGYXmaHqE5benqTRvpwYxSImiJ3NSBP
X9g7V+/rvFNiG+kF05wh+VwjFowaQU10pHjLV1N+ayN/i1GqsE5LQpemm6vRC9NhOLtRuhdstwKP
fEngRwT+jIL75aIisrRkTa2bnulE+WMKZdjg5RhTt6GvjB60RZXxbd5lMsDS5ATDLF31KDE8k09e
XMmlMYu8RYLNA18UHmetFAc765QdLtbWKXk5ivzzF6OglGDHTbxQ4iswdp9Fi0TFgBFGHA57UJ6t
oSjPAxsg0dDo6F0ONSLH5CyxalIm10F+KcGCQSBQ/6JCzu36RfG6Qc56QWLm1Ul8g5Qi9++LaS1T
loVOp5heY+HY402IQDk3IZIt31P8XJLznBjZH+Q3ik8zQD9EPVJ7/IFczZvREvJ3aNJ5WioCkCFc
/o640PtSVamgmjpciaHr7HdR7ixP16e7tT1lhki3FHQ0menlKIgjBggZhmRvgRuh3lkMWBUmg1EY
SP3bJuJJiCztoSHlX7q+HMkDJF0f8jw6iZeDcg9mVbqklpe5ovCKblqOONKMUk3Sqm5bJI7/mFah
5zt5z+Zc0UJ4FisAd7xaUT0xyy50KH9P06IQYxukhZFaoVI1oKmFnQ+i2G9fXYBn4IcV7ktAHpcT
LUptii1MobyiVKwPrSKUm7EkboeIgvpdDLlzZ8CtEC7hw/DFTILN8+Z+sXmFGIK+iTvL41mL+wee
FO+xbgh+Xp/W1nF0ZGShcgE5zF4lU3UWGvaMbqcHZFHHvCp0/EEqLjtl6n65PtTWN6NCidMbRoDg
MVcFA10rc30YCdxWhJdYaqIXgBJhgjQkSP1mynebljIxW+/NlwPKP3+xgqWGGxQ8M9Pr6nS4V53a
9fTewIa2d7JDXdfuwXDH9KiorfOurtKfSHEhiecG4cHq+vj2+uzVjV/DfSztF2ncAM1fHU8LC/nC
tXhcLXVR/4zBwKJQ1VRiRGfUzH+Xo75kfmSFKeSqVM0FuzjOHyqcrSg8FKKaTvPStW/Gr9DQAb9D
Fi9zTszOVmvU6r3qTOTyMyRGf+qofXaN9TBPCNRdX4CN/Xwx0uoA1YkBSaRhJFWoT1WDxvW0cG1f
H2RjOzMIKYls/zKh1e2izsGi6NnEA4y2+MloZtLLLEBoMoz3UqzNoUAvYioK74HnweXKLWZRDn2P
etFSJN1NSlflrkrrL4s+VTtp1sbBIaLTSrHl05xnweVI2I+UcOOpANiN0SGVr9lHBWDbyXEKw8cu
K9kZbyOmA7ihpUGco5W+9oTvE+FUOsgCb7Qh18QthmuzWiinKHHq6JDhAfbVVlChvbn+7TanCUfM
oaQCrWBdq1VHt7OngvTZLBfnAQDL/IFyBI/JdAkQADWXnRO58YylvUirXlZwcNFbfUDMBRD8DtGB
wgxkpKZSLr7Z9EjscCKKg1P0+W0TzljLxAZ2ROg574y/ucwvxpcb7EV4Soa+qxYCojca6PFrqUj9
NtOcu64Bsq+DFD+Yc7JHFNjInmnjwpwgHaHNsE4SHAXfMWPKbC8p2+oUYdp9wAAL/EDtRqc2aBHG
VNPqUPaFtnP+t6ZLEkTeTqjhApB//mK6c1I1mU1YwZAbU1ZuIhzRe7Tz4rls3i9pX596GGfe9T21
dUhJTyiQ0e/kY6/CG4CNlEuaQ5o4FAJ5HCDelxUIMbb6nkbJ9lDwvzCepYCmrz5nPjeZjpsf8cDC
VWPBJOswI9FzHOga7Czl1kmh+vK/h1pFuXmw1MHMbMsrF5bSqRP1lKmBejNX6L+aJELH66v4muIu
2/4sliGvU6qeqwiEDrtoqdXxnAwC8bseLePOqQO3x4kzwtNCaVq7PyTzMNyXuoDalc5x6A0JAt4C
1slTGpom+trJ8lkfhf39+o/buFfYUQpGQbI2g5vp5b5y9LnOEFqwvTAP+gey4L8xGax3yhYbH1dy
58neZcGJ8vzlIIaCQxK+FrYXjFD40BJPbvGyRzoitvcYyVuLfTHWqkQSz0hk4oqA3P+M6wJOVIut
esIq5r+1yG1/40bSqY+wAezcBzyf/rDG1ggPVVgjYJdGlsDShU6C7edT79x0lbCaN1+yUmSIvg8l
ae6+dQyxXaH0AQAYz0pEdzeirnfImlj1o7F2dh6mrz8uDwsuIwhNFHBI9y/XXfRLqjhJZnqDMLX3
yHdK1byl27l5XgdFCsokDPJhL3OUVWYqrE6PFpHwJiU/OzpTVZ5JxCjhpBhcwGysii+oO+ueRnPh
rZAhXk681si86MLSNVydrKaDgELTzvSCjkugVbUK4aEaCdsuS98cCxmKvhiRnwcb74rLtQzqIEOg
sUaS1S2yd7htKlhl9vmBx8u360fy9WlhJB4TkoskVT9XqZ4EW08IrPDVXNGBjO6lmlJLRjupe77m
r28V/n5SI9IFkpVXDAG86MCIZ4Hh2UGRnMIWDUjV7I7IzSYk++mIoU+6R0t4HX4vxjRW36yeBcId
LWOOOHV6KKgj+2yh042fQnSM03HP1XzrELyY43p7LpPbjbRtGK8Wpb/YWn0MI93dOdWbs+KClkV1
npxr7bmlsRe9wBnAUwf8Dka3dmBYDxay3st0EpYT3l7fJJvjUZaBtEZKC3XucjuOY2YNaC4ZXqQk
2Sd1bp2joyFSVOcUK0Oz3SsZbB5yOpDUX0gvgVpfjtej3hpTEmWnpE5+VEzU+4Jonh6hkUcHTeud
gxBWdqs1erJzeWzNVJIzSbdodr16lFhNm4xt4hqemXbhqUkmnqCiK07NpDRndRY/ri/sRtkLaird
cW5rIgrvoMuZ1s2g1eDHTU+LsKsEWVPeBSauOEkyIjtlZvjxtGGNK1ckfjl68V1Nlb0q39aUwadK
Nowlpc1WcZubFKFj/MDQWLVTvzYTG1FrR5jnFpWJ8yywd7k+6a2QQ5lbZd9SZ9bXDz+BoDUuKtRm
hRbW90Nvf1eDXsWCIu8O10fanBoLTCFIagytX0d1Flt9XVHGQDWs8pUBY+jBRsWrt6bsvlS1cGf3
bLQVGI0nukMRUzMRtbj8nLrWTGOJVgpxW6KwwkE55rmVUDbttRs8F6pzJkLroM6j8YiaWXubu3ig
6lbq7lwgcqDLego/hNKXrBUpYLFknHqRwSMX33Y0Fk2SaTvg9Rnyj05RvaGWWJ4a0vYJao7odobd
3s+yjusAjiIPXW2mLO2zNNR60+ubzqVm3LTap9FE97+jQvK3jmr+v80ZKYXMjo0Pmh30t9OI281O
krC5wwAySM4bogpriq0Vt/q0hBUlx//F2XntyI0s3fqJCNCbWxZZ1U5Sy+6RbghppKH3TLqn/7/U
AQ662EQR0mBGNwImKpOZkWFWrOXl4q6s8+RrVIiPcbFq59snbNeSrCyAUnMZVdh8cEZPKQREhCPl
4BofokV4T8JEMHyltnGwt3umiOflDaXSSGP8+pO2qh2j140pHc7nuxS2AJRusu68pMXRS71rSnpf
8KAE6tux+RjRkX5K8UoZCdgpYWT6H3TJsyCyx/Tf2xsoD+L2oEqsCbEHGBf4e69XVRSD262WZgYM
QnXfdZHyvpjJ0YznjiOAOwdgK8hPCUfa7F23aoMmaL8H2ZR0oS0656s7d+OTYusfBhEvB4va2T84
nyRol2kzirUbc3oxzaOmmGZQLA3TXrntMPMRud+VWkxHna5dW8x6gN3F5CvWJ7NHkKesUo4F4x4M
I+vOw2CZPwyIsD/f/lQ7rzLvMekbubkEIW4+1VDRKkTSnlWJxjBhNDfi97YWw8tdiLUzIB52UxCK
nvLA0O50cPr3PIsJElsWZPmM9G2vD0pv5XrTL8QEk+pk5ykzuzd9OpiB4irDpyIv4EpwkO3wY/zS
Q5WNTcjEef6/21uwt9nyUnCKIEeilXr9I+Y6WtxuJlpGVmtQT2h1NA+ZyzwJgIOmP/Ate4dWEqn+
v8IeJdJrY/Sg9UmNSlKd3CPMymgr+JM1DeeOKeEcNdUW8bC/WN8Lk/IIvHg25mSBjn3pLaR3xuG+
18o5HLTEfRdp6RH35e5pYnwP8laH3HQLwTTmWk0KNMWDua5gSiXdai/oNAyouriO4lPjzj9Hs9N9
UexJOwi79mxDUeDK3pB8sDfLpLkx1S0OI6jLVHvyiEdQTkOjy7M7I6SsieRDXH5P46Y4+KR754fD
w9NES5XCmrfZ33VYR0qzZlB1jnpxUvRBxsIwLzUc8+Gff0rGxpkA+z1vbG98UGVCarLaVKLtevhZ
Obn1XNpFf2HGxTpY1N45NTXq6oTqHqywmxxLoawNzV1tByXONRj70Xwe544RxUWNperXj9sL2wuy
AMPQ02eImzbttsAzgxLOCgmGoa6VfIeov7lP2sx6nCO9+uFRp/20MIIXKDWzZakyWe/LJZ7hmEn7
AwjZTvmH0Vrcoaz2y8Vv3EHqjbqwO+JLl2zBVzpleWpqkOprp31tmhWVYSTPHtEPi++rCPymp5Yq
h8xuKG/mUIHFBb1QyziCIUrHsHlTcZEMHjBvBI5uO3OGgqcloonnO1egUQEP4gSqil5QHxMzjDNz
aPBMHvFr7zzkV0Y33qop4DaMKO/KsRykpRy9v0SAzA+egb2zJgE7hgaSBaiQ/BUvHFQZeVGKfpEd
pI3+RTipdVkHrzhZavaEuHj1/vZRk9dxu5HUK2QRHIOUd66tLQh9MA2n2YEa1RrSnzH6NqU9vUXT
p7yLVfTl42xSfSOh9jdFZfp82/yet0A3AwAGvXMbjPi1ecvLRgeoDACsFJ7KqE/hh+j0GM2YpLr8
jSkgD6DDiVu2+cIKmVdvSjxug0b6HUzpyNVXbfsu08yj4Hz3EzJAQsXJ+z2CuVlVhII7xKK0saXg
CWMN+rtWTFoAGx/sUE19BMvZ3cUX9jYHE47Gpp+gnw+8RinOK4MmJ1I4VHMV96hjs7s0muaST4lm
4zb7cZEmm3sKekHcT9EjdYpi9rO2KWK/qNrxjYU85OnPvxvFNIbucENMx8jFv7gPdknBLhmo9jO4
7ZxKgQJTG9mr72XRH89Jw5nw0pRc/AtTbY+oDEsC5LBONrJWQgR9W40HVeS9K0eBicY7VWSqIpsL
3vej1mVcqMBQvF5yyLvCzyPNeyj0WL1YCQFg0XjRY52uzXfdm/v1IATa/QES9yjrvNCNbl6zPoqW
HuZ6O4AlxJ38LAdrYYyj96usTSXMKu67bYzKWVHiItDc9Gjqf++4oqtBH4ynFLKdzZtSm5AfE+BJ
DycqxGGbppx8N3GNj4hmZtHB+dldrRwqYrehqtjiIJkSLSorwprea7PvRJN4t8KfGSBOJu7sNC1h
Y1TiJ6fR7DerNR/1avYCMToFlLppWVEQ2pwpOoFaJSzcueYlJeq+U/VVoNP0UbOi4axPfNx8bAYU
0/r+wOHt5hOSy5/KF8kTUPPr4zw7vVDRGsItaGL9dzTn4Uwhvr5z69G7a6FHe3KUuvNlqQMYKtMd
VFOao27G3qMpFQz40nxzezsDZCg9M/ALfWVqWO/aIoICM5ai5Adnes8v0YKE2FUyVjBJer3WIoMI
JFOBnltq/59Z9No5aZrMnwtzCKlUHI3X767q90MCEpJezfYIV4WbRgNAyN7sstM603my1+Wo9LJ3
dGUEQK2NGW6CwetFKTGKpLMg8W31eDZOytAtb7oCKsvzAstZ6iPvGjchFx1iVVJkLQ6EU8x/AVzk
eabTSJMGfh/4Oq5/Bsy/aJpoVNoibY3/UXlp/HGaqgcFLd+gjmcHFRHRnFW3NnyzLOo7oxHRAex9
7/u+/A1bp6lmbZr3ADXThSazsibdk9aX+l0utNxXwb7f3X519j4wHspheo2RpFeDybaY0SKNKRmb
iLzf1dag33moEHy8bWXPE1JqgLCXiRrsbG7olFC1pOFoBRNSGv9GQ2uW6BEXIyK6YzQeQVr2XJFr
ylo8AzVQFm32UBPOsFQr8atiZB0DpYiVPzTpVCQnNzHQVhq0lAmCyh6y2B9giT6q2O6ulrgBBlKc
AeSE1+fI7FBPV/qO0oI1ueem7Je7FbgSkwvzdJC3yI3bhrUcSzk5BAUGYLJrU/m02NVK7yZYLUS1
fS0fvJOjLFUwAOMMU8hXg3wpj8Yldq3+7gzr9FdeHZq2gpGolJ3b3C7q+9rOP9UMmF1U+BcelQle
wCrmpv75EaIIRyGYx0X6v+uV1ibJ6O/iWFLP4k0Xq+tnbUyHO4ZLD53s3qWQAS1ld0OjDrf9gDoT
bbEDnVjRZfW5hjPnzYQq88HV2zumMmMDBgUwyN2uCMVKU8AZbAUJLZT/rKqvkBuGYf6ypJUZMEKY
PgwQq4EUKqaDIZS9E4qrBU/Pf1y8zWNtilhPLGbcglkk432fFLofsRsPcRcfMY3sm2JagQgIAq0t
k5SntUD2YsrAEMWV4eIM3/s5GkM4EI5aRDuWyCfRhIKgn5d462S6aUYwKgfq6YjUPEELEz2MkwsC
27SFcfnj0whtOt1vhn4pHm5dTB9r42zUGWqGC/Kpg6kpsK+6y5skJ7u8bWrnRcAU8CaOCH227dit
bTL7ZGTUSOJaKL8yJB18Q9eTb6JrHfC05RE2decxpt0l/SeMtoRV8ti+SA4cbcpT1calaLVbKe+m
UlE/NREcaH4x9c2EuGlTuGcEGU0GFFen8JV5Wv65veadC/hb94hKOOgQMrDr3+AWsUGwTOVHmHb2
efTEisiorf+6bWXvwFDYZ5KTwgothc17361kr5AbEtxoEdJ3qHb+2woFrXXCkINcaM8UI0HUHciV
8WGbTS1qr0dRcDYD10u6O8Nt7ecqJrKx1UPqtl1TvAguXUO6WNtK1qJSXZ6ZBQucsVnD2IuS+1ww
tS2cOD0IVnY+k+xTeLDCcxFAal1/JtvuBJOjCAeNRjqfk7RwLqlDVeP2Z9o5kARjuH46WJLgZ5PG
mcIFUiJfG1LkIZya2g2XaSHFmXMUR8ap/NdT+h9mlFv3wor+HGAIxAVRAyocTJIQTlyvsXOdIqqp
tMJp0jfv0EaCb9cTU6hr01HcsredkI3Izhb6WNoWlcRbNFjaSq8p7XTtzm0Ri21R9jvYzn0raMeC
vQXXvLUStfnQ0NFFUX2pqzsiFP3JZWbu7vZH2zmFEtcuyfUAL5IVXm9b7g0oq7W0V2IU1QAEjCvJ
/qi+YTrm+59bYgQGn89rDR3+5nhUalcP8M1QiO9N861aLfrdvCTpKbdpeN42tXcSIe+DkQAedGKQ
jamyqmjt9ASWlVZovhE3hq9FSnKnJM4/hlIkpo+GinrXiRkaYQuxuIOnYG9TYRKEWAfXLDvV15tK
yMXIVUWwzgSwemF483Nt1lQyE2Ndvtxe6t4pwQYyq4wMUUzc1EvVqMrLErKAwGy7XlLLS1H01tOL
gyXtbelLO/r1kvJGn1pG4LjcSy++OoOR3q+L2zLbmBXn1lmHy1g2VpgodeSjbtyGt5e5u6My9QGr
TBl661uGrLGnoecJWKeqeNJRrvjoqKhuWJH26c8tIZcpo0qmUF4R1c3rShMl1enHiTy/Q+7W+5D0
JO0Q5NoHe7oTnrMeCEIILSUSUH7bFy/47M1uXfS0/uCaKH56wlQfrEHNv8fgGx7gNSvfWrMx/sWF
p0dBO9ejX2Ft+2E9qIkigzozWLLc8JOBHslYRcOdB/AguL2V0uVukh753MhCCySPHNHN+gyt6VaD
GUmlUBkCKXIcZYpM/GNiONG5G6zmGWZ45T9PzY+qPDvBGBIEMP9iVeozbkx3ut6MSpLQ6sx1/VLW
9H8qZ8193ggj7NWqO4gz95ZK1EdpQ46jMVd8vVQltYcFhVyuYa5b9yOcPr4+R11QGXEvW426Xw9V
F6bJIA5uxp4DYK6RpohkaINr99ryyGRCu3L1Auy1J2+ek9JXvao98N57ZghtZemO+tsrHq+2NLO0
bGQbPi/N7zViCpcGJs2DQGXvRhBBSP5VmhWs6HoxXcJISRzBRLaa7XNd5tal6Uvl4jRKBXjbak5Z
pNQHF2J3ZTxHnFNoel7JaQ2N0etmyspoEhbBpDN3Pq7ez9tXYW9hPEYwvcHlTnlu+5VqJfFoLMEn
o6t0YOpp8KHn7E+E672fFmXjizoVB/5lZ2Xy8ZPgX0buX5H1QnKt1uqiMAhhCTH6TqY2j92czgcg
7X0zEl1MBgDAcLO2NImVlhtOc1jrlV/NYhWftcY5aq7vWqGJDAwcdwKE4fpoJKVBjyJnZt9pbOXO
jpUl81shzIMTuPPOwdktFfoosoEu2yzGLMdazQRdOcvJzLeVpvyI4O2Fnt54KABovRu68Zs6o+Og
j+5RuWbnkYPNkdaSpKeHhHCzRK0BI1FGsaRdi73Hqm/hkTVze/Y7bTadg8OxawzqXTnhxRu0bbS2
MFN3Ziq7PuXiPavR4IS6VdI9VkVTz+Ht479rjN3k6zGzSwR4/fHGPo4XIJdOULfNL5xj+xGtUUQN
1vQoDdg7JhqzAuiswAgIt9m1JbNXKkgRItobZdudYSOZVn9Zm+WoxbnDkWfgCeHMkLVwybVwbaiY
VEp5LR9L7eCqbBY9eRqbqg/TxRnvippJvqCYViNo7RRdxXmM9ecRMv5zSqk+PnVT0TIWacPYHdze
6t0DDLSYugqSLlQYrn+XBru/sgoGfnSe1m95l4gHMuZG+O0sojP74XqQ0sBC57eGmqcnOy+b9iD+
3nl9wcDwVvwu7DL4fv0b6qxl8D3vQF+QCLwpp1IAMWpUP+vs+dxN+mHAveNeweZLFgFJ9QwbxLVB
LbUiYVDkoJKbuPf1UCuXxRLdyebc/Q+ywPmkx2n/F4eavF0C0wjnX1FtqJndO0oJ0DDv7eWLPqFb
62mF+FaS1fzFZaVGTVXORbIN+NT1+jqAzwXE0XgGHTpuP9Ij579cL8rqItpONc+3j9DeHYKfl/lW
qZYDQOHa2mjGSxbHHKEEwHb+XLgNRNVm6yx/MbpB1gkXA6AiTsnWLQjYXxTSKObG1uad02nuvy3s
Pv/dXs3eYYQKQY47/65Jb1YTD7bXRRGOTqU+/Ah3vfYcMR14SlJdVP40p0ep0p6zM6k1yiIE9Zst
zRWizbEHkBAuBK+zz0YJtC7LB3EWVZQfXLRdU5R1iK5pilIkuP5StKtHDekMBroVdMb6wcjvurEd
w9pNjhBOe36FpvX/N7W500ZnOnXXenC6GcwsDDa9C3sevg7IaELoPHv+tGprmJjd4JeZ0xz0T/aO
JAA+qNDACOJ1Nxe8HjJLt2iBBWZvWu9zplDOuJXhIBTc204SMuIlypl8QulmXiZkBYn0lIG3yJe4
u1uiBZ11YItPsIlP59uncvf9YMZYDtb9zms3ny6La3D0bQzSqNUi674rSGVPujp2nq/AyQnrahvj
pOeYkvJbe42RSkFLo259e7G1r6D854tetdPPaTCV+uDH7e02I+4ABJh1Io3afOuewaZCM2QvwCyb
z0sN7gPg718AaVDsoI4G/Ekmicb1bsdJE7m5xiC96LQodMz+e622yl2srX/jPuWYJNEjqCRK5teW
CMtna9KBS0I/jHaFXXbwHRSqhiJpDh30AUHA7imiXqdp8GqRmsm/f3GKXCeuvbmk9Y/qdfnVo1Z4
lxWq/qms3OygXL337kn2E8oH8BEweXttSmXWIhlKiZxhujTUSXuDyp2oWetL7E/OND8odqJ8vn10
5f90k9aT6oK2IoYBs7MtTGpLlZgM13AXuyF5mq3G8XGtTeW3Xq8GTT8eIeV2DRKSkD39ho1sNjRC
W8Et6xlKO1TU4QPRvB+tw7DP2BvJ/5LaOGoa7e7qb+JjToa0e72r8OUo3qLSdYvRLHxbGIP1WVNK
cR5Xo4ACpU3V0wDn3VFIuXvrXpjdeASLadcBkSY87KTqpy4tGppjzdGg3/5m8jYBgaHRse0FlIat
6InkdajINkg7LW2hjAbF9Ilxl3Q8kSBCf377xOzdCEmWrf1O3PAo1xuad3k/gvyhjZmY9tt+KY0w
nkznTe666cGLuLeJ4EMZFSBQol+7MRWrKIrMtKQCS6R54pcq2C4f6oTDZG3vkFDcQmWJIJYBoY2h
hQ5UpZXMvPdjjcBHbQ/rOdKmtglnvaLfUXhu6Il2+Of2Vu49ww64WAfAAmoj2+knAc4nzkmwgoTx
lkvmDsP3tcvAZySp8WgZin22wVKcoJTvmIU1vQOHs/tsOcRRkpiUosk2DYfCza7IzsG465OwyGu0
+tlK0OXzkVfXusA2hP0J/JCy+qaYAGNOwOUnvxGuWZ3s0Uo7H2kUAXRb1cuD53vvk4BRxzPJeA95
uetjBmc237mQgVddGE/AveMzKXQeeINaZf7qtFoAX1B9sCW7VoF28A/OEAzqtVWG8MdJDMSXmaHK
CmNt/MryOXuEynF9W6eU4xpvOiIZ3UPk4341SXqnyrnHjY+iM4WiFOx6QQIg7AxfW3/qqy55hhfG
OSVAi796QPieKt49FCFUm7AhSv/n9hBz3T6QexdOTidxKEBkmdtYQXcSe1Qh/QyqMYkupA2Q1anG
UUa5b4XJfNiEKa9uB6GUuQDZK0jr7WnN7g19Kp7szFIO/JT0sNuXTVLdcIbopwP5uP6Uc6YYRidT
BW8qeqowtn3J5ny+TJm+3g/Cqf06ggTfzhr1cnsXd/ivZAedGSvSFBB82wzWERqctE3uYjUXz7qr
qKeoKJcvMMNPIlQYBheXPDf0xh8td3pC0TSH3U1+8HK2ns1Wy45QuXvnmqyJjJoQhrreJraooxbW
h95xApChyw9jVvUULJiLVoveQHL7UNurg2q0rv/FfSIbpEpKQZuu/+YWK1UX5+iuQ4dftmn5rvVQ
rROKY70j6ieqgWJFOM8UZIYj/eS9BcsMQ1cp6UidyOuvT5yVWv3Egqco8qw3+uA473XECtX3+tzq
z/kydGFvtcZBarPzIDMAgMcClCsHeOXRfxEumk23ZMycQaLuaNm7Quf+amtZ/uw75X+rNVYH5nYe
EIQNSE2RytAkSfC1uSWv85aKFAdNGPZzsXRRMDN4+s2OKmM5LaNnPkJmo33yKikTvypHVNN7y6VM
83sQgXO+pexcii5W9MJ0ZW82anxlhNbAz6mofls74cnwyl1/HlwumR1u7jWZOPgAyXxmvbpcXblA
yNINTjD3TfKlb0f94kx5/Mx0jv0zzUXpL/bQ1H5qKT+MxRgCWPr1Az+541v4DYB14PUF/b1tf/d2
htDCvFACdar10tkN3APMq91Fq1P6ts1oHtPqTnnOuzI7cGs74RepHE1+5mpIuLYMGaK0bIDUmF7K
dPnQDo37hclW915bPfe/g62Wp/XVVoOtpsUhGzhbAE1pUP5IID8JRq/J3hISeL8cvWQIw0t0tGWj
TNNrIoO8e+tMsdL4i1qp+jmN+X1+pWZ9HaZ0meBa7MsEX9fpzdGH2P+FnATKCLyc21ayrYikFHkK
I2/kLAXqN0P5RDnZOAhG9sxQOpMQEf5FtuD6nrVWXap1ypnToiSpgyWtQdO1xVp8vL3je/eJ3QYB
BtyAlHMTfliizgbPgLIMOFgenzSRtZ/UXo/8gcQF3pf4w217u+ti9AWGB/Ss8ZfX69KMvFpclwA7
dZfqH+AH6k/HFkfgl91VSWAUYGTWtCXC7pvKVBcHlqdyXae3Zp3RBIGNO2gVZ3gvGu/oiuz4frgL
TO4lJQ9wFBvfX7s0AbNsdoIGtcDipMLJUZ0NKxniU7KKMr7UGuD20FTT5H+393PXMjVrcltH/rF5
7uzGtRavJ49wlTz7tJhR/Im3goOpNzYPf6lRPayVJbhtdc8b0fiR1DI0Bl8VDtu5LswU98f0l93O
l9idl/RMqaAPtMxQ2nOaGsmvpEu95FRFUB4cOMM9j0TxiwoXYHKgb5vttletgu6b0rnZay2NJ7WK
v3pV7i2+ObdHAzd7Z4lqFnAgQLTqK2Lq3rMEARyh1VAk+RmdzdyP7KV9quLox0pef7C1u+Zkr1eG
TXSiNg9sG43mCvzMZRRDNe+nYf1oLVV78Raw7IbaHU1+7J0foH0a/G4QQ5JhX99HsxMtZOYIzSR2
uo4+GShD8oO7wNu4et/cwat+xDGdg9vnZ8+qJAsCWsGWckWvreqFi/BbotJlMqhQlEqihIoVD/fx
mnk/bPRMTihDHXK97G3tC6vbINmGZBiOMxoTytKrzx7EYOfOHV2oafn6JyKeSfeF0Cll2Kn9VtGF
eW5hcgy0YVpt+JoAP9qJanxmG/uPcVYvb5ERGJ5vb82eg4RyS2odIQjIU3+9NYayxH0NNj5I5ni9
1F4Vve3F3FxuW9m7QTB3yzvs8sJsE6JuidTcog0UoIEAsLmszJOa22pA6Dac/9wUQxoUGemwURqX
X+VFgAq8uHTMhQA1X4fiUq8xrI05VKeojx8lYHt7B1RBIh6hOH2lnVHaxGZV7oL0zYr8jCCVci50
Z/xzVD3PlyQaxueCJJC/4sWC5ixHBNuQhbZy+QUwL77Tu/Ub5eAjaMneRyKNJJjSpazwVmevUTXR
FC2oNaWjdxblxnQyK2ie8pgg/48/EjJFLIeuHTnTtpVWrXlWjBLyWDMr+ggnfh7qwNFPTDD+hfMm
tCOqYQtJWLY0B6aem4y2g6lf0zSCmV7k55rq+o8VBvk/fyeorblg4+hD0CnYfKl4hExgYr6X4MZp
LtT2k9BJITvoM+2o6LtX2SLtk+M5EsMCP871qSD9SbQ8a5ygyNT6oumtckoRmAyXMRZ+RZn5NOdO
G/buuPjREjNlV2rtJVnnyk9Usdz3lVUcIGt2/B09L3RMJSk4/d/NU7K4VdHpFctXRdoGA+WzYKo1
wmLdTk/WJI5IaHftQQ3C6I7NzPQ2ZuW5RiKtBaaRTIoCjlSz1nDpZuPLYkTGXZR0+kHwunNBmKqh
xoCCOcPbW4kM0RuwIY4EP8rUTL+yrI7vJ6KAcCq99gDY87vJs8lMKB6Zsi6syQR4s5n5VESA93iy
FK0e7VM9sLVvFa3rIeeivf4+yxX7v1TvOxEouNPIXwmoIYGByqpljDCbR3+xyBMDFFOYSJ56p/lA
CKw5YbJ2per3lrc+N1NLn6xZ9fFzxnBE5a9xweA7YzxJ5xeE8MmpNJXqbVZIIhJVFYPuxzFCIT9r
bVYtHxV7YZ8TYvmYOdx2pJbXtt37Ym3EL33uCsUfGht2s2Wp1PakdkO9nIykzd9Pay2aCwx7hhpm
Ta8rgd2V3ccs061/17a2PyRl7H3okqhbgx4WsqO2grwd17sr23gaKSqQCP6UAcMLn2oKOEksbQSh
4OrNP327oJmTWsOltazq4jnQdTYeQe2QRRrPofrptvd7fXCldV4nQiDJv7J5ogSiR1GTy7vbR/Gb
2WuG3icLtd7Y1tibpynR3Z9/YRGEETJg8BnzAl+vN184N5rDLLOLQ35rAwQ5LbZRP2tO0oR9M7gH
nvB1wEV9lfwEUllWSi3j2l7tWYm+jHT6BhTeoDZJhrOhu8OpRi2AxFlbzhnjVAfb+vp6YpQmEZzj
TP2C1Lg26uVZXBp4vcDu7eLLsKY6NcjRehuBID54k6Un354fqaVNwZEiMgjQa1NxJpRpiUgrEy7j
qUyV6F2cqdZBbXHvnLy0In/Fi1OaLsacVjZV8wZV7YeircQTjE7ke30BcbEBLdLffDbaUMD6CNJ5
Nq8NRq5WKBMensR1GMJaX4sTAPP5UmQduE+GX+8ztCj/OBaQ9PSAMSUITraJro0y1GlYTPrQmhqS
/oNtppEvorF8ntrDIZW9EwJDGLMWMJVShNgkcnUrhl6xuPbCrCAxMcf2JPrM9iGNOSI73rsBaCVL
vhTAZTzV16sis5B8GGC84gHV5Gq0vBOxQ/QZ0vbmjb1Olm+75dHE+96B+T1sTrGUrsA2rErX1uhW
na1MARFOl1lLu/dj4eohFALtcGqNCpqC255ld52SXIRXEaIud+NJ1VRjT12AhW2b6vdowI4BI4zt
U7kw/GMgyXGBrqC+/I1R0nE5t0uJdHP9zMFNoUYC+dIXas1M//BNeMTdiaIMJ2XJp1NeaUcL3e4t
w9ByQIbQjgFw3Pbm7MA9w+Binq8hBdgq6PMYAfOoSk5N2cyBXnrrQUVu+0T9tkfQykgA/pPY9foA
RXnvqcuYruGUD9172Wu6ZPkkvuXR0j4AH3QvTRar70VlmLy6QzQefNi99bJkXkdJxPPKmzqNSCrd
nlmvk3xzsm5+nzJt7tvmdF8ayfTr9hfdWy21HRQx8d+Aije725CarglNpTCOdBPx5jZ5yJpKrc5N
v7QfVaUZQk1buq+RmIunYXb1b7ft766WNjFjt4zIEcFf7zbif8rY9eMaFrAjw0hh5YGZDMUbW2ia
ryziaHLzFbuI/LzwBEJTRv2Ozrz8QS98+4TQ4hiZjFLmQ6XdrdPq/JRJ2aUXgxaSv06B0ih6KJZW
fTS1PPmYAFs7iAq27pDfwN1xwATAfgsSdfNgzjQzej7yGpqFtwQTSIpTZmXFKWNWKby9v7umOEnk
B4C0KNdfL3ed4lKv6ZWEUKaIt2ZSqOehUpvP41wdzTvumOK6cEnJL+k0bwGN65Babt8jAAKy0f5g
GyWpwZRnj2WuHOzf1vexf1RMIKriLQFatBWOHeNMAcERq6Fe2EmgqCu0gPOi/IgJ699mMFAafmWW
/UFUsLc+mySd0JR/eDavt9JomBGqUBwLnV51ThHkNHQZ2+S+zQ6VB/dOKaAi7gUACmYTtyuMBpZo
acoajp6c+pideaEwkNl3Jf2Or4uRF/+u7uLA0WvpZ21tXBWOHIgaD3zRzkZLmlQ5rQtM5tXMBlog
wu0GRQ2HfPqixKbyYFWo2WRTtZyTdaQvw/DpUUd5Z5+JX2URCX5E5lLk37+4oWtpFbpaxFpIeqJd
tDhWzok1px9mMt+D92zH+5FM0T4AKkDddztaV1YU3DU718JIa93Q5Y+Lq8FFnZb6ErZGI548F+ZE
9DmqoBZzfpC4v16p5NtgehBNc+kHNpfTUOpZVaxKCzvUToK5jJN/Yq/ogiVe1/vbfuC1n5VTzyRd
UmyCusXG7aVll3VIi2hhCSLp5JSFeBCqvj40jdf4RtcPn2/be72zmopuAbBw/IGcVbn+iK7bMVUI
f3o4Mw/md+o03vXO8K8hmvzZ0urmUek97UHlS/trUxXBbes7GytZL4k2GdGn3L151fSoiOLaHKcQ
wvjqUUmT/0qrjZ+dPlfPty3trJPoBJIqqhyIgG3JqhZbLO7i4ormTp/D2tPzD3DyL/exVVHwXob+
sY7RtlT0rA7MbPIOyhW/5zReJkT0vfC1cLZwUoGtbrEooqUh31fjEtq5nhgXw45y1Sfj0+Eyt+Pk
TU8xwjsh3KX/6zZaP51lJzA7peqQvS9Incp3HXqcmZ/osdecBitF4UdOnSyPA7F68yjscqCGBYdV
el/0WdT5betS6codEV2Kcqqag0/32uXQnKAxTPeKtdGtuD44NMVbLR5qbn/k1hezc+dQa1S5edRN
irhJ8YZRbf+6/Rn3rXIDdcmy+EriqOwKqK5VrKal0C9M202XYRHzW2+phv+6mbS9HKvk+22jO6cU
uLErqUAh2KYwcb1Ue1Iqb0FkIbSKaPDR2TDuHauaw7l37YNjumvKoY3mwkaoUrm8NgXEz+jswVHD
tG/MSwMI+oQPVk7QS5YHH3DbM5QnkuiZnAQ7AHM2puBfLqs6ydWwtN38ZKTZcrEjN/VVxbXfeZGn
hHbaPVK/78I/307iOaI78HWvp0IndNWWBrxfWEF3ekLLqbhoiYPMm2bFB9du533mtvFAyyeK/s1W
mqHBo4OZyYhAmKu5B1b3dVm97gx2Ow1ydW7vhm7oHmYDYLxfdVl7AnI5HKx3x6Vz48negcWTF21d
bOrENuOUHcdHReU6E6V4SMcs+bfVNXFnjE5/xNm0Y1CSq0h+X3BB4OSvD5HhxrFutO0SCnOuP8V1
RoWbpuF9ijZcqJCC/nH0ISccaSgRudAn3Upw5Db1OBruaujaafyoVK4AxmZE0DIkdn+ui3n8tPSO
/un2MXp9fgl2pHyeQ9xD51J6/BfhhykGw01qtlWAMzrJwhYa9Er1Jam66pG5kh9VDepMsZSDhuDr
K4ovoMvE5vI5ST+v7Ro5Qd3S8WLqVu+9z4ecBm2eFg9pXiQHV/S1t7s2tbmi8SzMLK/xBp6bleDY
IK8sYst9p3bGdF6jpjlpxjocRCC76wNdpDK1LXnGNogQtUYhNWn4mlptZv8Avi5/OhbvyZSU3sHN
eG2KfBInJ+nimGneRs9TY8fW0C9dKIj7TguFojernnwwG0f5Y78KLILjAribawhg+fqjQaSR2n23
gviLuuJUQth5rnvX9J1UUT7cPpevIw2JwMDXcOclvcXmtWhSmBIZXcOUo4v7ZhoHX3G68qzNGcUQ
zqO/VMjlQaDDEPzy59KrUBCpJlS2VH5AvzCQd73USZRrjah1H6pr2t4P1Wx/SUbH8CkWaW9rfahO
BEn9XVU04j2P6HoemKUMRkTOilM80/E48A57Hxl4uybjWgnn3ngjF77nLoI4PSybdYK4pVQ/0xyh
66W5R1ptr++Lq/FuktLiFCiZbo6uPdpRaaxRFcaWUZ3gt/w52Y33kI1DH9ajsX5IluGIaO21G5I2
iSxl/Crjy+vtVgsnaguCuzBXolgKQ+u+rYzLmyUvRJBKgcB2WfSz1ydHGrOv3Tx8GLDv87WZbqOB
e215BdoYl5Veh3WRWESumnbfZO58UQTqiCuB0vvbB3tvd0kv8fWEDBLeem2vyKqoHjSzDq1ycsNU
dfITDGFp6K69eZd1+f+oZh613PfWSFGRIXPJlIk3vLaZE7QT8ql1GNWzfsqcNgFjlHCZ1Dk7xbVr
/7Hz4+a8sLfxE5Pl9F6danU4m03q623jvKmXobqobmMfxCa7S6PIhXQDDye5wfXSaiXvm6if6tBs
zdGHC5QiQtUo4KJjSVrs/XkFj6WR/sDVSyDCxNC1vaXui4Qcha2c8/jOzetfY16jS9zBWNkJyzvY
yb178RtVgEIEcfPW4/a63Rm5K/6Ps+vqkRQHt78IiWAMfgUqdZycXtD0BJtgwNjGwK+/h7m6utPV
pS7NaqXdh90dF8Z8/sIJ3Q76Z/Enjol/zpKqKnpYghVaBcl9rMcmb+pIXrlVtgd5XmphSAfpfjwM
dN8wWnj+oARU57YFa2cnSqEfQU9f7qicmitdphcAA8TZv5YBIuT5MnwYoiVY4m6HsX4FkWfDi4iM
+i4t+dsSZsU3IpFiJ4CNzkcOapaosdvEWXcHezmDtH4mV5iKl04U5kNI/UAkguL+2Rse0wG1tkkg
PL8ubqdqo3arhr25r1a3T4W51rO8uB5DigBu9NYqPTvB2lI4nIKMsxvDtPkp/Sn5MoSh8/Np0bLJ
RNVPP14PQZdXRNGCG3xrLJ6FIFprgzIdr3ZWmmQjens7W5VqH5CFA4GeXmO0X7i7IDYUb201yIeg
zH3+js1CAPulpNsFMg0L2CKnebqy7jQMylw5T5ei69YmxWWCYRGEkJ8vldp+hiBJipeXCnZP3OIK
1fXJ+1JLdwcZMMS8xQL89vqGXlgV+lsYS0FwdRN1OtvQCc3IZJ6ifgfxXH3q58k7ygko2R4Jf257
GuQ1plVXFr0QGjY9C8gX/plQnQtA1gDl1itr1c4EyYSOBinvm478jKfIFnBXcTcN9PjeaRe0Vz6Q
C08LLSf0mnCRoJg/17fUECRaXQQ1s8CVNu8UmAKOcUikh1PzIaFjkFckvGb9+ILbhQsaQkSotqNN
1fbFHncdmmo0GtIC0OCB7jBEWSEUrKb4CWkxOXETlctOwkzuUc5ACt8utSm/sJ5XQzFTz7ty7Zzv
wfZrtsAIhSmg/2Dt9vycLQSTTtmE6eY6uZxqbe1uHVW9i82oMUqDrmnZy38FAmJRpN3wSEXTBmiA
cwUR6MN6sWjaskiE6D5ht7vPy3iVF74F9r8D/59VgD0CUBfd0xf4vKBkaH9NsoQGjozuIqPnb9Dm
jwoy8PU4j1O719EQZ6aq+ttuSq/EpvNYsa2OZubWHiab6sC28X/Vo5G1MXziCSu4HdY70UU3Efen
m8GhT/36R3tpJSRDaNkAg7BRYJ6vNI995CBJkRYDCh6XxR26UVmaKvXV79buCpLj4mKA4WzU6T+0
prPFFIvduoYAtMdro3NS0jF3GIrWeRSuy4fXn2y7oc7f4Ea+/b/Fzq5uGbGpIwZA8rlskm+NFuHR
LAs9/IdVtkIQcxFkROfThI4uUVBOG9gWXJp9WOn4KFKTvHt9lYsbBywIhtO4InD+n29c4gY4rgIu
X0DpUL4tHf8IKJzdL/DovfI8L7pc29Hb9DEB60Ht+WIKBZ2LJKyHCJxVAFTRC43ab4p0LMf9YW+H
UQS5KqGjDWFafYjGKX2DHOmafvGFuAIHjA3KAVgT2qVnyYAblKxSDVg+JCOrmzlsgswPFD1B6nop
Au6tN54h7sqleZ4P4MGReIHiAew6Qvo5fdrQmgi/qhHM6GBBLnF+n5lZdh/ltKhHD9XslZd6aUFk
z9tcET1TaDQ8f6kgspRVA+EnDJ9LMJwU2KTY7rBIV+rdBPVVF9ILhwirAUEFLVBkWefiDBNvh9oS
BhlhE/THZJDTjSAL3SdI2K/s5cWlcEOh8YPQAi/O54/WlVPLOpemRRm6rgiiwc8UOtF7RcDr++dP
A63QTcJ7Y5YBpfl8KT1TFADthKeqlTuJgT8N4AG8DTRqoNdXunAlgMsMnRtoScEc5Ty/MbU3BXCD
gX7A2NK3yxSOnzEKrkBfi7sPqGDpbVeuPPe5K9HudvzK8pf2FKbPuI+AZgSQ+ywGlOOigNgGSFWi
qbYP9KgOLm10MS7z0+sPeiFyoo+G7itaTlC1P8eHCLgVJfOMmMYkKM2KeOxr2LDhymVw6fgDhYZv
DlTeDVj0/MUNtKPxCEGWwoxOvjejFKeK11NOtE2PAaZ2+etPden1AQC6DShApYZ2x/P1LCxHkzXG
zLXVkz3IlA4/VTyEb6ABH4oMmOdmT6e0uy+pVZ+7RPNrdJwXVd4WYTaJzI3hig/wRZe5coyix8sK
sO59vnfxWOalsu0TUOX+x1EM3b4OuNOFGSiZYXGjzQ72h+w9JrkSYtmsSj5VjE//4WAlqKphJbCV
Qi+0EUrM9ky3Msi+rtEe1JklSyPoDikMA698rJfeOSS9wKXblMBf4JwI99MamhSsWBXkBoomWkmb
WYDzQM4htHqP4FVeITVf3HWgnABv3ib+AHI8f++IsVGqQbEu2l5UH2sViiPkqoZHJTg9oCDqXRbN
4eacPvg8437cfawMvNsB9p9WdHV92z/5sSyvQWcuXHL4yNDLBCwIN895U6PlpLW2VKxIxwA3Dfbs
uGosKBb0N4fA9FU2wuN1//pXcCGKIC7Db2Tra27Nm+e7EQ+q4SiJ0gIcyhWVQgQ59jieYCs8r8Xr
S1344NAzAaiDwjUGZ3/7KX8lsS4GSD2QuN9c5Y07mG4D7kD1ACp1Y3KDEuFE2+4jUbLdyRVSlq+v
fiGI4YiBNIkYhnr0fHDVc21qygQrgFOMjiMc3VEiOnElqFzaTlh6Qttj05VBTfD8GclE16hscKeC
KP+9izv+keMM3sI0tbqymxc+HeCsNnTgJoGLJO35SqpSfO4k9nACYC3vFbRreoir5smqN2dvVR9f
379L64EWj8sbZSbIp2f3ql8pOfqRZoCoGAlmevNBa64Onuq7fGjbaxPkP4O9s3Qd5q/b4A8q/eg3
nT2fnniDlzSywnai21eimqDInOhcheFws2hvPQqVTtkIc8lsM/3NKmjm3rcRji1zmh5tTH9CWi/M
Z4reOZz43JUNufSqET4SfDt4AxjHPH8BoQUklbGWFaOtIhxnTt+OEuELeMVy9/reX1vqbC9a3Jha
dljKtb481UEiMauLqjcxhCeuHKsLnwnyfKS7YAtizHsehQQXtnYQ+igUafgB9FRMelevv/KZXDhM
qI+gGQmxAeh0netncCB9zQC7UIi8eniv3ZryLOE62A3Ega5kUvr79R08bwtt4Qawhz99Nh8IiLPi
DwPXtaQUalUlfHc/BinaUEnZ3ntDtXxZ0PV7gLSCybq1aq886YVXhwwN3b0/wBywic5OSU9lyFyM
J90MDFIoG2QMM/QHwpW80oG6+Iyb0hIW3OwCt03/K76KZUHHNORlMUFj5xd4F9BZE57fKYhIq/rL
EvPwIRm98jQqM+5f39+Ljwl74Y0RB3DJOcdls7qJEiiCIMGvw09qAbxoSeOyzVg/XeMPXVoLcW/D
XED6GBDe58/Z10m00JkiMmx5AnxR05u6aW7SFaymf38qNF22KhCjZKRpz1eCL8OMOnMoIYBWKW8X
cQtEop1kb3PRTNVy5Yq6VGsD6wAMNPCloPGdA/T8uIItcSrKwk19yDMmY/OVhrWF/1fqZ97agMlT
0k+rUS2sWSTJu04PVw7shQCA37AhLcBK3/rvz59ZlJyA/9XhmeGg8xnCz+qjQm1x5VEvJDto6mMq
jMbdH0rf81VwcXo97RM07Sbp17tUih6EunjT6Q4KAi2heO8FOvhXl1SEATRMcEbRzkC2ea636Id9
01TEL4s1GOOvse/oh9rxD/98ap4tcvYdslp06xBgkTnSJZgm+NjCXvC9VM5dCWsvtKD+94E2ai2E
2yF5eBZeGi3RzIrsFte4/GET034Mw2b9Hni0ulm8uTkoF9WfeFjPOTB1g7jR6djLzPhAv0/T0l87
PtvDnV3bSBHQM0H7FyDw86mG50RkyRqUhRVBfUDjdt7DLG8zYCpV1qpr0imXztEmJYbKdBvNn9cq
6RJMMbwFsFzIRdlkIzhGNkNzbJ1OGJGlb+YJPaoHYCb0tQzlQhgCYg8pO74U9GtejI87MjNQM7wi
LQmQSNC8f1+pVsE8q1nIv+cafwbj0A7fgCbn/T7PS1rnInDovTboc90oH03gSu1cIKvT66f30gvc
ZvD/t9TZ9x+ATZ/22nmF6GRUtDOze0iSTnvmWZN3Ng2urHdpG+H+twFLoIQBwOHzSBAwVToVLx5k
bxRG42VAfobV/FkGln56/ckuVX5bswszgs1Q7gWofEoEN0GIN7awfvm+RtAEzSCz8d0qyBHPIQ3f
b8U6dHxbkVHJkxMETkimfMBhNfpH6D4SVbz+my7t9oZwRQcuAi/13EQ8gup8m3i+V+iEgbMFquH0
qCCjkHUQdDiBp2v/1aN9ixjJBuJBnYkq/xzZsbSD8vyl94rRNAY5dAKfLTsNO+iQPKwslv8hGKLH
AbUhtG7RQzp7vZUtMUYIaux52sljLS2MZFIQXqrNB/v1vbx0khLQevBNAjb8YsqJZLxpXI1YCJZ4
+bGt+y9ArLB9kPD/cmYBugQbArM3ZFpnUTdg9SorOnvFOofJl2USb0cyuqKqwmts5e1POg+ngFMA
PQ8YEMCm2zP/ldMtiWiGheF8NHOoi6EhOiu9+drOXTqFaACDi4SNS19oxqO4XNHbwTdI6DIeUu3c
Z+ABy8xrTbPnDRjSr7+pi0+FTjA4F0AJQyH4+VN5fmIXt2ky2qb3izmp1Vu71ECgv77MywOBEgbw
AWCYwN560VHxV8gSdl7Nd7Gg/ed2BGI4H7qlf9uIddBX8qYLiyFfAvMJlxH+cX4mZhPOsN/s+W4N
5JpHhrGDD+u6fEpCdyXR39LO54cCUmSwXQAaY9NYP0eHDNAXAOWC4JtyUfIEuho/dIPzdQb/SHsS
AO4eAxXbOFtjwuasjBZ35at++QLxCza2DEgrf2hsz18gvE5C4RTzimB27e1sZHBTdxDKf/39vTyW
2yobp3Yjs78gskeTWXQ9thxgGy7zwKvkV+iHtvVOqMH74AVdFRavr3jxJSIjheTxBgI5b1GVywA/
psZwNKBGdqrXqoT4gyI7gcnGP1/peLi/ltoe/q8v2y7c9YyMfDf2TVuYuDN3Q4mCKeS0fPf6U118
WxQy9Tg0IfKIs/YBbAXCtBaW7/ScwoA60Pq9z9k1Sd1Le4d50hbrt3bIOZHJKsI6KqDp2lcjO4h4
+MEln/ZVAmPo15/n4kqIHIDdI8d8AbUYy2iNornkIGhW/ESD0n/XDZXsM79C8/bf1wK0f+Pg4tbE
Hfb8NQVpVfuz8bxCUd8WAii6o170vKOA8v3zkAxSKlu5iXcE/v+57COR0SAWz4itCSKPK4/4cQwU
fKbi+RpK5tKJwIUMFO+f1sS584tPHQ96G4odOKhmBzBDsKnWqf2/792mZ7B194GQPuedEmiJkbJS
YufGJgHPn5qMwsfgFCl+Lfq+rAP+4EbRXEZ3eaOGPn9N08yEG81Q7VZ8WHeKqOp+8Wr/Ed3Y73Fa
+4WsRLp7/fEubCLYH+hjYfwHAsY5Oheo8yagKhaAtxD3CA8d/gBf5+hKELzwZCAkQf8N/LkNvXXW
ZiSex1U0smrXB2WU2zGacgqkMFj2tfcmrHm1q5BCX7lhLkTeZ4ueRQzeSMUnkVQ7OvY9YAXd9KaC
j+NDS/rpSzrM5goJ8sJWQkwZZAtcaRhEn3t2WBfqMOSI7FLrKMfbZCcIOV7zO7rQX9lk9jbLDkjR
4eifnZK637QmILi9W/3V25Us1fmcjOWuR0TJae2Fp6nr+MGAEnqDFw4H7bBxV07NheAFxjfqjwQa
q5u56fOTyv7XG49Dc6sO5sJLXHgQ1ZCiyKrrL68f0EtLocJGPMYdDSDD2VtsNQZvIAXUu9KX42mY
vSpbg2HN9ZimV07p1nM7S0k2vy50OkEtxcxw+/d/3WZg8oWyFy0MM6Z0uUlwfb6FAUlzMLhRH5W/
tR+mvq2Q68n+X0Ub8XRYG7Ag/AXDo/O3CqHcJOCxbHYe9+guWuc+g5x8kEcKF3k4uGsCoBe39a/1
zrJXxUu5xATrgSWs8yGlXc68Ud9AruAamujCx4/ezgZAAZ4RKV34fFtTJ43fRqzehavwv88S4/2Z
tPVbVZGky1r0Ab+hwpOH/3BuUCRiKIig84I5a/HNxzX0NnYqBmAS/117BFQkuGHKin+u/mMk6PEm
VIRZM0qp5w/o660gUQzvzlWuKHldfQo9IBlGSC1fWerSXiL/AdUarXEgtLYY9NcR7UfZjhqzxh0M
HjrQY1W/5z6sUMQykcfVNf2BgqFwJfW6EEiBLPj/Rbez9NeiiYkjD04g+C4Sf7ihhgf5ULX9TW9t
dZNO5l+Vb7ZvYQugqKnAmgdf//l6REDHpylFuwM7715Kh3vdigNSMHooQUzOe5ZeyyUu7SuuJwzT
tysDFd3zJadw8aliroKDdwXrDImKrFAmLguQr2OR9QhBh2pM/33SClFmEH8Aodi8es6/etr43GPh
Uu1Mp+1uGuHg4LHE3Bkb/3z9c8B9fukZMbeGDsCmnIq+9fNn1JPTvClnCEHDqmGKMkT3AK45Q4OE
XYtAQgOn9EuRl9G86By9G6YKy1UPP9u5DgsOl5E5i8w600zVnnofoOtTZjWNVJ8558hJepYq6Oeq
dsgSAKR/jx6ecNcthD8tCaDbecJmJjPdMwUnZQbF92wgiYHBG7zCXL5Ui+qghCMqrFOJ2R0BFO0G
fMEm+ja1jZKneSpTV4TGRia3A/5LLNRAuk9IoMAyNw7N0Y8bqXM58PBLBTXUsTBGLA+g6vL6YLn1
vsVLzI4d5Y3Ogrmq0gPHU+9CW4GIYPrZhjlyfqF3hOEYFgxeZsXg1RqcEz0GGMliC0++7rnMQCCH
1pRjoKJnGmIs97oS5HcNMbsx7yC5+StxcB0+NbI3jyXhjhSELNGHRNa1f/Iwo8QcbcJdmi09CsND
uaTt+4kHEJWaE7+6XdMqIHsSevoH5tbNVmWZ9sbWJiG3g0orkbmQTi4viTedmiFSwUO6UP+uob6L
bsW88k8IseHbaa3c905W7VeIf47fMZ0cMK+s2hEi+EF8D+OtOETXpA+/9tqTd/ADJW+6TuifgYdx
Te5XbXe7tGU5QYAPEVwH/vIIzNo4HKxV4k2tGo/DYVyypyHmsV8QU9E2n8JJqmJSEADNfDBNRbbK
0fuhvK622VTqcblloIkOuQf9hjcmwsD2uK5l63LT2ijZzVHSobkCfzIoQpMZWAoNHYY0gyqB+RQI
XT4ES2OqYhyI+VILb97ARE3C83Se2nuF8P8rrPFxZUhMdHOcgJl58q0TTa76OYruQ8tr2JfwFiJo
cdp0tgiqXn6GIVnZ5wtbp5tRczMU4Hf2pynqKIGHSwnS07Da7mM7cYiUaFXOJi+NwrvgrYLxC6ZR
5BeKhhaDWPCyxoxaPn+mcLcvbyQW+wFgciRzSGxjeosUpIwzjDOXJwepjNumU/QnpEqAJWpYuQ47
KaHYtGugQNHsosT2bzSLvCTTPhv9jFMj9hodhCSry9j+DlFQ/hQ+czcuLpv24Htr+MEkkoe513dU
Y09KPx96ONPscXLB1K8Jr5Y8GVrGoSPsVXrPxTSPhZMyqPaLP3U95BvDRuaQi+mXt2tVr3TXOk4l
pFN6eje2zqYZ0nv/O3d+h9EFMEsnF4VNn4VD0/yAUDNwrouUHkywJ/4E1vzyPjYhUlVSz0uQN8HM
7+tgHfscbKiK/PCTiiVvlgZKSgPaG1NBEmVAiyTDrPK1XKO6g8l1P4j9AoibwNtAJpN3fMJc0VoK
/01MH9lXMngBeVuGcwQldW0AvchM4lx7msJggBaSp5UwGeC/8Xdp4XyxHxLa9r8xhwVeagRp2N8N
fcgebVBbv8tJK0qS40eU/Q2HiGaTVYkR7oE3AUSoMWp0d8nYeARylT1wG84bx/pL7BHMruag61w+
Jl5ygkbBOGU28LXOE3xQ+sM0k2g59CO3Tea8Nf4F+zR+D3UjKiIIZQbLG95AYCJXTuMbSwc3c5Ul
rWy+M6D0xwzanLZ+NBAUT8esV4kI3jUpMqx8pXX1cbCBx7KEVFMDw6RgwlAJKg3Qhhg8B9SJnk1f
CN5GUZYuYqkOLJrs5zjmJc2ShqfhcV491meNconYy6Wag/26gqm8X6AdHN4t0ESQv6Y14OX7aBSd
fteXPXm/Au8HkWxGTP8Q12FY3ZsUumM/W68MuluQRZl4SPy5Db9AHChM79NpaIIChYv3bhjE0CIg
cEKBltFRm0d0DqOcLE1dHTTgjL9Ym9i72DXOHFWAGLNPBujxHVnSK3lQlRUKsh+qX/OO1hQvsfJ0
lAXUmUMkSlfvYcwKNq8sE/tLBJUf3Tsq5e8ZhtgrMMvUqLwpOxve13JtPw7ebMobysEbKwZape8S
6wdyhzalHPewdep/U5t0FFNtsXz0jJ3a3HLnVXfCVDPdM/yeqFgtg4cPWYKB3/i0nNJsbpVXHVuP
QLrYplA/gHyF1rcRqWL+fTFTXxdjF69rQdp2GDLf6CZ8p1XViTc4gKrJqYlaT+XSx3F7SJqJQsC3
SoDdbZc2ZAc6NFRl9UgiAw4YT5J3GBl5vsqptrLc96by5mKCqh4EXXQzLnrf4mHU/aA5YEZ+ZRsj
c3CCXZRVo6W3qEIneWTTmrB95UuYC7febFGclHApIruUq8r8rKKVfzVRXOucdypNdr2No49t4rvx
ruZhCt9RBg+M98DN0brogIzE5KrqbARAaBoKu86QfmB6RUqSClyh91MySA/YTViYMg5hIzGz30HU
Cv+xbQN/+hxgXCx2dbuC3zajkxtHe9rJNd2Pmrp2Q/zQcQeZOxCOtYHMVrJ3MljUF59DLM3LBKa8
zd7T3gR5lI7Awvdg6roZMgIQY/0LVhDQkcPlvLonBVMidUCf35kP1PPHJdeDEoiKkF8LCpd0PaCH
Ym1w0UWLZfjkgz7a16lNFPAP4zhkPYbcLkvWZPC/sSqt+2zT/oig1DoPLE9rUPZyRK/OZRCznId8
hrY06npYdiS5HzaIAMaHrcmWmZrlDrhiyB0sUyke7UTlshO2XMR9OA/97ei1bV1Uo2rvAtZ48iih
k+rngWv501TjHUIyJ21aABYxa87rSoXIPltjWQZUTbwUwko23xiCIJetIXdrPrez/rKAHv44dQsD
DG1M5jK3XWX9rAQw/DTzLbXRTWUQ3KbQfLaTYBbS7JRHWT2b5bGbTOwdQH4Keb4gpH5iboTFBfwJ
2kcoyCLkSoyeRREgFDRZbElYvYGyj+8j7sM4O2u4qRgM6wMbK8QwE5J8JOEq90b7fVMYz3Xhfilb
C49p6LG0RRQty6OeuzHKA1QpVdYLOhMIx5p2ylHK0xCHcZ34Awf2WPzUsjZzm/dT2QAIiGKny+M2
RRYc1NApy/BBpPW+7ed4uYN/hSYnTUQUHtsO7vLHWAdmOHCvNPjtmNrJBTLko2T0gxoWqhrkPVaX
DMg/lfCM1HHH7hXpW3M/1IJY/LYBfKEsTNaFpNlCEk99QY6qhs+JGvrysZSMIwb6SN4dfOTixg63
kwtXdAjC2ZhjUFL5wDEV40WiGmFOpEw1Hwv8zavgPs5ljIZCp6digjxXt6MenKWyuk6RkiE4SJLx
McBsAgRrXWULk1BFmieb9scIDXCvgI5x5N7BkZJ8DPCnrYcVYy+ezV44jjuJ72DYh/6SfodB1lBm
gQEk5qg0h96ziWa4UEcMqeOtI0x/SFZUjzuSuATQ5I5DRbqOtRkfB9N6fjbT5A8E0kDXP0GAEFnd
xhqRyIMC6v1cCQ/yTrhapiIYy+pHPCfpgu+ljr+FroxV7hLG32rkJGGBARc5etSHssvSMvQzUdMI
AwX3oAzhFEP0Hc5f6R2iGrSgjKHv86gj1s+HTuPfdakgTdEAiPYbOvPwARvQhn5XETd/NU7WD6qN
UH1XDciId83QEuQfquQxykRn1VH4mgOh24PqE5ainAoaNJHYQeGFtDs2TMHHuBHJmBmyACwA1l33
CNlz7XKvJSPLgQoN36gZsNEM0HVmDqi71M91NfKW2TQdjrNs3RcoLrH7emE1wScHYCCyhwD/B53Y
oo9Vk+x1E3mPHeksQrCI0pOFp9vPBq543dvU2fARBzMaUTpw7z1GSQl8T2Tb3GCaVH4k0pM6a1BP
vCubkiOhr8b+Ax6LiNtEdBzLVKn/OHsLC/LOC8w9o7MfIuHVa3lL+5l81j6yWDxKuZhjvdA+KnQU
g/iMkm39DPVxfPERsws5oAwYy5NKVZtks8T7KdK+HB/rRY1J1tiag4baT9htH3fdre9C/0dHeIN7
FtpWT/A2CX96PYfA1mJYfT8bhZsttZNfZe2E8LPDp0C+1DCf73YKbEOYCps4bvOK9RDQXaraHvDR
mTULeBWc0jHkfR66lEM8Jmp1zmZ/CvOIGJvsmmgK7voKZxQSpnEps1q3q8zHKSm7I3OEdCBvQoV0
F4e1d4N6wuN72o/0h7AeRqjrNMoKRfTaNrhhBtwha9Qx/YBMDLbcvNNxsNe4AUBaRG/nl1n6GWZN
E0QlDk3clE9mtTVqBVtH8Q4gSEqzPsQUOEJxywGfFuGYscWjy/tIpwHyTRCXb4dQ488GoMBvoSPZ
dTRv1qU9rLZ0c9ZVMqrf2Snwf8DXitqcq6Tp9jKGGV02on6u8f1CFAb3Ag1+NAlredHHAZL8pqRd
gCo+xqCq72D+mxvahm1Rw6C0yQIwElwm5m4iedsDwpUlGv4ZGXUOqD+vI8A2K02/T8KO8w7XNte4
mFsVZAHzFTn0sL5udt2s6mln4wRc8qo3LPe6qVzwgqFdcxQ17essGEeb5pRwMT7MZTs8SGiNmAy6
Ayy9L1HuHqdWRp8x7y5t1jvda6jTs+h9LQAc28VetRai3e6GyIawgvP9EWl9WAPQnc82se8o0eDQ
WCpIfdMp9FIzsOnIBxhb6eWoh5p9BnMpuqtHHnyDoHbX3q0VlFxwp65qyF3XRm/DDvazb+qODt9r
4rXdfkVW+2tecRnnLX7i7x4oZUSSZU3unUQjL0OWaKrjEva2RWW7SpMPIxBuKNXiGAlEPK73MU9W
nNKKIG3pVvpt6OaJ37S6gx0WdSmZcjAYYjQiSSwTCGXMGmcVRqq4x6hu2YPt3JKgkYNGyyP08Bqb
AcSp34Zcluve+XP/SzYzrMDTeGZIqeYyRjcoIOJpK0twwyFsuz1q3uknboOggoJUV0Gzp7XYFZrO
1T5WM1xa58WtheS9x26JEeEjwGXB+25gvsj9abEndIsFSqckqd92JF6mbAihC5NRCHGSLI1b/TEo
SfUURiP5ZWbD0Pcvh/4wG4i65KjbUI8TlMAxvkOmbpp0nXRmYDmt8qof2hJBPVh+4QJI+7wZrfsW
9b7X4gVYjoa6adJHuYl1YVQt5I+eOOMORDKtCuwpJOYpp+G7cu1DWJLPayQzr4eQ7iFqkRBk2OPx
++DXnc3qido5w8ir/5CkvbmLAcXssw7H4XHs6/ZzBW2bX5WIyyPSWc9B8k/WSEA0PTVuVV/cBAhu
NiiGTkEXKVlmHI5y6IonxpPIGpvgxlRtVR0iGXJ01ca1RAoggxm6JIwj1tVudNWJwgZ2yJXe5pS9
8VEO+LIPH4xMFjgoCDuNeHASHLEZHYcfQkSGHf6M6T3sgdDerGWkmoIvrsfRZ2KckQuY4Qldl8RH
QsLndzUy+A4+DZB7yGpH/Z8xxgY8E0PdpsCCt/pJAmtPs2EcUbjO45w+jOPYQ5xP1sH7yPODb6wV
Lshn2FD8MC3r39Y49Wseq3C6gf/7kOSeQRpyohYSj+hKxv0NTH9Ymnu1IXuxoLiFeZ6fuKwJ0pnu
kqF0HrI0JxdEqKH6EmP29lmxoPmiax/9B+0vPN6bcnBPehL9O1bDUjvTjOqwiIeYfi3FDMtphY7T
iqZ95D9VpInuHGAGLveFB9+RNZn4z9T1SAotCigEgzD2v9JIDGhm8Ykjf3JK31Ho4Xio1pv1Dm6W
q8gntmLuHbKefgh0TU5hMzVfuhgqJzuhY/oLOdeCr9FT9L2GV/tQCH9pPmMwVD8FbbxY4Oz76XsA
/lCI3sKKRIjC2FcA8GoxRYclbP+0BEDAZcaw+RMAMggTYLxTnFIYM4Q7PvQBUqhSooAb9DwdZAlP
QsggxeSokor7Wdv0CxojqfVE0ZTjFrbhSfioWrRj0DCL0x+zUPrXBMy9zro0hZB+ZMb/4ezMtuNG
zi39Kl513XBjHs469gWQyImzSEkl3WBJKhVmIIAIjE/fH2Sf7mKSS2z5puwqiUQmEIjh//f+do7h
AP7DOxrSXhUtsuu+6ZKpN2ZYOd8X5uYPyPDaD7kjTUoQucM2ItFaZtGq6kQfeXmpTfFqGcRxtF7B
py57qftUIhDiAmgKRm03B263rYe+OIlxYiqYBiu/C7QUOJjrqWlXjqC4otHOWYkmTkXfDcVOCr9M
45zqoSY/kbOO/UEVNEVvnZLTYcSqrTxeD1WDpFVZNUPDA/l10vN8Nu8b22MMrRiirSibJudOqhW4
hzVkuX/sqfNyxGtdOztbVBqrWGVFdRbWPI77WtdUEBq17szR4I7CiHxA42UsZtsdQ1O63hcaWz21
EHKj2XfymcDyUlw+BIUxWVGarDN4gjIrryoSZ7Qbq+CovxutQBOhryyKN0Hq2HSSSstgaz76LdVw
WXSP06iX+W5o7VmFqg6G7I6qffpZmeBPUSiX6l7VjoFUYW3cu7oRVXqqWOrftW02ogbNOAHEmAbb
IZT4AyQ+wZk9a2O0dh/BYzYOSg5FFXfLWD/2yuO8OsweO/qErUdPF9QNblqQogDalJpusUpQLApw
cq2hObgsbk7leB07aIuE6FpOnQgNSo6PZjNp2TGQRfGJTRGHQS0RHoTWgMoM3plaPrpaktvHPnPa
D4Uo2lPaWO2n3LeT98MyT+5WSYa5q+hN+NFUcMCJVimds9eUYozqtBvYYgMjbcOZ/Vp9mGvHn08t
hbtPRFDYD6nmlXnUsfgHYcosUO30yTAGEjqT4Sa1Zg+6CLUYI8TTTcGt8R3t08xp4y5bHfXUjUt5
35aCvVbjt/4TLxiPS/hJedVOCYd9VmrffKcHmpafSjO1UEIp0WzHDHfk72jjlUzpuSxGhRVWKpsj
os2ZohjZ1C0Oh8xd4o/oIshdFEUUVIVzsNPRJD+jKe2WxdJtH5hHmvu2qeaC9QGp+q5PHCO2nK6x
KGuNxg27uZGXCum641/3gpLpdc8RDtwSyJSjM83jgzMZy+ehGVR+DpRkQkwHaR5l7WZeNG1U+ahN
HP+71jnGXcqkw8ssUlXGlTcH7wEZGJRl88b7tCQdUo4pUD5DLRm8x1L2TQHg28UF0dS98MI8gAcQ
+qXwskM+mYOx133KA6xzXerFXVPVCeU9Jy1Dq/cGue1q/UPVUs3bzUVnPA22Xb130sG+JelvIbSk
h0oatem8kAZPnTAkk6IQgNa0AHJJkGW/92pI5BHlUUrgQFB9W3Lkp2G3epyPUG3q9d7vk0qP3SZw
7ho18Jpkc0Ejx03tmTonW099N7qZePBojf1pm91YAHdkS8QcT9k19NN6CKJqTZ2vla2Kr2QEdSn0
52I4psRjlddtM3DwNFkMOMm43nymElc7YZ96Mn9orM1K4DR9e//zFt9rLX0IKzYClC2C1bsQ2WgF
9eoi0fMYHLZzLMiljfLZGqj4a/LwH1wKsAoqJcSTLwAr5pBw7GG7EVesCXfYs3JEL8F0tc7GWxjl
l6oaZKIwY5BebYAC96IzO/CQmY+9IoY20dzDtWmvbUWb8Odf6OVVaDnTbSbZhboe1qXnvVFlGm2d
daSfYT1rrjmIt0+dVee/rEji2VhYBOBx2Jtt+/lVoNOPybDhFyms7Hp9Gvauz0hKW/1rt+TWG9/p
pcIW3ynxy+gZWT4J/31+NWmsTZALYE5ek1EaXyt/L1Ltzhk4jHnZOB1loCraVio5WPb8lg/sZbeZ
G4qXh4yxjQZ7aerJhqkejBmuZJnQ46qCcTmTYN8+2gFFusTtOFO0Qf/w88f48hUg0c5EPw/iiNyc
S7+tXxae3fiBjNFTjlFZSknRsdRYpfAl/PKlQMmhqOR60MEu43nmJMhGLRjrGKTqMHLASskgTmVD
v8R0veINKNU2Mp5Lk4LNiKSjNqfdg/Dj4llurWi3L0nnS6zuPEGu2HES4BTo0Sus/eZdnVjWCb/7
G9/ytevyem9R4iA0OTY+v27TQ4LloFjFVlF7N6NeFXeTu7o7mhyPWW2qQ1OQb20uDOVfv70+pkUz
IKIHT9jFhXO9X0dubBWnfT+djLFcT6Y3DAUYp4qy8M8v9uq39FFpe0Rkoi2+0MdSpuzcQc5VLFkv
sD4NhqRoUev7clju6H51T01Ak5E+y1v4jFcGLNbwTaiN2l7HIvH8/trzaOLl0dgyOjrCsnq0Dh2b
wlPT6/UbQ+jVS8F2AyvHLMkr8vxSqnCYq3O53VHfwlYHedLR+vTO7kTzxmv42v2EUUAphrkUu/Ll
zNMVbF20topLH9IqEFJ5ENrYwhY2jQ+jJczDYjrDDqrc+MZ4fSlVQnq8zbBcGHPLZTp4ond913Yu
43WwKUQEmb4XujTIrsycpyKV8/ufj5xX1Jhc0CYfwt8onvDNnt9VWSngBqR8kNPZLLdWIueolBwk
UkloV2KUdJios53qSk67TBuD/VAXb7GbfzjnLmYH0puwKyKP3+BuF6sXGz4FRyCr0ZIn/dXKPulx
CFT5R74KT8Vg26mrZCkQ7nBcM05j1JK6dOcA+TtDbaFp+fOb8spIw8ENgnLzkgCUvrwniy1p4q91
rKeA5NDVTGxPXecqbdbs8PNLvVy32Rrg87dZV6nWXD7vDPlOV6VBEwfVGIRDJqYrWvL6G6/OK2vZ
5kuFUMA6SubiheS2rdVq+XPNF5I9O9Taq763a9c/OYmLI3Ul0K7Xuvnx51/ttbtIN94xEPpuIQTb
n/9FdUfzdHI4BtfxmnVT1PqzdbSDNtnLrG3eUBW+Oop/zEABN5IBdPEFNZLQVpT0TWxn6QcxtOPB
GkcZITtprkngSI4muMQ9tEv5obXWPqoqs30LJfrao/zrZ7gYxKmppdakAr7vDDqIY3/VXGdaZf76
3MQwQVW4ee/BqFyKNT2ykBcK9zHXckOqVUMaOgkNXLWO9lekA5xbi3LMPrEevgVPfm124g5vAD8i
n0HQPn+kuCNXpoqiiZvKHq5zr0NIuWQ9wjchPisNudPPh9Cr14PE4yKehrBibvP0X4ZQLrDna1UP
f1avlpi+8hQ5WunuRwfpyLABeX9+vVfMqeyfHRZQFhmPWXF7xn+5IFbNVF+cqomTuhLZqVy4UtSa
TnK9TG5x28+WeiclYpKGVBvU4xMaJ6vUVjc07dGP07Z2zvVQmh9//rleHVrAzaB6giF3fygj//Kx
BhiXeQJmMiZaufysDXjLNSDPb+wiXr3bxGsj4WbRo3j8/Mtnw6woVZrsCFeK1XmgtXelMaGjohx5
Q277W+LRV2YlMl6YaeE80c68VMZnbtc5I7WrmDjU4GQOg9ojwnHo8bBf0xPlPKxe3/5qqh+eY3Zl
NkPYgaBsXpJK1640bIoqTSwbkXz3nKL8gDtquRXGvJ4WG2fuG6vJy8npxxUxV5ODxKb+0j6a1XPQ
50vWxp6jChC8jv1kVwGNHn/1ohyhd9RUDO9lUTSZDA/BX41k8+cj6MWOZvsMAFNdztecaS5116of
7aJYNAa27rnQrFb/XNqb5W2kO9xUqbn3deFHRVcNv0qU48rYNLjloB74ABejCtGHpZJCQiUnb/s4
qC6NkU3KUCwTqVCj/RYc/MUo3q6Hc4tAeuapFxsaltAlXda6JfXGLL74mSuqnUe97+sKbrWLzLV/
K0/jxTjmipsHeQtHQXJ8SVuY6wDJClJvvCwjSXSeK+/GDCllTgDPFUI87xa1n/fGlPBidd0uihbe
A83EGfkyiTsfxsaHBdfGg/CbMAhWTJLobNjjV2/tUV77ftv6zVU2dd1L3Lpm2vT0mzj39KoLHa3u
6iPkMMMPrVVXB+pa5eeGm3v4+Zj98WI82xbyHSEKo6PnRYUcdDF02hHZI+JVEWve7L5T1Ftp3gRk
gVfFZMFJA1f7gaZUEXci9T9SS2ioUY9Jep2hHaaBnlKgyziOPmaZkfhhZSLP+dU5k4+IX2rbJFJJ
euECpsZijZmbtLEv2uao0fWJqRmIgx/QpMjWZXwDnPfa6Kbxh+Ce/dy2DD+fo9OgU7VNOToWU7dE
zlJl+1nL7CuwdSX4q+Itg+xLtglfkNVwc73hauB/nl9QuDW6nVqJOJls+qN6st6zuUjnq4Toqjtv
cVcV90tmfVKa6d0WelPfu+bYJ2Hdr/aDkJTFfv2WA9pk+malwnxwuRiOSnSjbBIRk39bx4FsxZEG
QRbD5jL2Htq8N+bvV940Aw4H8RREAWFtuthwUUy3mlSfuOWFlR+HXn11FjeNfaA5+58P+BfLPPs5
DPKcgGC7USy8uNJqJ5mdmvT2C3bLMnT13PoOLO8txuHLtWAbP4C4eKRbaeLieJNOJLaQ+tXFZSP0
PXpU2NKWpZ39tYK66KAm7BLPOnFkeAtQ9fKgt3lFOFgzk+ARg/r5fDSRfR603mR1sYVuhpNtiYLQ
87KdAmk1xmKw3ZNqpyE2M/Y5tgrEXdYN8neOSG/F7b58qsQiWhSjDAeqMe6n55+knCiX6qgHIQX4
yVGbp/nPANvO/aScbnhjxL56LfaVnK/pTAN5fH4tFDI+tQuu5Xe6CqvZgrlrFGs4L0sZ/3wIvXYp
nJUBMeIGLplLxFozOKJdfaeL9UXaO4ZYdTKT+n1pdMUbs/PLwbq9hfgvQQnDrLyciejpW/gyAh7l
XK4ypH2JgSGTqUjfuHsvysCMGZDyBrePHDDWg+d3D8tYN9lDQYZUv3yQyn3SqFzu1rGQseOSPL1a
dEe8TSnXaV35xiv5cu3bQvrwnDPN/wCaPL+4bHVryVa+Za13NOMXp73KOeigoGh1Ds0res1+Ff/R
Rbf0cmYCdhUX35jaoSFQdfaxVzhqXwndvV/YQ8W6lwj0oJyWHNQhQf9Gdf/Vt9ND6vE/170o5plu
l+klMason5kdpm5MT3XtG3uzEXLfkEi5g3rYn+oiCFhrVP+42r3/pSG3+q05/pXBxZGPMg67Q+oi
l3Xw1U4hD5dNTwzI4EbYp/RzXQjvjfv86lXYI3qwm12e78V9rglIyDil9/GCBGhHa0VdtbRgP//y
K7mxGDYLKRei+vJ8CMEiNVgkuz4msqs5iHHJYoLrzHBujPmNpcrlVz3fMGEz5ljDEY5GE/Ps80u1
EPRSvzN5Vbqqj/2KiM5UWs33mTcr9Gd4OW+8m69ekARone9Am+aSIZP5s4GE0evRRIB1nPBV76rS
+QMBHC45p6zeeGCvzG7bDApjDJgMTpyLBZIw5owImFZCTEitKG8cndJHpUcLN/WNl+G1seGQ4kpD
kiUCFvDzW4nDx5urgMSMnrv9YEwEgO0Ct6Ar8/PR8dp12FpzeIDh4vqXpkbi4URWlikoXuX7cZCo
WwyLb8WmvXbffoRk8kZ59CG3D/HX+gGnWi1Npj6esgBsLA3tfeoN685peMV//n1emTBJ8tpyK9hf
8MUu5hBpOGrsZ0EYnG1tqb8g95JcIssc8/kG/rwbDfn4y4hIhj2NAaqMWx3WuwwuI2krE2Mxydio
Ob4H/dQfNw+gWKTxxqr3yp1kHmDLzyvNJuoSHGDQFmymoJExOIvxPJUk3BUYiKPJRyLy8zv5ysjg
NsIJ8jZKAR3B5w9NbuZvNlEyrgh0uUcp4YW2csY3xvkrbzBrm8HuBIxn4FxGe7oNCLB5tRnnVbnE
RdZmx0aYPXkLSFMoKP8HeyE6uhSFocsyGV62kM1EWka1DCpuM7zfgz57YdewFyzqbP5X5eF/f5v/
K/3e3v9r4pP//G/+/VsrFro/mbr413/eie/No+q/f1c3X8R/bz/6f//q8x/8503+rW9l+6e6/FvP
fojf/+/r776oL8/+JW5UrpaH4Xu/vPsuqT7+uACfdPub/79/+LfvP37L0yK+/+O3b+3QqO230WZo
fvv3H53++MdvTH1/GUvb7//3H95+qfm5k/pS5d9f/MD3L1Lxs/7fUVdwyKDcsc2kW3Nr+r79ift3
ZjqWDWYIyvYetYzf/ta0vcr+8Zvt/Z1kMcIPad8CI+DU8NvfZDtsf2Q5f6c/jnjBhesNqYBQsv/5
4s8e0f97ZH9rhvq+zRsl//Hb5fRBPXtD8f/YcIHGu5w+WqfuVsV+nWwxNV0Vnv7FhVwXVczHx9XE
mpU5RvZGd+TiFTBZFXmZWaK3dWy7/vMXrSt7Y6T5tYZjYaprvazcU4oz6zvmEWIXAy77i0dKrsiG
mbIBu1kkBvT7n1+x6Xqz7GZ9wFJjzvd+Xc/3RdYjnu31Atn6X579v2/xX2/pxTzy42LEoXPa45hD
0f9i8g+WxG1biUZsDOomCbNKoKkJ5tR+Y+a/LJ5zIVAALJlblZMq6yW3q29yCZYXvSWQh+R2tcdm
KxYF57lYHRF2aGGv67Lz7jRnFGf8ngFaqFmSzTH4UttrHPyMMMOWNLyxxG6oFW7oXzdGm8aBtQit
j7XJSS4bCSagkN42lB6KRMn1vZj8osHu7wviNDiTDju6RYV73cIeE7c4i1oPGAXe8rDEFtFdFXjA
+7OVmFW/t0baz3Gy6V6jkQTWFbsSK6vg3fnDSE2gqwXLOV6snpM7QBlv0T/5FeeIowj6Tpx1CSRr
51iFIDmxG+ddWZaJdSUw/edhIUzxMU2H5Q9tLKhWrpKuelrqAa4xXAi/j2WRjfvJzlczMjfa0n2x
6OLRxfcHcXESq3umZYI61ZFVYp2qNbBx8Q5reiDzO1v4aDPRbAieEa/HeLH5Dk2RG2bYle5I4JNj
aJgagwWEYzSX8Ax2xtrn3lU2ji6uNOVVm8Wg7+3ppJJ6rt/JIE/MXZuOwQFY6PBQZIZxZ6YppAm2
9fqnutbvaC1mcqet6XSDdRUVdu+Obuhak/d73dTE/DmttNv7ZPLael/hUtMeJf43K1YTAoprfU3w
5vhuMYOyzYzy02Q07sdZ1xJwmT00QUfU4pMv/P4OF/GEp8bOZeigRgTIm2MQiNspD0hS9haz/qq3
GBljG2GgGeKCyhBkEKyKPRHdsXFEa8N/7y0SCgatJkosp7bphSucuDRKTOsRgx1UZAtvhIgSN1VI
lW0Vr6BurA7hBXCWexTz4/goa59r4mwjs8tpkf4SEttElrTskihQbz0X5FncIvDR7LPf1vmTZ7d4
1mnxTw1Wq6T4pteqw2qbd05O9Gxluge6T4iQOyzMusCTjlHwsI5mhWB79ZE032198ukPn7fKsM5B
0BXNisVghXmy6EPd7pWNfTYauryQ97Xeik/6WPB/sX3z7Ee7g6CLWN/M03D08ra949JLV+x7BP2w
Ybwg6e9LqmHlfWcNqgT3UM+iicy5yYqDUhbjy3BqXT7MXa8h9kcE3gzTboIVOt3r3dAU71E3Z9W1
w7BnFLrl9rfDVpeDxUb+X//RX418PM6BWZSoygN+M3ISzyt3fYkMw4oqSr0rdicMc+O6y4MmHU7Y
izz3M06wdNktaU0kufDcTPvYdxl3bUUqxtBGS/BpzMnpi7VuqvsQyQ/fGjEjf4jlxn9oRAMFYRhl
R4a8M2OHSty8xb5PcN9u8j01I0+gVQ8Zw+bnNSqB+qH1ZqN8PyIjXHa6mHFOYqquig+Y6/vyfnJt
UT8psAzsr0jPYkhLhABsiwOCUgvSLp9yGyv1aWO1L7tuYdH4RuW38HbuPEj90Hhd8x2acv5n1RvB
O2W2wvmUNf6KXqs11B5s0BmPRb/X0tX/YBV2GewnR9pPOJppO+DUv+mWimI9rA8sZZjczCjr+mJn
jgvmYMM75NI7VSbskSZNClTO7rBHF/reAmBwdFKelWrG0KIAF6lx8O6DtK3uO0fXIED4uY4+O5+v
rNJIPoyrP/RxaWq59+CazVNj1X8CbJiAFOSzc9ArZZyGdWwCjFsDtz+3bjNm4yrqAnt6bAxmwio3
2z/MGslNOevuQ9XWx3LO+72XOh+x/tKoajJ7N6zGB+Fj8uFB33id6nYZzhAqePKwgIk/ec3wtVH1
HfVsH6MMAmM90R61IsB8SYT73p/T/iZYulBpfodHg5QFbX4/5RgVlQ6QIsuzyM8n1GISxMQwjoeB
cra25AbFZlTs7oBlvWmYWX3fEzN+ovwW3PgHv7bi3MYSQjdNxV7rJyGmf/G7QRQbUr4Pjb1cbSKc
SDfS87D6B1fPurNy+13vlvZpCbp91SfXK8Kg0LZZDKxhvUoJ9cXSthYh8d35Xu/o+naWurJUxSw2
FO9YwqZd3/LOpnZ9NgXzaIGFnLnK+bh6yxPcIx8DPq4AxJZp3PjuF08OR8dbhjBv12usrZ/FSrYE
hv007DpbIf9z29AoJz8Kgr4P08E6DLkbrgSqWO2ww8v7B4XHk2ZUR+Cfm0OjXj4lJRvJKAFT0WQT
ArdRb/bC0K6B4z3BzgLNXa9hHyCAXudeLZigMdyAmy7gmUxrNuz10fIfOqTnDtau7gZr1DktG9xe
ifOg46SIspqxlATDx3H0HnSAKeEg82sVOEcCoihAlumtmZNmMYDoiVK7OKRiKejOm8tpWar7MtXK
HaUMKz0HWokN25EsUlrZ5CdNBF+LUWJlgPxSAMsYXX0NdebGkPdqeggoc2Cw9NfYmaoHo1+1Ypcq
8CmAztUYkenZfJnUyrSkCY9oTQHAJc7XLXmh6MYuFm41HUajcY4TUIf3i55MNR8T1ycewAkDn+2m
vwfo9nkrVjmEmkFVYJeZQ3nuk1k8NcozvgRdnX7GVyFcbCQYXmJjEdfMGstdL0Wzwxvj/+75jXG2
17L5ksGnMfY1jd4dgq2SyCrB/Zr7dJd6TnlMSeGow76wREGtyPSfpBg2c3IxZSJMVluL5RTQ0GSt
uMlwqzIvpitkhXmUn+ZMGcdez7zPApBk3EKUeyg5GbBEYG3Bb7e4d4MRfNGdDmNNqtlW2OVtVR4M
I23dr04ZKOM6UPxY6ONl08OajYIeemA0DsKF8TEpan7pqmVAuFPK8h2E2aBtS1Tzi5Z/dHzoeaWZ
FG7UgW1Nd4PhSB1T50YCsBML5Ip0E8gqSFUWnFBs5z7qRaVu6zydcOOame7vG73UH9JazdMO9Tdf
Gge2tksLqd3WK8qEMBG9d6DJaoUSGu1dDbD1QG6e9zXQx/K46pN+9ssfkdeYdAG0qF2VYqyJ3Bmh
pTkXs9gIRR3TrovTg1H6AOdDNgTTrNbOlVrZ3aA9y6MKH0+34RXE3unL7rHrlvVo8l/nyE9aA4vP
bO4EyWus+Gk6fiNSazlYsjB+7wQwCWbDqoIVgvC/o48/ZMe0Lezf5eCOcQkYxtynqHxlWHe5/sGb
ggNpnwUCg04dE7uvT3pNzjr+M6abViZO5EBCuDGKzjuneMof/dn7CGdJ30k5GlWoj/JYDqK5zZGP
RKohqosp8YCnpjR3vaUZTz0SyZjltcGX1oho7ebpAEnfesgrOz/azJ1H1ZnFKbfaag8cwmEmzJ1Q
sBReeZ3WH+BpwJ+wqvGkery/Vl66DyP77IcBDySLVOdeKcf5c4a/chLVNv92PqL0sEJHEaPxbbEc
talxU5SDfgYXst5mZk4wkkZtUo+hBtbfOl/KOi7k2Jx84khvV/jkQ9snB6/smzLK1kHyaluqBDui
9eyuUup+B4NiP97uQvtKFFj2u97LnsNoIKoTtaIgOXqjQSyT2OyEWg0QpXfbK+nVeoRqKfvOcoop
x8dsdPCmuT8vGQcKeGoBvrfJDmEZTg9MPcAUWH+cQ6aLhT1v1g/H1Rirw6itWIWFzKGBWV4RljKf
z0lVantc8eq9on2HXLzQlmMh9eIKLo3a1+ZkfQo45LTf7TbBEGYqNxiuCMdSdyVmhw8CmYi9F7Xr
9mFlazC1Fi9Rj/7Y+Td4WQy2MtX4jmqBjlsQRuZBT9DUUfPFICqrgYl6sdcWryceuqdJN0ZsMmCy
/qRlzJAu6sX8nHqGA+kSVlmkL4EVdXYvpv1AgEIejZMeHEST+kPoziTBjaQWR9hxlq9iMkWxD8oM
yVHvmvOdO2lIfiH65P3RVXgmw7lIW+9Krs5DpVZO6XMZtP2hH3vvnBlW/YTE1o6yqpbnobTmM2yA
AsO3X+AAKr6JThndblXGeO20eJ0iLtU9aBh+z8AtcN72FkaKXGE911k2EBJMgINsmZSRNTKptxrp
AKGZL8USDcmY2vHITie9g4VSbUA6aCdLQQkmdMwMWxBhavnBHDxzR0arcYT8/kWO7fIOU19V7qep
INWAbZiKbCWqmylptJNipr4esiGLhjH/kLgZMLWyMa78enVux7w3OGO79iGg2L8fIbrdQL8x75yp
8WJANRrLf5q/d6YOYl23YqldzOxmpHyyk4QpfPOHVXwEjC2v574aH7RELw8gYN4XVtWd9MUqrx2H
iNV+7uR+FTN8FT2VB81u2mOC3DvdMweJHYQAcjZITxeh8M3pplQmizSc/Bb4dM4mf2U0D97E5NTN
79Zxdg9Oo7PJyMlJ67GuJ3K4cjhMAn/sxp1FcYEYOpb7w4xj6aQ3o0U1Jku0/VbJOkNjUWXEK6Md
O/IB91bfzPStuTwXxaQVikC0Oa7H1vngSt+OkoYzd5Hy1g6OMlnEV7mdKI0ypGVQHkplpPfJ7Lp7
CGHmTdU13oc0WdY/i0Db4Ba6vt7Ven/H4VEGUcen3TS6Nt7vyhhBSmklXmBtCK6A9KtQc1WrX/k+
5jG98G2elkBUm/frO9UXzk417OoP1aSV9/AXUPpqMCD4q0owgaVOAGfGs4zsPFRTO8PamtfY7AoV
TUmV/wEMivjwwRZ70qvsHtiAlqk9qDWsa61jbgOSI+YVTBIPHiHHymtNNd5pIZYmREo+YqDilbfp
cn51l8F5XKZlxW4v8cLrgF3CMR/shYYxqKsw5XCRhxlqvxQVgl7uZtNKP1pp2X1yqhQmHE6wd4Y1
dLGzpMnJJFLvjIrAYkDKqn4aJmkEkdvMIEXWsg3+dJiKnlD5fK/TmVV3TNn/ZqYcrYgnj+FNUj74
uKR+n0MuENa3XidMzVIscGwDKs6eM9a2aFSluMpWszzJPh/3Wp91MHUqP427TseEmRcQG7BZtXuu
nEVlbtQwFnGa2z38Ks0Z5EcWt/okp966BdSkjuid2yXUGTNk04E6eAyKtCS4rsqfancpb+1lxg0p
1Mrd9688Hss5Kfpy31nLbMSJW+L0c5njWSj0svijkpXcj8AYrG/LYJVfKggkPNjF+0rJeD4LR4hD
0TTtSQci7cRe0BcAKIhB2sR+6fSg+sSrwQl59XwaRsN5XEESj0dhquajGnnoES1ZvN2lDj6Yk3TO
AZDN1FWJpx8mQKUCnRiHvDyYXdbl0aLK/KEwOQ7FSWm6nysjrYaIek2d7cwVSlYRkkFfHT1Siox9
paT3dRL+1F2XRIF7kb+sM2YcmTVfqmbpvuhavb6nXIkXdgaH0PMasS/l7mVafzORWZFGY1nW9lVZ
LtO+Lvzs4ya769jIl/p67Nlx/snmTDJQvQy7jZZr+Y0p9XTYkU/R381WbXyiMgVURTlTeuXlVvKx
q70n1m+dlQP0xR/T4AFeEE3QOYysRX4p7cA8T+TjQN/8UdtyqpH/X+ui+ca6MGanicSeB4J0R7Fj
tuzfQ7MFmGhmFk7sjnLLEWE6WnAFTfKs+SsQWkOfnmjve3FeOz37R2JXP6Kvq85FZdRGhFE1/QKx
jKKCAwuOU1IyatQZ5kmgsxgsv/k4uiaJ49lqUFnTlEdVoFyyOY0NT0oVBmDPst2c+/yzY1KnRIE+
zY6Ibsg/wxRmgemHlipEFjTUoQjkMufI7B1DnBPMbrhap6z/xk+z6XdGthpGWYlPKtOSKzLIkomj
AwCwMubcxi8RDkvUDnI5wUGV8Gx29gv2GVvW9nvfkORjQGjPQt5Ji8GLdpF3yALMta1Y/PfiR83J
2eom5mYB8f30nAI9giNauGZ1yhNHr6uwnHpWa9yz9aCLiFQ2Yz1W0pyxKVMWFO1dncLYjkwEL/qC
JM5d6yvcdBNgbySglJwsJHzrHiR1qYXtXKfy3l2hioKwnMUnyBrcK4GhbKbHlvBPiFYmJCFaGO17
y2yk6XPytar3vbHw+HslfHWEGMEqpBXVwgecp84qbyQ98+5r3WCJi+uE6uq/yzjUrrhJpiooAw11
n1fXWaHlzq7pPFR9QW1NxVGfNH3GTDAU88OcdOKT5lj8ApLSuE3/qutY4FrrK03LHGAwUucZuCLl
y7kQpCiotlNXxtJJYVMvztpR7pr6gBs10HuAPiMtfr/iOVF1FaJp7zSUYqTvqtKor3AE1fJTtQlP
YcOA9Hivm0M1PzBdQoQFpWmXN5rdMyjRZPJN62WG0RUtfjGUtwZTT309DuXwkY2/VB8aeCj9e0Pq
qFbAZbTbggZK8zAgw4Q86At+Wy1XPmg/tQ5Z8z++KtjowT1RAgTa19RqiVjSZXNb9JIZZeQzzFf+
nLWEKAOXKA6Q4RI7mjTRDHHutnzFuULJh6N4ANwziT495IPTsmbY9TXMHyh//Wx/yGff5JTqF8ca
mFDZeGv9ZCfj5Ib/S8fcQanNhlGlEscDhLYkK4tdIcWdPeH7P5GX5Xz6eefkRWMIpwP9Ejrz/4e6
89qRHMm27Bexhlq80unaQ+t8ISJSUCujURi/fhYru3ErowZZ6HuBwUyjkShUdwbDnaTZsXP2Xhs9
Be/hp8kJJBQixzKLp9a0upt6tjIDWMEIyRW4vMh2ljGAgPj9Nf/04vxlVMG1mAqZaDjwzTBx+xys
SDHN3I3iKXQ9rX2jczfqm5in4bvgeBeZw+Kc7JVcEfqjVsNKGGpN2ynaLKGciu4OnsjqJh91Z5ub
8F3qGb+4sjrnSzf50CccsIEpZvKWzV5Jq645uEj/yQZd84CfIyVquoPZ0oDPW/UOsB9+//k+iQ/X
j4f2z0We7eur/vDTd7poZmuwfaiQM3DGs92IY5IW3YrXmm/FZE9XljfVm7xJusffX/nT6J6xzxoz
7hELxJUDBlW/Dt3UuOQ533nDzevpxOr0EkqIxOk4bDjqsnb8/nKfPyiXMxknmhbTUXrEnyO+agWY
nue1Cds/F6ZsBl60U4omwR7eAotC2au1ScHCQdNxYQ+Ofv8LoBT4deplYhdBU/JntKONNP0zhxxa
QQZFQtKJR380vKTwvrQtCCjpMp3Skhv2JHtElpS0dJLTvniLF4BX9ABAzFO5C53mkZ5wopYMnK4h
4jVxGNee324lUnMIaH6eAUuQlt1s7DkeacJInq9Nl0wZNehiLofZytEtNBr8G5qDtUcyr96Y+qFN
WsgtziBZG3627B3U3iqix7zWKLbF+MGUVQ2oguon31Ta3H/xE2Vn55pCh6jYxHFbkvhcpQ6ilLq8
LaeZmxgQo9I8UXuy4NLVZ3LU5TOLshx1frBf63zz/RDX1W6GnsLSPMX82Yzg7rYF0Ihz51neXRIo
/m23Sk1CQb4TgA3eCGM/6c66Uucpu4U5gjHii5TZXkIx40f5VvKetHMb77KcPNRK9DQKbQnvNfeL
4IcOs4WvaynhFE8xHejTIN04fqmDuGTnStP0GXPCcudpSrLYmja/glPGTCxMerPlJRMwzfalN7JJ
SZ8AskPqKDV8d0qbKqsJ4LQ9zDlpdkfoO2wH/eAEHF5bKzciRKFZtWssn59jZXQaCDPoahXiyJur
jRIpuyyR7HxRnOOzPcB0vsuYRv9yiMEwyqOsZhbwChUGs54/9yunK4LsNDe2Nu8yS9JqW1Es+oFA
b706z95UuaHMOtqbQ6Dabjv++RNwU3KRgd59HjX9BBRpTrIsODD3+fNL8PjQUCa4egMXDyQZNWC+
maox7W/lHLRv/ZJL+vrtHNOJnOC5EqD8YoLvjcxcpwWutKm7jqWsq20MGp6Jr+a/x8V81ec1fWe3
ztW1ARot5wXEEXP6uYvPUz423FjgMlo3VpFN5+uH0RTmncKPCWESZoUTxVW9lCfK6vqflsVPugfs
IywVbLGopnA7uJ89JIFbFK1l4F/I+oyaD422d8dnZJ0CHaOBP+3Sa3is3ILfLxLrcvvX3YbYTFRM
Oi4SC7UWMQ+/Loom3o0SIj2z0DJY4V0arUcyA9R8+/vrfN5Kcd6vgST8iVIQiMT6+f+iQGNKkYJb
4KBc235+hvfoQisu14kg+su3MclG4x+Wv3U5/+WTIQhbBQl4FpBCM///9Yp0+uxR5o0IbYjjz2lg
VN9z3RLgLXMCFkOz9jhKQTjX/XO8GM2r5DX88fsP/bcdB38CU24cLCvVwfA/aeEm3iLSQhjWLWkW
3MwqntoomdH0K8FL/ftr/e0B4loO37Hv4FpcFWO/flyCxWpb2B6i8qUpPhyHyKcQ3h3/IhibFbzm
z99+TsP/8+u6OBIZnARIWT5nhyyBMrW6IkZSn/z5tlEUzzR4vDvDXCFZlqO+VYniyfr9VXkhP91e
ExUjCiW4HBYlBbaMXz8vexFE+NiYOH/L8kbX+/6kbF0A+yYoqd2aduN+y7xi/uFkjfHN0SQucTP3
+/c+tTK51XzVfTObXJhb5AXOGRA/A9g2Dso7D4jBU1t71SWYaUqFGdPx54Dx4XtFtKSMmngFz+Y0
ZdgBR0X/KctaMh2ScUSW5a8qiyyYT4hLnSYyp0C9W87Yd3DgtC6/sGgyGejc5mOSsdbtF8Ocj4zT
a/92hiScMgISSfZKREgl5Sa1O/Acoat5lbX3/jwWDezX2qZl/lHRj6+8+ChpZQzfA1OyOvSxv7Sn
qVlsjylIPWoHNBIspjAgJVRMGPkNw8X1eBeIln9f/9kT0EAamFcVRzT/1h4VPyEp26y+1mUT3xNJ
YDB5WyZYZafBjXN/2/uyRfAxYM660cye0De7ThuT/SxYblEcLygBfJBVHDK4UslY6KobReXvsgUQ
fVRPuXbTM9F9mP88v6eJWCByJ8u3XNZrYyQL9JveqSQfBGUFrULF3h0QJLpHU2x3G6tGimHU44+y
tJwaIcGYsB8rX+83PXwc/dI7K+HXKWyiLwS2kkND5CSNKc2JX7K0rr2dAoF0IGHCeu3bbHp2fDb8
yNdcpz1pjeWca5HYsJ7T3M+2NRlVe5GvjzagHfvAhNF3oTTG7Ewqt6VNZMM0inNfLOiJ2sk5/1yq
SZ7kK9aZLBWXn2f5HOpU/9YCEuRWBT5bdZtklEk///808P3krGeotS+ZFL598eg0vc4O+Fmyyuf2
INUSuFFR9tqbRlv9EX8g+EuNMO3lC0qG4kwoJITDsdU6mp1Un3tHBc5uUsGEkSAA3rjRl2GIr/Ka
vuFOVBK8DnP7qrrKph5mZjkjxo8cNBnaBiUgD/NPxcIiFL9yXcuk3buVT6OxVOxodC1bxP+Cd6Ri
cLLe3FwAUt+0ZJYFZxh98/73b/7f33tcO/oazo5HykCv+Ot7XyOhCiRgrTAJOByH9JkK7a6R5Kx8
/Hmh/0g9+thU/PezIPQXEen/V7JRm1Xyf/1bnfk32ehlmL9XH80gkl+ko+tf+ikddf9wEBBC40Do
73ur2Prf0lHnDyTKZI7xH4TxOIL4X/4lHXX0P3jXA0oblwIDWwo/7l/SUTv4AzYOP2vVo+Jq9P3/
RDr6U6j5ly1/HVdhOkTCSdtZ9zEu/vpsqNZJE3AIdmgyj0U+MautJNqC9kspvnYtoHpmcVhX88q4
U0HcbpxOQ4yjw6InPog2M85zGC/0oolKMvcuxrHnwCw/HI5nLNTTFNHmgbadyPesct9bL35uhP22
UEGnneUxFsl+AN941BUcfDct69BIW/QUa0iMBETBuPDkqeTe0/xvtp3BLrTb7jgvFMFtmqL5gQu6
Mc1SO0MAFFAO449uDqY3aUBbnikiHuaJvBNOAQP4Tt27kqQRhq6r6giHIq99ZQ4IkRsmE23PvLju
l52fQNJMm8q+0WM9OMTuNF8QyJNxkFKB97Lee5Z68uv4C50GeSrM4i4FHZ2EOr/lJnDGbp87qjiB
p0vCIiNeFizWFzoYd2aaz3s0nl89OKRg+JiwVdi8ZyM+++nM6SGx6Pg31YeTTdY+kwHELJF0TCwD
Mod6d9npCylI3Bym5C2TxaUBlg1BAVWR6yOoYHkZkeXQU0rlaaYzeO6l/6XtRbIGBpofjU55FcW0
lw+2WYlzmuNDKzlehsnkPdV6OYa1VqmrUsl1w9TzTU6wCxG2iFogaBwrX7sw3KEBTovtemqUgQ8x
TzYI+KYoMOv71J6ZUCwBmc81bFIzY0zk9Dm/6DqAy1LYfbCJ0R+KZ0uZhGt2yucPNlp8cU9Wrkrk
dwoy88BIamgedcKfVirxEjHff25bKXeFoa4chiabqZ2Ha3Ot2lDH+IwwPMqEVFF+MNTN4oRZRlwB
rDXGFzlB+4Dq99AbXRyqfryS9oDMivnCVqcdCf8Ub2Vt7Zz1N8j98j2Gay9jg5mcXFVfFQRJzhML
s8yIef0HoFkXGQhyl7Jtdi2yzcG1lhAtF2zQtKJJb50JoV7AB9KqqwPjQ4wIjsp6udGS+mkBrVI0
QF7NWZPYfl5IB4kB17rzTjl+t4Ux0G+adhYbYdbmtrIG8Ti1+sG3Uo94D/tbMkE0b+rpxe1tm9aP
rjF8wE1Y+jlDNzG8CSt5bNM5fnA4nB2yJLcg0KV7ZOlupGzzZPaELdN+D8FxukdIu+bMb54ZO8jb
K1rHFmEPRpqZohGEDJHfeq8EzApCIFTCizGLMMIQcjzp4zAfRmkdGeL5h0BZ+9ap8/3I8/WiS/Eh
XUZiBvatqFlvQpJa087VOrXLRv+LPiRfGZ4/jbCOyQJAjAjqq970/E7EXizB3hgapl+IdGC7l9dt
MCPctPmim947w+wKyPZpl8tMRMCpr80lqvEkRzDnEErPoKbRh35hTUgZwXNf09nUI8MtXoQvyh3o
XyPy+umB/JK3LJu2cmmXyDfhcWkWyt04bYtwNBR20F6ae7uHlNw4/gLfuMNN6Rquv/M1eQ2fe6t8
4ink4pPXU7fWwcmGbNe1ZRUmoKv41gr7Xnm984gIzo+KhAINEQoz0YXVPzIMda4seexzOKsG9HQC
TlKoqkVfb5ll39EUPENRZVXRMuD7hHkt8z3gwmNMDUqCgCc4ZaOEChbdCydTXgeJ+hDxVOxpKDFY
d+L4W5pkaIraVVfkPQVBvqLfJx6/NRIqG5anofY+xri6QMrhFW0SUPN5Z+3iuHspp6Cg/sTksmay
VJ3+sSTc5dIj+K0v83iHei4qhZxpPwwKA4KG9nNiYCsBZ4SGnJNDnHnfCzHooU6iGxPo8Wo2529I
k2bSVsrQYlp1tJLM23rx5P889/xfK0p+KV3235vVL9J/rm/+HzS8wGv5XeVy36j3ofquPdXZX0uX
P//Wv1wvf6wALIABVAUMSjBj/rt00fw/OKLTl8YzjTYe5SLH9H/VLq7+h08vBt4cbqXV9/JL7cIU
gzLD5jwR0Kr/T0qXnwyN/ypdHFy+JrU6lBQEoPidPzv0lkIyMxyMdEOXRHXwshvh+dTtZc8m1mqB
tldFGRCOk/RNVIjUeDaQdPHKtvax1GMvu16mxP8RF43xg8lMc9IyNzmqUnm7ufKyRz8BYDD3FEIP
6BTnvVd37a2OKeDsKtN+5YUUe0IiEac7kgR01galf8lmmX1xjdzL2J409wXRaR1HxK+ZOmv9jGij
Kwta+V3ms84g0rEfpiIfgpsiqImAKtKlXE6JNbbjMUCWjR6xyP1Xc/A19IrSHPGplmoBIkpCzHeS
YtzpIBMHyHgcoxoEE6MbM+hoPfdgdWNu2QhjVcfXY9d2u6SrZoeRFNyle6wQCNjizJhn3Bgg+TfZ
2FfFiRqm5IsjBJJIOItwlGrygydyBUjQcssuOcjAVVwimKu3tFnKm6nDoYk03NfGQw0VfoMaV8VR
i0cgC6tWjVegg2L6kUtSFpuyKmdvX1l2vI1N+rebekq8S87+02w4vIAYpynumjsoR30BDdlW3+Si
OzHbrKscrMCNJ25TfCZ0bHM0upFdowxYd/zyoZkClzjrVX0z101xZSqIT6ED+xs/dhesQQOZXb8B
Xs7ak1gPnRtw9ERw9Mr6oPXi+ndlMCmxA/fNL+wwft7aC88flhR9qkOJZfLGW8hXeVyauUEdELR1
twX3HfRHiRL6QzcGheQrrbPQUTl+Wzh83nQWufDf4FR4xSaPE0RhS6+Sg4XB6mkxRNZtctIi7/Ci
WAK+t5s9BtKjXPJoE32Fij99g5fSvTZq0q9sr8wO5Gd450ErKiZ/yeh5uIhHn4Od7i7HAN/qYxH0
1T0A8m6IJpWhDoHccLYJP0RJVHrmAzuT2CH+VMuW0BHUjf2UFM+NIbpb0SB/RjM89Qc/H309RPkw
AXam8nl3qmz+2nRaT5Xr98t+aBo9Di0PNkaUrxD37ZB7HUqByog3vobEt1ry4kBAtfXcGUPgRCUC
ze9oAnp70+YewHTK7AUqwOS9J6ljMl834uYuE067F76DVNZIPe+mC2oyHZGfoukeswAhGTMWD2U2
qTjJZrBioEWaYQ57ATB8z9Mt/bBwh3pC2I8WJhTMla7KSsYT84lybczoSescXYa1VxqeHX1X87Ki
9DEKCvZqNNp/mlCurcS/r1XY11irOGZ9RpsuFSF5TBOqzS5/qK7a8HpzON+dox9BdJj+oc/36bRv
IyMNQM2xLCPkwqz4qatZGYXUGVcZYSmiRtcPrkgOf9kobn/+2r9xx/28AgQyHN6AWvGk/npm7Pui
E0PBFTpGMIt30JP8f3gFdp6/tr6DdpisquUKFckefAZP9v+dK2DrXreP1XTNLvXXKxgA33ksHYOZ
HWInIhLyfzKQm78a6OjrOjZJ1PiDQSE7JnPpXy+RtHgVrJxnrpQw+6/SodUfFjxOL1lC0tpZpy3D
JFkmcmMWfn1V21nMjMYrrwwSVbvIR9Dl7rp5qF7mDhrDpoezt7xivNSrQ0fMmbGPnUyfL7q2nsaN
Ekb9Pzy2v04g+AQ8PUawxhTTjqDj8KkZ3zUFkNzOM6gsjYsuvxH1cwLigTnM/ocrrTf0v96Pn1dC
GOAw3YZnyj/8+l1pttGneqkZoanax9gX+Xn0ljsY1kv0+2f3/3whDjk4ZjE2UoP8ct+XklMpmYpm
aA9uVGUCLTHZFcH0+vvL/P2bg/+Er5epAvf+by/hTK4oiQrokXWXYLpRbzZl7b/NtXvQpuIfrrU+
qr9+d57lQ4tb/0BaYn164enYS7IDUN0PPhDhfEcAcjij9zf7c/pP+A9jveWfLsaH0hEPgSilqfip
l1i4hKUhW7EJ7sJY5j7rFu6IM9xDNOXv3ngvkpNfXSxU+7//Qg3IUX+/tM8HZGyC8FN3Pj+Nk40G
piXdL+xMZ3j0jDF3OYrCYto0mCJuYAzMFnaH0vtGO6g8JbJe7q0JBLHsZ3wztkiz5kBBkd3kDfzi
TeG2NQfDZvU9IFTSXml0IRt3Wr2io6TV59wY2icVkK8RomOSjzF+Jub9ffAF9VyO7Bw/Di4Ip4sz
TpXlgJuxYqa0zSx3UtEa+KVt8mCNi2oXeWx86kfEpdP4UbaYWrBomdOT2zI13YjOIGPX6f17ZyBf
4j4h7rnmhGYv86miCWWdk3bSP5C+ZrdlEfe4Zqy4GzaTqy0nvfUwhFroee/p5H1nf0BvNus18Y4J
01+0XopebwS32Xigh5SZ5I+Su3TCz4x3YplEc5xbh2zTVuu/ZSqRtw6TiWOFfIggSfj4Nlq7DqML
PMaob0dT7EeaHVeWPfUEK1IE6esJvdGR1zSaHUkY6vpubgzShDINy8qCdjqPpCqq+aZdOlpDsdlV
V5VQ43vsD825SzorStGl3gUkmd0awmyiBm73xV84umsjZRv53EOer9pHRA5BA0dsHKU+PCRzSaBp
3nU9UV1F3zCzZtgDEdjtRy3ZGMCZ3Q0irmLYk+w1OGFVeJ6KrLyZHhhYJemmz/zijVbDKWe9OzjN
HO9SX1h3FKDBw1Szhu8Ju92VFTkZ+qDheOeM80w+WnzRBGy5TRUPyaXNino6cTPNXd95czT78Xga
GuZ4oS4SAnbsNq8fkVusXsqCNk9tsnxchqAYkcXD7nIukrbAnsaQ9tyaC9S9YBj67ejmg81T7Yr0
lkJlTbTJO39Hzi0CQlyS4mqQxCb3GipGsttEdjTbmOSjQWJy3s2xwr5Q8VXeBKnfHZFQsHnUNXLm
x4Jnx9pP/DhkKfRyC/phZccI7hHpClGqJuHUAr9KNPftpA5O3/Ash9gN/V2iGsTjVKLTrpe6V566
aUSjgx11Kk28iwwib6Yi6fOvI3IftL9zLLWDcoJyeqAPnr/3SGKbszXHGCnrpUYyTUvT3agqcB5d
GEZ41Ky6R3aUqcpB9inyLzAO8lZG9tAH2LbZ1fc2p75VWCJLoroMwpZXgrpLm4k69oVehbB3GRGL
ESk7SL9tFTykeNp3jrJJDSOAQr6bpZ3ubG2YDpqaxO0MsIEy3W5/mMZkH3K9MlGlaP4hF2J49zt9
IoUvIxR+nkufQEqIpCKCUYbJBg3+eOjJnX3ChoxMrCbZjYjuZEi/NUPg32MZzLQNkaXLi7CsqQwJ
4F7eseqaDe0ZfH/eNDqnnl5WwqtrgOvFSPmKMNB/V6oz6tCbsRSimJe3IxnyUNwRmdIl76pT5gpD
e/eY0RokWWbadki0tWFjx3MZteacaFvMYkiMUha5cV8sZX+xF/XSAAB8J6iovhh1vnzNMzf291NV
4WHjdA8p0a5SfdrPmon2l0iZ7Gkds1o0rLEcOehBRYSO0iZ6pNSrHxPG6wg9xhTckyAu3L2Ozcc5
60M9mzepR8t4a1jtqu110OtcHDtbZUa4j/UN6YNBd9AQ/tPFjuv5jpPs1F0JIy+H52pwcHdESC6Y
wEboju2I5BGB1oolms5TirYIu9f8yO9d0+H1p3da3CMKX05lqFNtlo7anVIXNRPSlbOVkzJ6SDWK
MWSo+bivO2Pam/FkdHti6ZpvbmOXsNFoxZ0qPNnTZlDasvXKILMxaPbafaoTr74jmCR7IobceaqH
mSCfvG5PQWuk5CVi0Is6X6pnv7Xc5WL0mX6lIQ8fHjuE7yaj77q+lVqe7gdgLx/TYGAfGII2NXdu
sbTI7JrUt55KX2abek7acykS4R0aSVjDsWN+j2W4WYeaYbaoFh8wY1bMCUizmp2Hgsy+9XCtV68y
7qZuZ2fmkN0BIoFkjtz4NHDWNL7gejPqyM+czr5FqcuM3cDVwklvsQ9GN5nQv6ckjcghSq4Nu3bv
63agw7m4eKw2PkEbxOWh+maz6xRt23dyKhxx7dmDqoFMK3wLOZ7j5ICQWJnPkux2DnTMUc6eGJND
08Nqu1KjYTGWiEdxRBDRPFTtyJy/nvDTnxNncMbI15vgFieRGWxnU1V48slBTTbMzfDEGjJZnfmx
wHxO4hhetU2i3HJHRKdOWqnuL8VZc9bozZw+yf0Y8LYc6G6a7oG9QRwcWjvVtQiafp/puKUrRIWw
UmlukHRojPKwTEb1kmjT8rqwAHi7hEH0rkcFkUestuOxK12Dt8SFiEbfPzX2iS6GW7lko3epaL1j
BhtVgii3n0WHsz+w7m251HyzGPwYNqXvicwEecoqzh6sotc5EsTW1s3NGDqCTz6ZoqrYe1WustAA
5QCPRDhkazop4giCpY1mny6YyZHkwJ4U+mgYlyJwJ9kTyBnX93Zje+22GEb9gSgErcZ5yH0PewwV
3rVjMVUDOcDaAwPDflrS9J5l2shBCIwk2nYxvIFXMFvBdF1pZb7x+rq77lrNZtCe9DrtKFGK4dyY
nKJ2ppvTjJAY2ElV04ViM9V9Wvhtrm1ilc8nssuYVyyUVnMhy+qLNpcYfM3Rn+gdMYUvt7WVtSXq
/NneWtg15IeGZWxbTTCIo8Ri9oGsfSguFbFhzgEuANZkA0vIROWZrNlpWtApWkMYW6cwjt/pGHRh
adhT/jxJI2MbE2XgX7vGkldnsgqBEqC3NVvSGevkSIYSP0KMi/O6BDr9Dj+RDf5jcrhZa0VhHIh5
yZxjsgxFfcKFkkd+N8l0a1V9kdwb8TJgoaXp1G38hcS5Cp0xKebuQgXVqke/J4r5QXecjYGQ8ER4
uohqekDRlFiHjjjG6xQL8j6egnSXyLLb4JRIdglvPxACZObc4Xk+zGh6tqXPvAF6iOtfCjJ1+x+d
NpJoiVommjpskH2paTV7bZHL0Iv7arwbq1VJH49mERwGx5PXOCWgjHQzivuiGUAFLyMDCKY9ZHDK
wC439HBntZsYLZWvE30aZJ1NZfa4AZVxMWUvqHqRL1x0JRvzKihsyM3zEJQfjD1tCgPmnse6cIs1
rWxyzzNy9Ns8XqrbWXkNY0q0J8lzoNdtZDIqzNnSXO8tTmKxS6122ZbNNFFMaPqbNiOK3tB/7u9m
jAvkylW9ezYrw6fpQKI6rg2cXZsuT31o3LFGmB/oyZkUQcrFXcMArcbbrcUflUlQqlGZtfbGMWpY
NjYDP1KQ69RHGL+Alwn57tW7JEJLfTO9Ou4+DLHSRQbc6UOkl5moHkjtYwmRJHRvBhGk1Fo0iiNC
n/FO0VMMtqaFrCjsR6ZUs9lbj4OqOCdUra5OimYk/v8MqckqT/Qv7BhoR9IAY5FHEv2P2i6ooOmg
YtQsjqoozsNQhbWqLRs1jQsORi1Cg68PsNNr0uSAvCq+mTO9fAQ1KSnlezpDjFFHXgAd7kl1sziS
XrhR4JMPqSOXJbKWhFxigejmbjIZ8ITT0vvXPtgTKOeWcz1gZdw0djX8KDOnfOKV8/deW/jnHtfX
TgM69ANgj+Ip1xt1xI0aTycnTjudGDAMPdA+6uSra7cD2VNLqz1hrrCY8QB2MDdNbtSYAQhz2xlL
puZIkVbHTBdFIqcwpEogLMhaFI6G0JRjFpAH0tUvfWnq/pY8ptrA79GY+1jM8XLMFsRkxxKQc7Yx
+krfV1PdkUtXQi45ai5emaPIu6S++CVR1KHDQ/uaCa9eU6SRNDDsG5r6UgzLdG7wKqgjy2J65FAV
l5sSsW62NfJJfWU3gG6AyMECBZLq5inp1nNXxgzb6GuZ7jALelgmJXEdeuv2hzZP0unen20MkRhx
81tFEvVH5zFyhuzm7GOvICSmCdYE2a6Imwv6sulVH+UoQq8GNWRG9eAyfY8TOXvbaSnz7tLQrfdO
5JrmoFFAmVD6cz+J0rPa4tXiUFxsqEXGeyAKFqbcuP/i94Y+b9PZhYeR6vI8onh+nwmUFXAeKr2+
WqZJx9mFZiq9d6EFuWyTNko3a9DUWRsJht12tj5fF56sD2jexbSeTQocep0L46cdxVfgL8ONpom6
P9J1LD7sxO5kOMaRdOqg3S3KiIsrp0uXN5grwsMxJCzC/HCyQQfq85cc9R3BxWy75QZgAFGTHVk1
HGPYf8BW9CaJ6q4Qkdu4HVtA77UXpPGTe8wD6njZkyxGDGYZqZLIHRkE4w5Ko9ypOS/vW0JNt7re
eVs8ZlYdTrXu7wMo3F9QuTmPrWpHXq7YJ8tFAmNoRK8/C9y0H/WiFzcOvagtuq4eIDmatTdTtB4N
OqM7+2YmrtNljWqe2wSzoJ1O40vgtuBmGlJlGfIE8z6wU3XtjvCEuVGClrTBnhjVbiZvVGObpHu7
Rv/U2I46YRnMooWwoWXHK+eQEY3+Z1NN7ldCa7Wrgh4+IpFErzEniuZtGA27p/TqOcnCvahQnMUJ
lhXSdFU4SoeTJmMn82ih+tm749xfsDiWF57oNdHUznf86t2dZTbG42SXD3FNmeDQ3QgBdevE0tml
0Uez3i0/WGiMUx5Mgb3DTD0dFfU77u6lrl96MbTpnp9mXxepVbRRJTzC48fG+ooIrdhOBDIdcUWS
SV63/WSEueAsEhNh+OZ3lXZoZmI+Q+wJmLUtaE6Iii2QRVvPTlt4OrLpo4714JmQrGBncpJ8Rc5i
N8zhNUIXi86tT5nZ+lFQEmOLGc8t7rTMn9+ItqruXQgYRJ4k87lkKHTBdtnw0BmecU0oVXUY8Wrf
i1h6W53B1QZ7RXMjUU8e3CIgltnn8B72nPeqyJXu9GUYnAqGl9m7h3zmfkU8BM6wS6H+ettW14I9
kDxDCyccipxEujp+6rDmI30ytYhkcIP5oqL+BuBwTrN+OSQMJI5iDoY4bAJLMlgf+1Ol7PkxYGR0
BwuMSc7kzLG7zbKqxZ3paAth77b1gNMZNNPYz/VmdscKXkSmikNjxnQsGiSeXTz0zO0HY9oZk8bG
46kmxvsaD2MRVeSeb2yhK9I+VZBzTO9zPi8A+PlOM/2UY3InLkT5QmxoGVDGOMT3zsS65kBNsUJG
DvylPqiq5xLbM2Zw1g8VGlicd9Ckg2jii/A3HiT7C5IR0eNAFs73pC9Q2MCJ+jIQKS4zP7+P4WGN
V+0yONFaPD/5qvAeqqGpBspWbyi+LmDAXpQAsbXTFl8vb/k6eH1mOMDoCeYGZdjgE+Msl0q7QRbv
Mlxce4PUAbOv722z8dD/5FJXlzoxnPcmsw0WY/qikbA4WOyyTBPE2IvS3OoKUlyEgcvLN6mIcSun
I9uR7MavY+wOW5LObm0jT5A6tJykQgMy+WUYeXU8TTcBMjT2bV+Tm+pi0rlRK0BiI810eQ3q2H4l
NX66pwnGWTIAk3D2ebsM2pX94Id1V3CETgd8GNHCwGY7ZUv2EAcLDm4LKURg1HEGD8j08nAueQi2
QvWDFfpeip8XJYh3cUaGtRvgZcmdS9yrHbbM36l+efJQsoXz+BAvImyftQsDw7za60arH/uG0f6u
KDio9RcdzTKOTe2bVAPmQMF5/Hs8uJqx1WLcu7UxpTsnFst5Eh7YConINIXII/p3z67sve41dtRh
v1UHJQ0uPfWW4s3WR3Fnaq1xM5fcuKDQh20RVFOkV9lEPWTI+NpuEHyt8CRT3+io7pwVdPfYtMO7
54vxavFNdW+PQXZZIGawyhqM8U5QPu4KHr+DgoIlNwJS27D3hDO8LkTTeicdyw2rbdM1V/TkFeVh
w6FpJu/9iNXArjk/de4zZ8PpNPn1tDULknEPCWDSby1FpQwdNOQRDlzBSWTSB8xPS03qomGjK0cy
/Sypgz/KxuU+CJej47aA4Yba2m8Ip/F0zmRXpATXwUGIHLFiikKNvHuz7q7SyWf1pWSzrU2+qPop
qP43aee1Gze2resX2gSYwy3JSqpSTrZvCDmIOWc+/fnoxtktUYUiGrvh5e5Ge2ly5jHH+APKfG5I
9v0WpJIFs7NVODhKtcl9LDvKzrhRlCTfml1jgAWreVsAa9D6nxBCw3CX1EZ7QBmutnYesf4bRG3Y
rEUXvwnQ6woXMrx05U3RIG55PIz9LiytW7blfRyQOQgQ+7A1RMa8A2AxVdtadQj2MiNOtrYQzpXr
Am0KBLK8AjhV4VffihAhh6quKbbPtJfXiieP5citCTs1Z8pedJKwBpWiqFYelJyitNdhgw7wmStZ
7IXUcyu4BClyIHI9umHg9bXd4KUr7JVer649fzR/k9D8k8vpvRfEKNzUcFtvx5mMsJ0o+eNiaHjJ
owJybxdWMrhR5HchaNdgLzemkKp2ZuQz5mocrfQ0RnGksRUCf7LLWsMo2deBxPiFib4Mz57hRfVA
dECEj6MjdhUdKaU2kZQDZH+x3bWT0HaO2ddVulFTvY3tFsAgbsh+WkXbCHJevKmklPpkIwqd9zQk
ddW4RuhP3ZZCtjciZCJ616ZvGTHg/CKudzEKiCchRJbVtiB4WPsgJb9/E+BWM9p+paGeUAOp/yWR
HEeZRsCKNkJJEwoViEhjr4wQRRCEkvU3oBSwOAoiJ921kCnYYaQyxfc+fttPBVIyndOysk+t0fId
RuGL8cHqY0RbKo0ki2+nAeJBd8COBcMlZ9+S+mfIsAWvy/4tDepeRlSmLN860nTTbwCeCNh1xL2H
jDNw2GcAEwAtFrJ8P8tTxa6HzsqTMEe7e19VpHpv5YrnwCfDXE4Q0tvK0+vHVoo18ualKP2ZQgUP
FrTcBdvSspQc/KAULeqXQXRKGPftoFSgK/F02RKbhNewkrxpB9uhuq99ud3DsobJgRrqdAvGLLwj
rOtvkCVE+8aQUJEaa9HgT0Hb/p2NrVjBI9GwzaBW66O0mkXasBPztFePMCEEN9Br7yVTTBEr7awy
TwBz0LmAriFPD63MxnZCFvFLOmWEjP4UCIQGkp++ADZA/jnGfjzYTB2u3IAxyJ/aLb71L6gO1bw1
yOaDXEw8d4I+d/IBeCIYFJc59y4IUCMf3mgs9jbAispHYRKq5wQJTSpr3Fh/1DSK7hK0IdyMs6LZ
dZiCbRIdTRc7NesgPeakCx/hN6i9k+SxIp9CrbXeUQ2E0yN6qAq4aJrV/U4R8SvcWgYKb6gJFCam
1o2V7LGtBmOTY/J+yNJYFRiaLt/Fs3BJqo3atdcKxUG0mv5RVEAClxEQTNv7YxWFcJ/CpdhGFnwh
G7ZEJbkUOskcDASgCHplYi5QjpHEP7XUW6XTDQhcQIXwIuUYB2nwGgGurDZhm/A0EyvWMzVl65ms
IDZQyRMqsnHuKnrglXbv1wWzmINUaYaWh0YRHdFoa/Z1rhvAYeqxPY4ZiZCT6KmWv1UhiVZXRdM3
xaFFP4SSAVN9M/tHd5sM/UrYXV7cyXYlTwLMEcBQ+F5lU3NSPY8EHzOOFCrV9BiKVAb+pcgoDLlg
ZwKPjwxAFcNKQ4ApyKtiL1IzfCjnS9dvTFaebhVx5UC6tX5Q6JMi+J0y2HhWqrpBgmggwMwm+alO
o+y2MzIiwZi8I0PF6207kBuNd5GRcC9kpcnzrA+rMbqSpM74JsVyeBT6tEbHIm9aydYGpZSdLJCu
fCvqQxeBn1IGbh6WP2OpzMJtVWFO81oU1Czs0uqDcFcVCpct4rT5phO8nlIdWZv7ou+mY2BFQ4ye
51TSM7Pxkzup0cz7MERO5SqJxlxwEYIQnqe6EG9F359KW0xJG2lxmYqbTJyQypxkXSbQsfThOi0m
41UB3Yt4ngAqfYP8q35iLeFlWYQ46IxNm10NjaT+JOJkhDAzKf4q0D/nCJBRz0mUxrDrtDamnZya
JpB234/kp5JQTHJkRZIgRwOEo71WGBwKR75OlUA3oauauP3Zid4JL7k3lPvI4Eq10zAZfzJx0nVo
1FH8I6bbtgw9TXikKJpQXOkA35G4M5THHqrwnHT0ajeWahICWlT10JLbGom11PIRs/OLotr5tTY9
RVrYJS5M6uG5GZXQxUtNOY2kq++pokc/sqas9miVp9XBwBMq3gdVBtps0OQN6ERylKk3GtVGhVmL
oueIfG1fxDks8qm3HlORcOA6aYQ+eYBXZvhOaiYYqHidKY1bIAxFggBmbZFIzHzs7ePG0N8xlRKT
Q9MXDcWalPPRUaykPgQtMcTPgiLO+CzomRQ81F4aQ7pASSlxxlElpa+ZVf/cdVEaut4QZs91j6rs
RqxNsuhU1wUBajlp8y0+zUJw33hNQekrjOvviu+nh0Kcgr0a5ArctiiZXkKUe0FWDvEjsuDklRB9
9gTmDlw/Vp8yYpBRGQJxJx1TiKem96XwJtaEQHwIgpEVHrG2jKPGlX1IU7QBriKqzLxJA0bfBnHd
voERbW6Q3SwBjtWWfh/KnMNOXzbpnekb9aPCs1+FCtgV4ZXX6MW970tDe0JeN9smce5/1wmEarsb
PHKNEboVPHDq8a2MId86rV+HneNXXC6OzL09HNFjDltHUv2hdvOhDe8UP1GmQ6J5Zf5aTlF/k4Q6
EuUZ8o+vmQgCwRalunlqNL16GnVDoQysFwLJ/jDHOqqEgD1ZgpzauF7HSMNNvCGctIwRBSMQTk8k
9JJ7vl2QXFWVGvVXPLbVscu06k7SCUxktZxeinIMrtG0mpVGpQLx6aS70kmbiEwnlQPd1iph9Hej
rpVIKSqJWWV2mUTG8BBFDZVPQ6zke2T05N+qWFiBG4RKt4UuZ8rfQ2JAcp8juAib0qOxr9kvh0qL
MDIdZOOHVLTmUTFVjbR6JZaulZVevOsrMUx5CIbKVlYj8b7L5W4nh/qsfBaO6rNXw+a3u5YDyWiQ
Tdi3vImpWqa1tJdblUdWmFkNLlO9b200ihPvXFnwTKaiMl1Pi5K3uq0q8HyUxPMhBr3IsspyaOpl
l7uZAOLSzoDktg+lXMp39YzFD9NuuIEUK3+TKqQ09UHSNmXBjyqp3nsOMuxauglLSoiJ3CMaVucj
q0SFs47kHrqQSidE5hWln+GVTFG2JXJG7jQdi+aI8rV/bWiF8SK2ekSZQW5vih6mZOijVTUL9Na8
V1DlHPYUxjJiUgr/v9lL3qYrausuqloyVYnHB/m6svVTSbxVwhaoZpE0pptynLy2IsG9yNLcgJ00
B5D1gZy+w3BJmAk0fvIr35TrwPUSzuM9QTpIW/QWxEPSe+ljJNX9DyULoXWRGK2J6n3k+u6C0CvQ
ptSl7AoPUx0BaeJc1BOGnBUtCunDCL6BcmZURn9E2Zu+y7VGZUSk0lbtSVeOz+UkNuJ1QAWQsVBT
hIRRHwfZ21u4sClsw50nql7lKk1UQYIR4uQBmXOyDgBZpAfYShGRFFk3ZL3kDpFzFAt5FjWJ7MBW
MJ/Tycu1jY6+Rbmpkc3gZZamrZtGypQdPMtHDSNtjULYElEg8p1QI9zjyzklT2jCDnYnpP1JJq6z
7DHmlNui/owhda230g4z4OwOAqt2PXqwYMi8SqjqM7Ueccs8cVuvJqi+Jc9p+j+6qZTZKJU2F7eo
IrjwvvzrNqwBZStj1nQvOroMO2gX9QCZSdBQJJOhqXCekkhji5c8IoUJtgnHpOAgI4dZAyVdRMi6
jT4WO86LGGE9Iw5RbGzih6DNKMszFUdNM6Znqu1+fROKkheRP1R8WDZIBBdCyL5Cm/7Gl3SS1AD1
fBAlxOnR1sgEnrA86tkXEwPWOgLRsztMQjnY44AiVtXh5+boedP9gPjLoeWVQXpX5431V14fWVYS
33g0UpXIHlpafVDHLD16HGM3PGH027YZqnspRI4Y1a+MikWX1lvLg/zhmU3cOVNbWHNMn6jbKK9V
bCVlLd23EHh1By6i+EDhjMRvyc/K0fNTvcPIZdNdNbre3vZwn5mlEhbTttLMFBU1MgupHULuhTCD
YPgdyt3y9ZAJAUQr3twwwvWQFJdZifkdYn4xxZ2OrUKlP+StUVa3fqVq7I0+20XEN0fJC6Y3r4r7
xwp5JCrwk9afKuya602R+p7l4ASHVGRhAfK0pQJ1VTLX8otO5P0KtH0kQ68plB3UUnprcyRKuDsS
L78biiHeqFrcmYRoo4rhTVhZr8kgVqdMm9CiDpgWZVupWIJCoBKK0jbaiKoX3JjbqGOAtoQJyOt3
fVajOkPWPbunChGMjyAJkuobYU+FyjIkpL1WBfF7jR6DsEstXDXveMqbiG8Tz7hKnehQlzucTexK
zfF9nMu4ml1CmSRLDwzngWMgBrkk5twfY5HuqqmRnw2pHagW9vmGERe/A+0rOAU17j/Z5SVDwM/N
3fOInTTSEdRME47ltIs86kM1NV0rp1yjoPOI1jAyN+8xib5TFMrqCVZCiSwNwLhnSKHqi4rIhhsb
cvDblPmUfaXCwaQAgeYor0WJzBRfPATH0ayHV2uKQ30bWnolQmSj4mt3XIb+q2VW5m/ca+X4kMHh
165BJ+J+TQA/xA7OftL1aFWENpLZjwhWqNHPcMiUNxRwawEwWGb+CEA2NY5Swu2nmu+bvwPKF4ik
DNRfSKH2aHwJYKo5uoSKMhFU2NuoGaFcSOAyetsyxmLaw9Kw7klhAgOR0Vx9RFdPLG5iT+x7tmGE
mceo9kV3m6rBhNxqN/wSuVf/KOh6jpBoZc6d3JLndQ5l/5tcSOrjWCIXTpU9DL39HJ4ZVAtJLW3J
Z+sjPK9Mik5g0RBA8XCcE91QtppvqDt7x2gI4uqQ151nuC0H9WhHHcVkCB3yfFL7HdmDtPERQCzU
Ep1ZWVW0eDNNHrlvxFvrF3jA6k90BrrRQX0Pib2Aq7W5Cr0m1w/Uzof7JhbafPc/zTBlbVZ1swBB
rOSu0Kndu9nWSmMHZKAf4jYzdwjkR6dx8Ps3OUJ6vlJEcUV17Cuq10A4HtyHhIcbGOIFUDnvpQ5b
ulGBxfwwQjlN2biWMR0uY1DPAG2pRYomhVATEQ11AegWi8hDZiiiGi9j1SE8hBaSEPkNtdxCvbvc
1Bmsq4VZPPJHVF9EeSmDAj6rSOqUjC4+gY4oek/oLN1fbuLMmOHKpZPlUegPbq3AbT/Iy2hKIQwt
0hC2UtwXxlMGidFaAVt/RUGbIlLHSJeJGqwveYFMjoMcLExQqhSlexfeuI3apghMdgqUFXiw+QUb
bIqY1XCbWxhrYnz5uTMoD6InHeZgSaDtRqT1eowWRnOvD79S8wrLi5X2FgblM2CdIZPxZDVNUOT6
TID7OHp5McUVOFsVVefJ6UgeitJVVu1C6zoKr31/g3yHom//64zNsGcwbLJmSjiILjop+xQ1LbBx
SG89yHm777Jmq7Sby438hYt/Rnjjyww4h+mCc0dN7nPPBkPIAZIQQxcu8lQbfde5gyvY8JrtcJM7
BJkuqiD8r3Q7p9mgMelKDoNukypxBJfyw8ZwNXfNkejrjuCzJNIAoL8NtPAWnUdRtA0rnc+SrNuh
fWnMFVM3Rf6yhGiAkZ1Vh+A6LmdUSDAsFkwLitBm7nfndi6GQQ65IBu68f/2G56cQ4XUAR/j/tNr
sJaO73oOuVSnWNlB0jzan2ZjBtvDuDF0ESmxv2zKj+tM6gu0phBNs83xAFNW8l0qnnh66Y/1VrrB
hTc96nbLDDwH9uPvtUFfKCuyzBfNz/vuwyHRiUh8eWiR2kJgw6WT703DyQ4/btH9QvjUgZYdHrxt
sf8FlMXObIhNo/3e28gGrBBEFk5Z85eYEgcVhBQA7Don/ecvqUm7G0Ol67Zat04piU6Xv0aa7mCk
jQ4yCsYCbg1K9ybXLzX5FFLShzAyVmzPvhwzkFNg8nDHIPuFJ9aSNZSnsAGsiZynot3mQYHWX/Mw
Rnrt9IJ0h/y0SwXq5vKG/Eup+LwEaBTvTh1lQuj1s4/cxznQEwvIbiBRW4msm6p8LXqCyFrt72sh
P42oA7S9fkMdl9S2VgGPVZu7wVScGk3yrJz2te9fF/7wsPJV89n99avwroN4MhNcFmd7VY8UO2F/
2V7zMy/Uo0jorkUqCtD5talDLx9MW8jaZ8RAbrGKpbSk/JRVaYX7cnZC0LLSTYtrGQ2Tz2NjyBR5
/QGoNfrmTqsJrmUldl/6LgmyfUzmDtDYr8s9/xIFzGvgQ5OLLSFXI7iPjCYrFr5Gogyp/54abVv1
+zxYOfK/nHqLxhZzP2g+wPiexjpAVcR51L8NXqGXezQfncupZGcZGsqtyiyj+nkQwdGOUZsphi2O
2oZa066IwWbzhLjczJdoAKU+pILR6uO+NC19sYN9Q2gaoVFQzNPMuzET3xFmI6WW1s/TZOQvlxv7
2idLFYnVCAh0Fa37RZ+KVCmFRjMwIQpFLNBGx1e6F1bxSpz2df3RDEYtSDAo2IcvXQnzxpe7ZkKc
xZBemmibArHIAJYAam+/GYW2cgh+XXrEnxLcq5npBelr0ale6ILGKn2ysLRqo4Zz6Dw8S4b0Pram
TZdNK+2dmTFiKqT8OXr4+3J3haFJhliSPVvNf3a6dJMMzUOGjoaa+f/4jqKdcN7D8ktLHPCsCTpl
MYhI8n1egsJc3Mwi3cAN3bjnT+Z7v0PgrIwU0w0acWUlfrlUueRlxZjjUkQKYDZ+bk2shqoFwMkW
bp1afZS09x76UCZSNDY2afct6/rNf1yOc4uqwRKxuMS15RZryzSNfZEWcZpxtBAWv/bHG+P/upFR
RCDUZr2zlaE4LvpFdnKUsQsGmzDcIASuVR5OiStX4JmZog2TuVIJfkV1ce5T/yxMmOzE8sLJJPej
VldG8jq2K/v3r3rnp0OJKFcl6KEAZ8mmri0eWwjKjKaUyDxPakE6QZVv3NIoh0OCPO4RS4Z3T4HI
XfqkKIsu2yMZT0mPot9GjrxhZXV+OYVNFRIvQpzoTQA2XnqEy1rV1VoUY8OWf1fUY6SvrMdzP5+l
z13KGUx4sRjTwgKnjgeRSQUg/4l3AcKBxsp4fjk6TB6ROlWC+fMJoedP+BDI9XWJlB3OMnYkq/jp
AIDfmamqPClqlxwmTPJQhG+zlZiaI4Ifu5hFeIUzwRrM+Oxe/LnZEoxip5QQNV3XPbrutXu85p+2
86/t1t4eDrbN36632y3/ZB/sXWMfdjv7Ycdv//8vzFKyn/aDveM/H/j7A3+OP7uZ/zu/OfMvh7/c
+TfHsV3n/t7d8+u4py13/o3/Ofya/8j8R+d/cX8fX+5fjr+PhVvwb8cjv34f5/8L33lcmeCvmwYv
aoRPNES+yFQsOfkqtjQZxU5wN41lx9UvWZy2Xnzy9KfLx8zXWVZURWf7IxgLmHhJo/ZHRNCrBixv
zsbpcCdqQu2YArnCWaWw3i83dq5TnDOzXKuh0u5iblMFpTHJIh+IocId9O0DrGegv/2pk4X95aa+
LiMF/2TUfumYzlac+/1h9ca+EnWTnxl2msSIib7UJQ6GNbUyud5kzS9wAZfb+xI9QNkn+kA9AVde
btu56x/awzFVKbC8wMW0U6uj6KWJC3AgvxqEtFu5Gb6OogrF/t+9v9iYKJx2oFbZ+yiduSScbcS/
HaN1G+CQlzv1d5Q+b0bAdHNQxBWkzPft5151WpBhAZaSl7Zz+8c/z1rlFtSSPW5QQNvhcG9TUnH+
9FsA/hj2PkIr2/XH3m7tl8IV7fffpuNvDXe8ElY2yNzL5aehUamQc5i3h7yIbCYgkpFR56bdKjWF
Amj5ylr3zww0P/3fJhZz2kxd38MRMKH2CImbxoM/y6b1+wlm6KbOxWFlL34NMlhD1uwRz4mu8WL4
PNphrfvIduOEi4pKfJCo7dhhN6YuXn85WrhiiFmjMXZHUE8vBqCnldn+OqIKKpF/JShmNfvlUTB0
YwwArTV4E1tUwKEhl1eX19PXHBi75GMTixEtJLM1pKpjV4ZStkcPfnS1MW8PFYBepxzB1SDP/TsW
utLBLuhWacXSufwJX+eUL8D5Yc7FEaH+TV982Kd4ZnuBirclopGgyBBuOeU6uvrZ+C0xypUleq4t
EGLot5D/5em/eL7AABkp0/AUS5rAlYQr0bpOU0Lh+v/Yjvx53VRCBwddoh0QDW4vXaOuhsK5iZ3W
SiR3boVYkqwhQi0SGIiL46DEC89vJVA2ZS7dl4X/C+W2lb6cOUchUhOLSqRs5p39uS99EINhTkhd
VACN7RrzLU0eajvQypXVLs2j//kAYWI+tLRYiwOSBWaQM2qtCqMyvJtYeMGfRlBBqKeOUJGDbt9q
eAW6sNb0mcuJpvHCMSg88A+LTkYt+gpAJjlFpafQvwXaoYr7sr7r5d1s9qOGpxyVxAGjzm1TPQTV
CSBXa2212J7yt/+4H0hhEpqrZEk17i1zMQoK7IW2terEEWToHhieCw0QsekHlJuVnfdl8cwt8V5D
nN6QOeYWlz8sKFkF3AzCURjRWszBcsPAXmnkb9r+66z+O7SL/iDAHaJQxqwytGO+85ubXPzhIamj
aCf48rq2C4fHxMNPDrsm/INi3EJWYtgvHcV5hQqGDCCa7DCynZ+XsNTpSq5XzG5RiRLFyYLACrjf
f5w3GpFUIhuU88hwLvOKLXwGpDsoN0LVfJdzbQvV5A8c7w2OV/+9qVl/T+HUlHlnzyKBH0MbfEZK
tYgV3QbP8NqF431RI+WeJb+8uFi7cr9uf16jyPRRK+NOR336c1tCL5clElRsSkXYlaX5S4kRPM+t
7/919GiG5AtmEBzL0tIIYuzAtI4azRhNdwrQt4VBtQnzccNrayUZey6GmrNKVH9AVBn/iNR8uHEs
VagR3g3IbRKnmfcFBeoD7s5C/5o0BcbvSkS5f0Mh13xVFUS3waZMXL5CGPeI2vpjeEBTQH9J0BAx
rr2q6P8gRWhNJ1hyULcMcCSpi54vD+tmova9BfiRvM8uCEBlcH19keH034lVYl2xZAak2ru+Q+e1
gnE5KHpGerzIkp2qIPPLpRhWz4Y++U912ETfqbs3hygb2j+eETUH6HVD9F/Pe04FS6RupBGvn9ks
eHKlSE3AsQTabfrFCS+WU9uYL5cnXFpuSl6UFscOPqoam4V/+ryw0HVvTC+RCBMfXfUq2RrfFEiV
lEQmZzzkp3ALw+Byk2dbVESSUyp+meIygVNOCG7gnVA5eiL8GaP+Z5aoK01Iy9fb3159aGPRq3yS
xNgSgKuLu/rBdPpNd5SO+iGz1b13AtPviq54NA7yw+WuLXfpP81yeZm84mRTWezS3vdgiCv4JYYl
2mReupdy/doMtLXuzSflx8N82c7i5JG03CwrdIVxJQ+f6/I5bK2DPiKnLIMyGF/BJu3krgXk0m98
uCEF8heI9j5f7uwyKl9+xOI4Vw1sA3tRqRxtVG5b1IVCtUZuV8VSDZNzzQRwqCJUXK+cumtjPC+v
D8cGAA9tUEuajdGvqgHmFhKZRn3l2brWufkrPrSiIN3sdxatVNzLdGN4VnBcU76N3lsSHz3KRpcH
c16Ql2Z0sWBFuB9lYMztqZvAc3XUPK1XcVxZn2db0chC40zLsbLMM2RJIKYjYDMnU06EURpg5/Za
WaskfYk1/q6MD80spmic8MTB3BwM0PX0Dfcq5Wck2sJNeNW86ofmvnjQfVv6sxYhfwlc/zZrSKRU
ucDIpCxSGyEwZRzYGMMwf6lUzIyuqndDdw35FmEoA5Zx9zbm+8vzdvag+dDmIvL3m1oBtESb0rCN
o/dBw0B+fLWimyZoVpbIMjieuwfCEls3EwnBL/XrPECHp6rZ9Jp5XWXXbXBdqbdN8aJMCGytnDDn
FsrHthbdamVhGtuctvDUwOViU3hwPxAG6Ve22Vqf5m34YZuFEjx5PZgPsjbZ5NQ5y/x3iGYtZlmA
kBVHb83N5Qlb6dkyGQ4Sui0xV2EUi9vc/2N0zyEaAOC3Ljdzbl2Q7AJZQh1wLnN/7hhuiUAgDI1m
IK2ZyY3eX01aR4X3KBe7y02dOxA/NrWYK4xbEdDVaSqODl7+JhoHzf/zf2tiMU0ZVemSakzl9HjO
yeGdUPwqibEuN3J2Zv4dMmOR5bFqNU6hh7LmcITGFyOrXKlGVjREIvBWsjxx5Uk0n0Kfj1wqIiDd
5ncCIq/q4pSCaoSWaeFVTtHEIjoSobQfEZFZWW9fUjtzGCDN2DB+mq6xFD6vhFxoJ6NpIXEDT3VD
awNyc5NTTa1EZwTtHO4GjLfl/eWxPLuvSF+D4jNIUS7LV3pTmJUMdQFjRPkF50kfvanBrfrxKMJN
HWvlVbf+q8Tp3/OJSvHsxoWR3DL4QahBAsTJeKZ5RbGMS7LBwchN1MfLfTu7ToBRzp51c+51sRh9
NOnI3BuVY2X9AXQ+jCrHQqCwGFc21vyDPi8QDlxQO6QA5krxsvAd9mpU1xODWHZvdYHpL9T9fAck
uQOHDy52zVzo7Jnxob3FSkmLDH2ugfawZMp5mAOOb74b0KCLH5dH8AsU6u9U/UV4yiRWSfx9XpMw
fntuLYawv7Zu8DuVXuN9sQ+vq6vkWXJA8/oH3Ok3EBTbffxT2K40v8wwLZtfnFhKHdRo2tF8t81v
WrRKEMX+mRyFXejW+2At9fF1vYAp4Ckr0ey8pefz88MdI6dgf/FXg/gt7WpkYJprb3JH+XC5U2db
IeVOgRXgLAirz62kaqyhAY5mexntB+2k+88VWD/r5XIrf3Gen9fkjMnF0s9CkhojgcXiH3sJv59O
qR0KB4AIZX6vd9JRuZGvrG3j2/muhga6xaEquDIOoavWzjF0y5Uq7teVyleYOA+IQITRfV4OqWph
YtTysxHGhumH2HBaIJxxV1QrK3X+QV+6+6GhedQ/zF1v+lAdNLo7KL8AayCObtQ/V4Z0rY3FZtA7
0WyEmM6I982pdPSDuVV2HcMaOs2+3fo7jN838W6G5AlutNEO4s7cqNdrb8czUbNCJkSkwMB5Ta1+
8R3qOHm9OJh4I71Uv/QNagvTrb7zbeGPscn20at2LV2tpeS+YAHnl8DHRhdbMdSsAR46jTa/sHai
fjXtq1Noq4d6K/yobsaVe+ncWH9sbrF8JTMWA6GjuWg81dK73v3Kk5XIa20clxFeW8hyWU+08VIc
zGsSgfcAbslkn16tq/CxuZau7y+voJVOaYutjwAN5L65QXk8RNoBJouwFrV+vYo+TZMmf94HY0rE
4CU0YTwqr4TGbmGHT5hnrWRo5TnGWu63D/OzTNEOItKwLSQRBzp1bkunDsOqbbJVn9gLm/wwbtv9
s7nJbH8HfR0DkJWQTP4at3zu5yIm83XfU9GqAAS68ZzgpN402+g7dMKr5jg8dPuGPWiwF8VDeLh5
H+7kW9mdNuFPj4W6CthdG4t52j+cPbmYzW7GfIv/0m4QVT5FW8wosq21iU/Rz/obYjC76OYxuO6d
aLf2rjyTwfo8EouTDwUjTYvnmRiv9I23Q8vOOo4baS/Zf06ybf6Kvwv3eEStbJ55fJfzb4jafLto
5OiXT+gCMykRZZrKMcD6JQ3yjn6+Uis7t1s+NrE4ccAfiMM00gQYvH1R+PuQ3YJK5UpJ9dwVxeVE
OQ6vQJwaF9kpQ0maJm+IRvNee0MogVxRagzXeaA99JDSt5kmr1wkZ9auJIsEvxo8O3Cti7MtRlfX
I2DEZy5AVXjqXzQZXuIkmraVGU5RxQ/C+Hb55DnTScCEOEcgD4we0bIqEPiCMCUtTeLb7PQghhFe
hZ54AK3bRLvLbZ07ggCnzOwgah3EHp+3gwrhXy69+akuYarq36Cau+u6TTAdAjgoDepa8cq5ei6k
+tCisngQzv7fY9vND9v8xc/LzVCGP7rMw5QbdZLLnTszdzzVGUb9byluefeivRPDhyT0ljT9CG/0
QU8BGQil/jT03kMrdm6uj8+X2zy7xT82utgJtViWFdrWbDZ/uusw8UXh55cZ4Ypm/BhxEYr9cDtW
7Hzcve4pZ9wYlrgTjWcYzq6ldleZZmwLJFMvf9bZ/flhKBbzjNxF7YGOZigakFVtdTP0hZMH5Urv
z444EaQ++1ixZ5bRjhm2rTlwDKTDD71RbRUPPJRRdPFuGvY1Dq+Xe3Vmp/DYn9+meEmQZFjc0Y2I
JHZk0qsk/Y4g+taUyvt0es865Vhoa9fY2b59aGxxW5eW7htlR2OIxm7MLN7HmP/B9AmwkEQ9K1g5
tM/O2IfmFkcd1MlQq/DhQ7gSa0sAt5CQnSEUVoL+tV4t7uZW0Gd5JvbIAPJOUN4QWxTENyl67cyj
Ify+PF9n9/6HPs19/nD5doNVWSHsEydHBp8Q1S2b3/6QHZIyXVkZay0tLlqI51Uozq98PXvP400r
oPxSP2XwnS/36Pws/ZtuWswSYFjViFDzQw9KtaGC3DQDNop1vL/czPlZ+reZxcBloYrGSEszen1C
QXKrGN+6/lA0Ox1xX/P75cbOjx1ybwAkMTFa7iptyADsC6w8VF4cgFeuocM6LsGeZ/JK2HC2X/AR
KYBDWuKJ/XlBlOhMKJ7OfS5T0K30B6V8NaiMTvkDilmOVKzM1rnzggS4iM2UIQFbWA6jgtujFpA0
yCoNmOlNhdp3XtyP3bdKXSmEnxtEUyJjJkrAsw1xceBmKL2bUUbmIEdhcQ+EkahWjsIdlHAU2zFL
uTxn8zZdhnjgMSG3QIEkXFmchFgKIErc+LWjVNEGFdsbWD/by02cGTzQgXRG1nA7+pL8zjW/Qlg3
rEnL3YfddaRAtSlcnXQ+duaXmzpT9AGJiDoABZ/ZR2eZpKty7pi8YKIwmkMN8JdVCK7UFcB0sUUl
rW8g5WKLIAbCfHrItGilfXCPX8dTgm6gw16BBqHJi/FEkDlFIjyuHfRsUXCOouC74SNpJzU9uiaJ
HMdPmSf0G1Hx84MQKumvBvVUp1O8/LErzODJa7jefeySN3EmNFszCjUySLM7sFJ1N20j4ZdHxZcV
UShx+Wsw0/pbDHYfVz2p+AbQ10QiWyoQUUC64acoCNpDXZrGDcgGDwmcNNhLnT/8CVs9VW4GTw0O
vjFHUAly8O+U/5GIhZkuH4ppEDY9mh+HSQwMpFqtWPOOaoySnFZQpLHTYXZH1rpGHt0R7KXhioKK
13Ssw7ffgfmZeVUTtPxNJBUIBdeiQWg69oTDyaz8whO2e8fi1gK2ZkRB6OCdaimO16NBgiTugEuQ
gFJPkvZPJnJsL0jUPkMWQupc7/ZDniGePorTBBTbAB+VotuSwByTFexv++RHazSmM6Eu8dBSdEZk
3pJCZ5ThE2cDZXjHzMMKjWE97jvcUUR9hyL3bBEgRgcpgfoH68/Y6MqA9KWhC9g8VvVBqLrySus6
84B3kdxRyBmCTdMJbfMrRhTOv1KTKcFnNi3Mq6rRwxyh58pQrnrscZ10YshtdoLH0ZiJpZMmVVzY
sDGKR7UKI8LKmCvUC/QXxGlHuxGQShg6L4/t0kA+xlRr8ccAj6bFBwLbGhdNtqF2JAwVt/+PtDNr
jhoJ1vYvUoT25Vbq3W1jbIMNNwrAg/Z916//HnHinOmWFa1gvoBh7jpVVVmZWbm8r6GoISCtIBA+
g7JRm89x3DegH2ip/ArtQ3LIAYCQHH0E3bmTpOFdNDyAa0spz0GCiFq4mDgzuIRdPduPhYpMudT8
V1WICvOkeoX1QkycAEXaVAwtJYWr3I+SrsFfLOMJDqnU1OceijUQ/KnZqBswpMAuK0Q/A3zBdDVb
SesB0uAU7AC7CXJSS9CDtTvQWNSvQeJFLoS3aXoSEjjpCrZrVxMFv5dxDtYLGDYG+Mie+6K1gC23
vVjfN7QA7XzM9any0+LgCrV1hv0lkJHqwSFgiLV3qOMufCpNMM2Vjvq0PfaBtM3cOtirPXQwZW61
4ENqWudt8thoj20ZCSAAB720KUZF+q0ErQeDYxsQ3bRy79q617tnAIbiZ/BZu3+ssQmY7Qcgcuiy
+gC0gfSPLwC6NWFNjPR+he4m8TTlc1FJAliHpN4B6YbjRCtaIOlBySshOrcC2TaS3Psmh9BjP+RB
bnaPwEcnp9KNBcqFYh1/Vjs4k2q58B4TJR2+dUMFmaoYKdZ+hFMkPYyGUJ19KTbw8loAmXAd6QBc
xSCtwh8aS+eaPtEnDfiWO1nQw9+ZRuwGRr1FVVVVq25rehOtlR6Zbfdc01TshGFRn/QRSictScJt
pEnGsGItF3yPBGQqGSaJqF+ZT8G1qV+puTJgrJVfcDTRZba57Q4WfOmVgCmKuAgb2Tm5gC6ucpq6
CBxPUJOHtHPf4jAaiO/itUbmpVwj84O0Mom8i4kIZmGCGILwWRZB7VTGproXTy7adAL+4dHY5wdu
5b2S28mn1VTxks+Bvw3CYECgSTfMQgYlA/FYG/3aqTftK/DQtvvsHb/599ZhfLy9odJC3MUK/0/U
HKkjhLLWc0dWmL81IBgUD9rP6J/sfvjUQ2O/U3faY7QTv3vffHu1TDRFxLNI5Ur0zLMqQ6dkzbRK
CKJsy0728Z3xkB6+fYEgGLTJlYjvw3D4VKi9XKl8rTtSO9Zx+WdTd5YtHR5bJ7hvbcNRnmLbc4xz
fJ/8XEsyLkVKlzJnj4KYjk49pbODbp9PpXAXiY9lB7IY1eiVm7e4Oho6SeBA2y7SeH+9ug5qXQ3M
YPwxvmgjjJnT94kzGCB268aWoPqLVvyjxiDa+UQsjR2dfgLMs0mze03sf64o1bSV85O9/JjJTlxc
00oU8wqgLkLeGBy/9iVJk01ofO97ZTM23u+s+FV42hnE1Ze0hlS9Wkv3LEaNlx8wu7exJMRmCtCw
U3ThCcS+TQOuWFrJTgn2seBKB1Wtt3o8oaIBiKxYrysbsHSBOQxSk2DTMPsxu8Dw8YRA1hA06uXP
yFeZwPJ30LR9b+JXxmc6oKDgWtQzbxPnAOPkawM1S2bysidhtnymaxXI/grE18UnzW1+4qRObXpK
ab25vdLpl+YnzQwd/DxE59ReZwtVtZCISBt5R7XPZffVD189fSXTu+hU/hWhz9KE/iBAt9gholf6
jQ6eZFXu/78WMX8ypS6wwLqMhKb8abaHxvjyH3oNFGmC5LCoVNNu8CdXeHEjFJpi4amReJUFPnjM
zDBlcHEJkvSWyvmZYfXPsErZedGtdd0s2XdAi6hbM8zG1OnsgCIlht1QlHEilQQqwk8x2RICCz5E
iPFLL67kkP40kH/Qh6nZ+8/zkGmH65svJP0gyDXFVv17uqllO/5UvkoPBKXH7L2o7WFF3pKiM1Vp
YdkZ1yXmuBaXNgUAWpPVi6SXItvG40/BuCPYvK0fS1I0erVBSCCbSR7nWkrjkyoQFfQDKOKqdAbg
XQqFuOzvm0QV6VLOLLrRcgCkg0hkNQkoSRkgomN8zoj741RcKbwvXSomxZkzYpCCBO3snHpYHbTQ
Ry3wJOfYHM/MwB1u79qSadApMTH4RqKFVMT1rg2tqOIFUAWhMTxQOVJjU/QBCKKAv6yI+vMIn6sd
HU3cK/ommRKd7RyvN6Ak4ZZ3sm3/xjsSCr+7el9s4eG7y3cBGEDuztgaX+ijsGFdKE/pSvpqcbEX
HzDbzw54wDg2pg+I4ZzpT2n6T7RGyLxUUADT5n9XyYDq9Y5aXaH00YgQ4QClabG9T7b1z8px9/FO
P2a/3BcmqV7L738NKDRFTjr9f4wp0GUD/Mm1XIC2mjKF0cqpSvv7eDAAl/zuS453fC5EWz4kkbMa
G04/+fFA/xU5O1DFG8cuclkq6EVHKOWajf7Y1ra1lRzhm35Qn8KT/CA8ioe1SvxiIDWBrpCv/TOR
OgukZPCXfaV2K0fd92f5C8nHcBPs3QP9IXtGjgs7eC6Z9P16+7Is3scLqbOIaZDgRLZCgaPtHyMR
5Fv5020BkwJ+3NB/lzULCUazJdUAYKEDtqZvt3fh7/QrQPdwCL3fFrToAi43cLKmF64uTfUqClQ2
MCnt6KF+S8/BVqD5d6ftrVO9j15vy1u+ef8ubKacnu8FbT0gzqOhFFg0Wy3gke9ebktZmKOZ7sC/
YmYKSdIhN6QWMfUmedBs0Sm2b5AciEf3Wdz9qA7ByrIW+0ovBc4siqr3AeO6CFR+0XSe3I+iIzNe
/la9eJDTrS1vMh1z9SA1TRurCm4AGD3Xh6ZqmRQaBerBlEn9Vu3lb7Ql3ZuftJO2ph9L3tQAoguv
TRmdgt21qCqsCmtMPGhijt6T8txu6Fitz+GbefSfVHXb3Jm7+ke4t1Z8xOLFvpQ708sAtBcIG5Ar
/Yq2/td0Ax0omZr+iRkCzZEf1O+hYIt7/z5ZCVIWdQfoSOYiSWeC1DJTUR2iAT+LgD5rQhHM6TSi
zKHVw7AR/FA4+lnH8seC4l6uaFAJedDfPI+FCO1ZZ0gb2IX6QwaQ831e5uJ/ejgCnQU6I9AtIrHp
9XEopdQZYkMCwPoFRqP16j9LT8l95NnpAcDCiV3F8e/Fu2yz+iKfrswHnbuQPHuQQ8uFFqRR7UQ+
XRxPSX1Wmq9985CE575Ya9hXl4RdnMHs/tYjYO4GiTEH5g5H9vpjJnS7FRuxeIloTZ4SYAa9xbMr
W4hhoHQmFETRqJI6Vp6l4lsn+4cIkpo8pRsm+SfPQXnX/JUH9/Li/k/wHECBa21WwYCCAUC46wx/
l0rxfmVxi9f238XNUQV9nYTxELM4uNvP0jskdifCAfELbCXeP2fhfvwR/xZtZa2wv+S3qLv8755a
MyWpx8yXch1CtDEVv9a5fPDcaj8a9Gwa6kRw5zlmoT9Wufrt9nqX3Mql3JlBjJWSTjWRLU2ExyL+
WQgnI/9yW8TijqqM4kvgpoDYODMLKXzQpuGyo6ApGyS/tU86sx3i220pi7pxIWWm+E0gqHBgT+cW
vJsQvayNpyy1mEp0s4LtRgc2tduZ1sP50omBR3SofGIRTgFI94P4WGz0X8XOOjYHuF7+w4p4SvN+
mWZM/yR/LgKMUU95bmR4xlb+KnRgZa/c48WjB9cVHCZgFgGAubaIJXM9Ri+zoKbMaJYHBb743I7i
yiqWpRhAHVm8XckGXUvpOh+L37GKoXrKYBAdHstoxfEsiqBkyvuLDI04VzBPMuu27nDqBXjw5Bwe
XOb0wq76L3p8IWamYbA487tTpFKER02Fcck9qPpXMVl5Yi1elwsxsw2zYpG6zhQ3DMMhyc+RcWyE
TbT22Jk+9oNT+lfKPB8OH0M6xh5SZMMZw7NYfo8NSA+PZr+V1tAklwMDnsdAJIOM+AGlUIi1Vu0K
0sPND7PZFu22P4ETq+zjU7Axty3c2mDrpo6yYtuWr+yF3GmrL26QlMIGrpeT3BMIZ5+EJ96t91nj
1Pf1lqLDt+Zw+8YuHt2/nn5ez1Ch++gVJuudUDoHowZJUHQMS/Bu8pVei8XHx2U0M3sia9QGTfww
xzc4Tb4z9Tstf5WGVz89RhA8iNmxDj8nAKx4/6FLi/IC+SFGUIEVs6bLeLGnvDrCJHRZY2AxqK1K
sGT/bP3j7Y1cNOYXQmYHF+ll3ViQ0TiC5tpS/0Ra/7aAyefM1X/qwoEbT5wGy2bRYATXb2J6xGQj
nab14DujF99nveV4ebVPjXIlt7ukGJfiZt7dqxUG2eBPJDJ27Vj1dk15L+S7ZG0wejF1ciloZtPl
sg+9AEx9p98pRxh1i4Nm95v+Dsbd8o42NO17cyccYMP53D/e3tFV0dOZXihG3lsxeUpEq3vtF+Vs
aEY20dbaqp/K3LE+q7t47x3HrbtN12KntcOcqaRolrXSJOyuZcJVeIqNlyGmQn+A9eT2GqcfuqU1
M7W0mk7r6hpBGo18cCdlPmwr4YrDXCzGAugK5PjUhPBx/rtKGrOePGaRbj0ho1vjzotfS/UYu3YT
3on+ExhGfQ5OwTmUX6LUcf2VJMrShl5+wczTiW7nG92UG4IxPh6eKbnZNFzQMA7gdLCy3KU9pekE
czKl0z8AIRpilIxmjyMKhk+y8F4kAKbs//7YLkXMNFMoK/AHJxEDsFZpSFpBh1GlzZ3bYharcZdy
ZnoYtWmSNylyamtvxT8aYVvKWy/7rWj39OpugBxOQKpvV5zOgidHTRRZlA0g0SlxX9+7se9iIiOk
SmVhS9LPtqkgebNV6bl3aRdrVu7Agim7EjczZW0WxDENToTBXvlYpOlGBeW4ZZSUUHJlQxe8wJWo
mTEbiU3NTp/iujbZlnV08ip9e/vM1lYzU42yhdxvqBHRJp9G6XWQns3xOf0PASoLAYXTJL3MUc1C
uqIDfimbSvJ990zVWguO8DTcXshSHu1SxnzKQBJqN61z/PJgxhvmiKGBTWwmL7/VRmbLXrGtg3Ez
Bv0BivDPK7KXD+r/1jcfmR5kKO61Dtmi+hbm2y46xfkhC76OsHT5XzztUCtw1xy7fKOKnwGaui1+
wVpdrXymkZHiq2rRs7uJpzq++F5CwhL5nu1m4tcsX0PnXJM2V0or9uNoivEa61FS/lHbEM6DFurL
O9oOby9sKcojw0LzhMoIvMo47vXVVsJcbk2XlWkDDSuFcBYpmHW191iEPsUz91uW0hVZS0/UED6Z
KlSi0dvtT1iwzldfMPMEWWIKlhSx2rCnlG+anUQvVilBqgsL8W1RH+yYRUvVlJgFklRnkmJmx4wq
h1bRKzpH8LR9FW1M99Hqn+DmktL4IclWIrIPKjuTNlOaRM9Hv4qRNlivDURw9RqA25qAmZ7oRqD1
0iRAN59V6b1eM/sf9HBaANAIZJh5umP4r3VDkgfw59uyc1rjZ6VtsnpfBbuo2lreihX++Hq7lmTO
3hpZTwucESEpUOCRTn2fgn4U3ifeu+dGO6DOCFTiepO21msX0JYnpvVXsQUlRDOzBzeu1izddDRX
URjfAwzFBCEJXsgHbOzBAzapTfme6LcE98umzpimtrPzQ7gPt8VdvVbs/+AjJnkgYel0Z5NitGa3
UA04CL+oOsdzm81gnHMlAUBkS7/x310AeswnuiIk0GnC+PT0HRcBtJbHg1KAuEWb6s/AgjDFfC8C
EoLFQxgejbVBhLn+/JE2Db+DJQTs3x9/ciGNPkAFJtQa2DpzPCiK+xlGPltq2nuV4EGh2ff24uab
OIkjzwRdDzMCYI5P1+VCHPBpZS1VlsmoiGT7zVZTup0xOhKdhrcFfQif+e0JKAFACGDgDGr/15Ky
FOLzxkwtG9phW1fyUx5FNpQZjgB8ki5Id6VYvFSwt6lh75h+b1dZepfxTjb00JHkcMU5ftxnbJlG
+o48BBQNc7NmlWMYB4bAMzZVqft4tGeVWzGrDuHov5mj9JcvZwAjMaH0I1By0pjFmMWgXpTrgtyI
gl3ogXsOK+N3N9bjSvph7hWkCU6ENA5jqdO4x3yIBZYpNwNWTKDn7UeQiZ8j39gJSvZy+yQ/7hxS
6MWmqYd5EjLH1wcZ5akS9IEPIkol/arzdO/mw0svGJaN2QPsozL3twUuLUthogQUU0CxaRi5Fjg2
6dAKUkSTZPaS5vWDHxiOpK8q6MerQKctmeqJwkcliTI7oljuyyQTYt+5e0vsyPZsgOx/vTpb5/NK
XvSD5aZXaIJEJOsKBqyCrOsF+QCLujAX+o68LzdA6u/352oT26Dd3964PztzaZLngma3u1PkPhoC
sPPIiv5hCSthCmMKcgus3UZhkdN/CX/u3t4299b2/tPOPvbTwvePv1T7rNrFRtvmW237y35UbZhM
7Nh+3W+fncPn9/e7v21Amn/u7ARk04+80mNfBIPwLWhSppSkPNvKXvRkaJ20AkcwueKPu2PiqXQd
KrF5fjp2BWY6CnbHN11bcd9gM99GFTjjTX9Q4JDQtViy9VV4xQ96BpIPbVwiL0NRArRpps6p7EZA
5rjBRBK5G/qDV4sOEz6b0f26cvzz9U2CVAa49akv6UPTn6UWcj6qAAo3iQH1Udqr6isQGcUTbkT5
Neq+voY1/NE0TIr9747ObHwv0cDTQdfqhA2p5DLdiYVxMrvivu/rHZjuKxfpo2GA6QOMJmVqJOP9
NhOXN3KaBrBTO3XfnKpCZKhj6O5yWVjJoS3IwRHTUmjRT8Z1nZ2Y6mpVASoUyzIjW1NKyMTOUfx2
+7Smj51p45WQeeTLjM4QgyLMvEgHLIZHrQx4aOY0nBFM3tj97ffl822RHzIjXDjIOPFIGCPm2+Yo
Bm2QdxCV9wGJs+Cz38k7ZkidvhR/SZL3uY/aTZKKr5JEvtIDXEyNVuzTB3WxgPMieJNU/C9dXrNY
uWmsOG59FWwBsS3sujN+AWWg/SiUhpFLqMg2cZGujcV/OMtJJvBCoApNdA7mzPb2ndrUoZ4FThnK
xVbXsuiA1w8AMuXG397eD3AnErIIGP+AGeH1lZk980NTk+h7ZU7M240SlA0pQ0zjVzduD1X0tYn7
TeidW0O48+Npq5ngehn6vZ6EzN2LR6F5KN1/DGqya7CI8mT3r3Rt+jBQFiDcAo1DnLvwsRy6qFC5
/mNKshPGjJB4z0orBXIZSaf9YsgC3QGwIALtUtCb+pBlsvbox7KwFYOycQ9JAHbSCRA4Y7CJUpUN
dOby5w7u9HZTtkMu7iShF+5MMUhVR4riWqDHogPUr0gK5a0xAli+4aALm83tPV8yrtgDEjeMS0IB
NKncRTwbu3LbA8wbOjk0AGeQrMdN3rm5I46teJACTz/8B3lAgmIdYI8Axu1aXlSOrVTpkCVbfnyS
629k+Xcedk9dqT4uqC18itBSQW3EhZnjjgdx1MpeULEuUg7czF+1W+w9wVyJ7Za2b6IfItaSuSDz
1yvnPfo42tCJw++S9t62O115z/0VU7csBdx7+sFJvs2HaoNAlPyGcojjicd6fB+bxPb6x6B9v302
S3um0i5NawARMcb7+mzCuMbDu1ZA33TQ7IVAS05JoQaBbQVhthJ6f2gB5q7/oYbBE/GY+nDXQwh9
MiOgHiz7nfi1TwyrtVM/lD73g0jNZYBZXrZFQRZ/Vmln7BhfbL7EgTeek47q9WPZx3nitCNx9Z65
DpEuBrFy3yu37F9G34t/GUalHQwzrTxwHU3jmxpm0o+/36/LwGSWUCga7mMnEpg06rBxydSpVnaw
3DUQoAWrTzBCyAUGEAowHxWqrFBhtX0I3UHUblOxpXnH9372aVXbIRz2DAl3xUqot6BxFGwAQeD9
yf//OMILsyC4pgANggmneaecQ7I/CU+xgQlUt0tWgoU1UTM/bo4guhcReQJgZZi/tqGxd/TsjSmc
vz6tqyXNHFkgirWmpMiBEX7jVdXWqINDM6orPnrhEuEp+EP+Y8I4nBlUMRBLtZTcaefMTSOVD26W
O2lQ7m6vRv3okQAdBB8HBAbQhj6kVNsyC8OmipwsfO30kijr+baAhXVMBD8TWtPUWjMnOMndPPL1
rImASel+B3Wyy5TQDt2/Tt/Q+4NThZUZE0BiYeYPRK0yfQDKI8eIszM0AEyXiacmfYdfyA6CYeVw
PgZwkzgSbpIosnnEqNcmrtRcMRrSCJTS8hAyyyxRMdePYool2Rlyuima3LbKrZ/+vfIhV4WeATer
AgdyLXcsfEAHctBRPQJGJSLPWQkbz5C2tw9tyarCqi4BfPk/GJszE65XFDCSMo2cNiY0YVhNCD5b
5he13EbjtoSYpQ62hXtSvH2bfRVipzefAb712x95fqeSGFe3ffMJnonbn7WgrOTLgDifQkiaA2e7
rkdtoQVdHnHF967KNCdB+m0JH8pGuJMrEdMnXBispi8IAipE5L9CFZ4k8CXs9jS8dT/7b2v0QgsG
WUNl0R8ZyFvSOteyrLHoizhDlokjHppzV32qZdUmkVqtcVIu3UJ6jYAimfJUcHdfiwIZQvcCq4jo
68gPNUCpXqQdzWwNe3lZzJTgm4J9gNCuxYyM/SgmVtjxshGQb1LekW6byko5fkkKRhFPRvscL4nZ
YmTXt8qu7iOnq85amdvyyCTK2pN6QdcgnMF1STAWMdY2u2lFVOSikvIihC/ooAmQdZh/OynFYbAE
0uhT5nACzLrerWb0GiUuWcfotl99X9xVMMiKsfG3r3XETISHnL8JgP4841r0ddqEVCwcqBU3UnMa
wZM1zGHlbi643yspM2UGPUEa2xAp7VDa05u96WkkAqLT+NsOymnbmHWGq3NCGaMh9HrbcjGRBjMP
YsfQo6Ng9Rt1DHcTGMRtU/AhL/BHDBhBuEX4ueYmXillV61rP3YAxwO7orF4rMunwQJdQWMj86Le
NM3v/yITHtAJ4ZsWkJnSgWvoDp6BTCuAcLAlRj3m0ucyI02WMB+08k5esD+gO00JFljbJu6m642E
TlDTMyWKHer0dyIv36Q1NnqDl4aj3GhXIo2FW4s0fBajh5ZhfbhQrtklspbEjjeaJ3HqYzO1rVyt
vAeW1HBKqahANU8po9maGq2LBEsA9gLqjf2UDQvp+usSanRp9/dPQxAT/xU1fcqFqwhUIcS2I0op
rZe4zJXYzrVx2JT6sIaX/CHemMwQySLU0KBdgsTitaxQ9b1kELMMjlL1rGby09C+WG2+9bxsl4e1
XSvdvShGZ1MwT5Xkfvs7tfwf6dAI6gYsdTjAa+lBU2tN0aeZQ+Xs66D5tpwpOys0Hb8U38pAvqu9
tSh7ecUmGF0yTFIQ5M6Mo9APiu96rLiPtJdeFk/CIG16qcb5695Zlzp7iKyTmIOX5L4n0FndXvKH
WsG05qk1hT59cyITn1kZxfUlo62pdmTV2QTepzqaRBuFOdBJfTCtrUlPk7uDAj4hc6ftolWk2OnV
d5kr+vMBf1JFpMhxpbMjByfPrRpRS50OJCOoTmsN/Gbhtx/IVO0O8XBU3fu+W4l/5kZvEgrAF032
xAkA/MwdeFB6hW+2mQNjWXiO6jKxe63O763EegYk58EI3R9tZNUr3QfzW/tH7MSUy/sAXzgH25IU
iDUCuYaYslBsWJZtQx8+BQAmiJK38iKdGz1Ekf43eI5MxJgUAq512c3VEswfMQNU6ZdVNXtsHxXz
yrbq8mgAjryiRgunSPsGCSpETfDxMyPRxG7TRFaSOWZZPlMIAGgpcTIRHDGz2HfVY2sx6dq4O09a
65tc2NMrybOjFDKd97aA5Mp97HhH1mlpC7G3A0lkxfUv9OWwp7wg6QvAb2G3r/dUGEZwHBLsQz0q
JxUgPyPPzj49V0rOgwHojST3d5n5ROnjbuz0ffUfRuj5AsrbEyYA5YK5s07HoJD9lMWOwvdau6+E
iR3rqQrXipUL9wM5BIbkApl7mZMOgJ3lVtzJzAEp61Sa7RZT7eiF9EtI6wMoCPSkrtFHLDQSs7YJ
hXHqTqC8PLOEam4YqSkgMwqOWnYItJPk7cv4oJLUNg/g9CfGqyacU2snh1+EFMSx7qAZn5iSuK3L
i2uncAEgkmgybj+ziI1i9b4w8B0h+CkRDHovhnZvli5zfHdWrO1uS1tU33+lzeHeGVsugrDA/qdZ
69Tia1H5m75X7XzN5C0ZhIlCgo2FoZs4+Vp53VgeuqYBOMcSQUPiHRFazRPlzztfiZ7AK/18e12L
lwXjQ5oXWk4T0tdreZXYiwFks5kjWYCWgXCZV7uoEaElvE8Th3ZBN3hyGdI2A0cMXm4LV/ntmU8B
6fBf2TNHHrWdJJaJjOwU6hg3PEt+vb8tYrrrcxGQDpIVgTOGNMVseW2V55R1zcyJwf82w8YB7flO
EoPjbTFL/lnWcM7EyhOh6xxeU2tUhmhqOGKq0sr2geer9qgm3mfGGKxNq/Xx3m+y+9DQEa54m2pQ
Q9sHwJGuSO2LgLM5tlmy9ghauCJAeYBDTA+RCuXD7Iqkgjgmvt5kTgN3huzstXMDWZ48pUaCdOWC
LOgtBwlbN/+gSHOzEOeVmgyGmjlZVDW646mRe6aQP6YbS44LnnilEt1pghvmK3bgQ3JocqHUDakj
UMNSxXlPTTIQGYUNGlwqgd1Sq+8YGy6oWij1nSomjhvhZdQfVqATEJd7UCQcCfrrIHksTf0QaTUc
A5kd6sEdFFB7Xxbo3k/XHO+SqlMPAGicbg96KGdWs62a0AMfBPvRQhQZnprojVkTQ9m4lfclVPOj
GrxJkKrIevcC4uQuDHm2imvkSUu3gTtAyW9KFn4gqUHrpCAaiTYCRaClX2Wku9SoOCpVufLwWZZE
XxCFEHIif+Lpi9eIZFRF3EioQ6jKB1PyD1UbA3VlrFzvJbNM5xYggeQheQ7MNLwXFSHUyiSnU0zG
ch2C6D3Isp26Bt+8aCZNxql481AOQ9y1mUyHQAvrsACjnHlJeesHYrLTxBLUuEZov7TmYLxKjSQd
Et/Iz5VRSWdTL6U7Nc1bp5Asb81sLwVyFrkgqma0rzEpeP09mZCT8HKbfAJDaYOzm703wm+53hrq
mybvi3QfrxmTD2Xs6Z5dipzO4uJIg7DJWiNC5OBIm/IVypinn1Fh88qzmzv6SuzHk/+P8Ng4xmYN
u2DpmC9FT8bnQvTg5yX1IkZCwvRbITqxDCTr8KlT1sgPF4zY1RIng3ohx01cmgAa5AhyvBMKwYms
HiyU6thAS6gIa8N6C/b5StxMezvFp4OuY0fj+m0se3vMn7vgSRQ2mTsBnK5YaECc+Py5M5zK07Tl
MlH8oWVvZDTQSBWCGDIjRsPAd9+X+6qozGrLddUBl5ULZeuRLtkNSV1+FfNSfhQ0a1BOsEK2gd3l
EFDqkVJGdjMYtDOo4zB8lgd43B1lVJT4EctX7PMuVY1D4Eb9j0jqQcXVBhjv/NHDBHvM9d2BvVF3
OCI4GemEbDN/29O3forFTNgG05VRaI8SnKQRpXerFquDXNGhshETSwg2rR/CdFH1rvmggXCnMVVj
5o+Kp4ovhSzFb5qYmKIjSObIM6oSPRGqP8mVbT+rw2ND5Y+HwWBFG8nwS77BbB4AOAFCNRYF74dU
BoxByHr5rBQKExFDU3TbJqzF76qmYGdUMdCzTZ14vr7T/EI+eV3WJ3add3XsJFWn+fsqERLyZJY3
MuUD6XBUjeLBKuROtOu4kccJac+K7bBPC8yiOLSnLvKtxik8WoozSY8BTzSs35GXS8dEsUCVtcRh
Y8VA+J4YsaadGsxb9i1jk22vCodwM7HIO2JU666j+TJWidyWHt0HbuM3dlmG2u/EcusfUlAPJoQP
VfmrqaT0OQOt2rW1YjA3QKtbv2ONTX0yMsN7KKUengRviDPF7tTxrNZMiwBkGx5xL3ixzjL3sGTI
vePn9TGpm/A0dl16bIZCPop1b/4oAKwNbDn1k2xXVuiVUPZKetLg8U3uU7iFt7LQBt6mjJv0Tsla
916Uc6E8DKlkeJtIFoX7pEFjQcqSsze5HNzUdkGdVJ1yGIti09EjkX3O+9C/08tBUcEpHouR9rai
iGyjzSpt2zNnsgv9rnoQtFECDrkPRrso2pHRGyWTpcdca9N823RS490Ldamc+06utgpvi5+tNRSg
Tespw3XoQ7KS2Vh0KFBi07c22XAmBK5NTVnW6EyS4yBF3XHlvV/cy923KHhQIjsND0r2u4Q/Tjnr
5rgWi0xh9cwM8FgkdTblWelln4nO2toqAD/mGgTauWrbB817j+SE6gjYUogbOhjz5O6uSAK7ouBW
q9maKVr4hKkHWpHB5uPvPPsKLHQ95FaXOX51jIptEfbYlieheXe9r6Z/zvJnydyWyku+BoP/Jw6d
Lf5K8vRlFyY+EGQ5HUwkl0W4EUrdHmv/rOnhp1LPvlR5vBu6J3J9e8FrGet/HpSvUrtGHrbgZhSF
ZCwBGN0PkFhefwOwoFol1QLJxMbW9Yc80aHWOQzui6us1Y0WXMyUfJ66TKm0YfWvReVDh/0uvByS
EJXEJRjcJ0nsYUMMxkJjDFEMms3oSVFqj43erU3ZLCyUUBMWTSZCABGet96Yw2AEFb3hDrDz7XhH
G4tt9Vu/5D5KK1q9LIopVar7InzvM1+quDwPRoBlHaN8y0TRzoIvgw6WpXsY1jIP00/NVIhV/Z+o
OYWsHkS8qaQidUpvK5cPnV5s5FF3GJFyYkacq03dHleelwv35Urk7BlLD7TVtT0iDbPfFPkXizec
2CdbkNQfDaVk1Ln2qWxqPVQAUGpZltO58krhbiEIo4lKokRokRr9kIwl6d6W4cgOx8HwFsTB1hLK
+1oQj2a1NjO4JmoWh8VCKyuCjihK0geTWTaBR+xUYvWUx9s7u3A/aFtAPRlWIq6ZPx6VfrBKc6A3
J2zTrZto+UYWsmehh97GgFUnFrZ9v9YktvA2oo4H5iWvclUhO3F9J4HmrwIYogkmtNCpgFLPXPcY
B9LfnxejX7Q6qWQmQA2di6EiYuZ+TtAs1TRJHEJfJa59MdYyVksPcLr3eFFiX4hn52mGQe9zJfcC
+oGwIG9FHxnUBIYx1Zy6jQXqXbrHV/igo4+23qkAxA+Egt/dtqHdF5ST6Jx6knHnV6118D3d37pu
7t35QSdsJTVuyZ1WeuRuorrLHvtYNwtbLlt/rQv5z5N0dq2vPMPMKkeKPmRd3pPYLN5j9zOBH+QU
ThJ+agsnbo/paEvKa7U2efWhxYNnFYeE1ZIZvEIFp8zBhUOy2iDVxAYQhlwnV+qPth+nQMh+9+G2
kPzvXeLI8SZRpZW0yZISXoqdaUdUpYlchoilRrnNkxdlGPbxWhvuQtZDpT+G/j6wwOGTnQmpY6UC
gJVXM2Bjtqf4nyKvWbnAayImU3KxfVJW4mU9RCQJzR2D63+W6+Dvkxnc0gkeiVrxVH+7llEWotHG
+DHHFPOntBJ+eG68S9x85VG/5FcuxcxCkyaIS702EZPH/P2U1Ql5uvvQsmNrq7Svib7/f6Rd147k
uJL9IgGUKPtKmXSV5f2L0K7kvdfX71Fd7HQmU5vE3B30YLrRmArRBYMRJ8657vvWrkzotiD+QiEI
sB9udbIKtZNMw60FhhWnKNq7eDbcdlQBYPYdI5sEQd+qObRtQdkPNQuN90fxrFd6B9EcKMhUG3lO
Xa3SHaWsUS0Oj6UkuDLXHDvgd/9Y4/ZF1Y+jFE+wVkt389AwRfkNGFOreSHq07nIB64tHeiTwAWG
EwzJCW6HqEmkzOEww5r+RzVcy9iMw1caP1uDD/Dd7xGiif9+7TTUl5DZRiscEvTnW1KFgkxBgqSy
o2h0QUNWsjlVR9YBeTyFBliH9O7ndYsrDgMhyMLhhYooni38bgnHwioMxHJFETB51O8CNIIreLoK
RrZ2oE9vZG7hjCDWwz7GjZx2IMIB1sWgT/9+JAD/QjMKQenSu38+d35pRWozNbldAvah5ilLoDLh
mwJu67UNeGKFjxIB+u76eehye+4s5Eyk1yixbkH/ia621DMCddMHkuBAr+3CU5PcpijaUtYBpgbQ
OHzT03vT/1LGXdS4c3ofZk96/+f6PC4rwV2YQKT9M48G56/iNlJItJgL/aM5bq3CnetXVXRBru6H
EyvctRxpqBrTZR5rAxWqIUbhJAmpIFZa802nQ1k+4uQWKVDfkwcLRoCxYsq4lbvftfqgRb90zf0v
Jg3NaouUHTj3LlB2cdcacoFJ61H8iUnr0GirQ3hE1PW3uv1O7HAjihurA+gAI6LLduuSX2ZJ0Bcf
e0lqfWi+uvRdC65ikUnOQxg5yNxntOnaWbtIZjlh+NhAbxPwjUT7FaK9+7+ZScBjQd2CIIrns52C
xkwVYwndA4ml/W0Jrqc+etASUdVkdXMA8gJUOpVBMMAdK8AhJ4VkMNSkb1p2lFKvBtw5t9wKCa7r
Y1qdwhNT3JHKkRk0RgpTE9hEEoUpWeem6T5AsiZJbjQRfmD1bJ2Y484WjWhIAF7FFJLKS0L/EAzD
9vqIVqR9kGE6scFtxCyyskjtltmbPnP9cZIh8zoyc9q38b6evQQUHCBdAww43kKdwtajl8F61Nv7
SU9YIz0LvmaZwAufdfI13B6Nla4oiIqvqXsQax5QtWWG1bG+CVipHywkKBTiVc0hzN0uFARAay8M
tDRQkEhApQSIUW4jSXqVgKF0AiWYqXwkFDXZariVoPloyskGWmlsBnn4WH/mVhohc5GJlmL5+ReD
Ry4IjCR4xQOAe+7letS+h0iac7uT9R2lPaullOXdC2TzmJrRraSCkz3zf6h6/a4SgXfg99qCkzUX
SBUQPQCr8K/eCNRUgC8CnwimnB3qZXcQ4xOcHpEJLnQAFLAPSh8mapyjxzmocVVMQfB4fQ/x1x4/
kMVdnNwV4aSbMgTOUtscoAyKriUVVBmPFCxV1+3wbuc/dkwFj0KgpBF7ndsZaoPM+YS3QFSpTyBh
Z73lb0GICJLW5EglU/QA5n0PZ48PWCaThmngF0D7lg1oN+oQtfw+QIlBqT583/SCKNiAQFxwKFat
6tAYA3AC/Zp8E8WQBloTRFVqz0W6BwFJmf5R5BE5dyjSyXZnCsxdPLe/R3lij3NHypAbUHyEvaBX
7AmCiFKDCpJKUOt4GrS7DBwA2uRaIgXPi3w/b5dzPKpcBoSEsCv784aGnlo9TPR5UDctRjsVm6KZ
7BmojK7Z6aL+mdWddDJm7lzovpR1QQbboNbAztEhHDBK91MaHGVtYLOW/fuOCLyF/q4pd0LU0QLE
uVjGqtwEcsYAlvJ0IRPj6jk8sbLsrJNzOJdx0NXLzpksC/XD9nNoOoYdG0OVVSh6smoMDfLQb0fE
ofLBRtqmQd+o6MRvNWS0wq5mZWX8ypdW7ch/jrdFB23xG4g8M0p2RNuE8Q8ovdt98N4XAv+z7JRT
L/69k6ALAp+AGi7wFefj7hW5NboS5cYxav5kZrRHw1zAUjMQAMrXhgz85IJgBCMQ7qxzO0bZSyEY
h1I7ifX8WSdTuqv9oLsJ8Tp81bLk7bq7u7gdl3FBmgCQX/SGYJY5fxf2EQRKoykFVCtx+naHxuCi
/0A51J/2HS6qyjimg9P43nW7/KPp2yzF3QQkGoQ9ef6oYsj1vgsI3KwU3SD7om6SZiKMFFpzb7b7
MIUYQFEzo/hx3e4FkBL6QEg6o2FPWdg/LnixIT8xtRHtNNRwIYBiza1xI4Xju9RQxU3QY89ANPom
xf381g7l5LTxpNrQNHkMKP0c5OCVmnVyKyHRukl6ErMgAIPA9U+8vE/xfcutjZ4gpPD4/qlUIo0E
dCvoX+hzW74N+fv1n3/p+89/PneC86wJ1SyU0WMmb/BANpTnMX1Is41mOmUgEkG8PDbnxrjtpca5
OpcEg/FThwQhSyngC7oigI6v+PmlNwK/0MaCJn2efElp2n7hKVMZcv9MNV615JNS4GAh1qXdJMpL
NRya3iP+UQE17PXpvAAhYkdhE2OdkIz/Jgg4P7E5qt5pRVuNKfKHnDipj0MDQWT1y9BskHrVIEnT
kO21hhc/aTzfOgp74b5Rt+fOafkECmqo5XWLjOn5J0h6oZtjj01tTKUrl07iV6yK9q3qhkoEPOtd
Fyasj3GMdXusZMBpvVFx586VZmdQ7xUAmsJtheBt8lmiDHYbb3rjOR+fhtqhJLSJlNiVFnqDqUIB
zWdFjLI+MAMRG82a5c0PNQd4QDq25Wem/mnqJ8u8U61NPJFNAOYotNyn2VNnQBlLlFVaiSzOh87t
5igy/DlPMXQoBTuhnrIRfb/BxEL1buwc2gFMEj9qnSg/snKIzmac29cx8pxSOsBsP3ndANoWzOMT
MpXYbMEN+tAEMfaluzwbJU9kCpBHYjYBzBUTBHOmiZF0n4wja6FnIkPyDCLQpgjiuXJ0T4fIE+9E
ZdvrUt5rTBuBLC1npkgQ/4LU8vXzoyjYnJebF8nHpfsRqWPuxvOnydeTDnamebRTK0MS4ylP/1iA
uHcPhiGxxHLmxCmnt6FOoPLkKfQ3euXZoOl4qUNSFU3AJT0O43dLgSSVruADlw+49oFc8OqDQhUS
SZh8LcDkm3uUY1muZjCHM2+AsepPOoFKPFVcI7ifo8+ihFo00EkEsqNgT5+inBHroaMNI9Wd2UOr
2rhVGl10s62uFyomkHsE4vVCqQ3NemSaGsxjMCuOZNhW8hKFuwpEZ+Dziq3AUY1HE+3oYcCs6q0r
WTf+VgEIuj5boq/gzqNS+aOR+PgK0hpM9X9DLRuP3X8N5Pl2uieD5c4fMYsuTv1BY0Nt0cd8lslC
P6UdRm2u7dKyWtYVkG9PfAXNu3kWul3ndyzu4sFtaGT+69AbLUsLqQ8CVXRG8A2HfkUbK48nEA4A
7JYagxfNuYtKknN9blciA00D5Bo9IGgBsS4400CiIINBVWNJvNflwLZaQfb8Qifre1p1Gf+BBQBc
uYukJ9Zc5jIspNVDpnhhvaNqysIoQ77G6ax3o/gg2Md4q+LfH9pYuMT6GGoQcj1fH+r3lXVx6E6+
hNtHBZpSKW3wJU0/Q3lv24GJM0+qg6nsLV+xpdqRaYrK+h1pHgnxgvl2nF5UyXeCeNuh+TyOJ6ag
PQc5w8Z0Mw1svRFlo9qyLH039AivP6EaDp/p+c/sqTpqrwv97HeUcvI2kpJ0MKwB2yBs3gEuM4wP
iYasbqAmCCImv59Rmndqg3WyCEK7euqwZKhNISmLTNt5ABCYvV70UNdgXToUrGubwsmk/rfagpbh
+sJcvk9wE51Y4tYlMH1fpTUsAZxgm1JmS6HXauNO7/4tHOU/s/l3TNwRVzIsmp/AUkCJ4yMCmXO0
QAPsKmJv/6aqu9xr/1jib1c1r0xjCuHNo8p3TPSQKPhtui87tFVFD50UuwpcfiCjsexWJhuF7oPo
oFqI7l5T652Wr4Y54w+fw3QEhQ6ru7vcQhdP5RbKKyL4yXq4vgbfNeKLD15yegCXAQ3JNxTqNPVB
SYQP1iX/FizfjlEbD0Bz4KE8Ui9RVG8kM3IrwIRb1mfi/6prCZShfrSZrR60yCL+75VXJHbFyQdx
+28OQTYOZk+N5frsFVNpy6RloXXThIptSSVyLIeG3A+tzoxI4BRXtj7aRQHmXK49SAFz2yRTMmmI
MjiKvA2RQZKOPnoe2rQUtIyuDRF2oLAOJALaOPhWG6lJFsFbXGwATcfg4w4HFgMi72RTCypPv5E8
/L/+xveX7vYakUKWTGCh6sE8L1j9FTdzdg1wR1Du1SkiOdxMZt0GxttId022TYY3Oj6AEhwMcqpy
MxQiq+QyCjqzys0zeDPRXmVinjXjRZ7ffAnSs2jIzu/r6CttwfDlEZAJCoaqrhk9uVi52DCl/hSH
GYYa182PMaBOYcmvtAWCAYghq9Ce/GDYQYz5xgILd6aGD/og36GzztP6RABHWd8AJ9+yfOuJd0cH
b6qR5fbtWsXOtU1f74h+LGaDWcEdHeyaZHsDzV6Z4LSvbvBFygK+fYHCcGdLa/GI1ifMgYqCQe6r
20xqWZFbgjf0sms4n4JWqb9muF1VkzpEcwHMjEFml8MmTFw/d+n4WFAgfDpBkuMCEQzvfmaO204I
+pVWKuHdk+JezjwpPoKxNAr+pKGFxIeb5bhR7CL/DdFKlg2b6/vq+pQavJhyGmep3EJTjNEmdAeL
3PW0OPap+f9aOaA4z3fMnCZIuaUYY6k9NgD66O+zL0hLrh6Qf1YNZOLnJoqIhKQbsWrJDAHTobJ7
SWBBNFfcEUyKlmhgJMG2D8MNBdnAOAZ7q2jc60uy7GJ++y0IJUDkQaGCnO/5QIJqlNBAgiVpaupG
VQxoyFGuWnBOHSRdRFG0Fl3i7lzYQZCzQWVwGfTJWQ5Us9SaGCtTyft++kL7xha921Ux2nqMFlHr
jsxoDRlxlxspk4wNMZqNOT5Z3bbTflvqLaG/C+O3RNG0cm+1udMUhaMOB8n4gQY0O2kVdn121pzP
2QcvYdnJBxcxanjlspXiRGnulBgwhqpof1Gr7FDGTROwxGbRaxDE+SGc5siWBnJnhkCcC75jWW1u
meCDcN8uj3WwZHHLZACC7auhrLF2LDM3NC2gsGlNbmS/QBVTCwCby4fBVq34KUyzzNaHGQTYkabg
iuwyEAGJDgC/b9D4imqEgX5mPHrBWcF55aIis1zWBNFh9EnqX0jMZ+ZdPyN/JWLK4Q8Cb4nbM2pW
EDMt5MSm8XRbdJ+SRTzwDTjXZ5h3w7wVbqGthNKk7hcrkO4KgRJUN4NpG1oGiL1rWIJLbfGyp8vJ
W+OWs7DyRNOW2Rvne/QhqNatrt+M+QbtWEm7R8R7fXD8YsHpn+1i3lxaIUlRYBeHFfJYit5CkrLq
+l2SoWgMMsqSBW0skpDgx8gb5S62IFPMqJVgNJvdHHnQAewIdZS7oP2G9JzKCH0xDWHr8UqQhoMC
tMGSklUupEhUKITk+gh/pg01a/ZxasI1Y0Ud8zY17vKp/lL17LHWRQjMtVT4qWFemSToaZpilpcn
/HM3fMjKV2ARpzSfixr6hyBJmx9K41B1gC1qghDiwjay63h9Ig2C/iIUdXh8JMG7hPZqldkqOshi
acS+vfEhOd8ZbgKA7ZxAiRTiPOk9rVsvxupf314XZ4czr5w7SdIrcaIndWY3qif5ngopix4tfJVN
yR0RlWkuMs/8YLmLsWmyIkkiWKP0sUUuYgbeHyVBI3ztKPicba1GIlgEeeXve94o5+60CbyQ6BcF
Rrm8KwOUkTNRo9pFPpY3wfm5gJpFJqUYlyQ9+JqH7AkNkTwkR81/T5ZOUYnVv2kmoccPHdlvQFwC
VQe2xwm0m0yLDoP+iwQfU/Vs9r57fYHX51zXkOMAJnZp5TpfYRolWRVBKsLuytcs+Wr6H9rsDaW5
yepnFRp2veqYxShwyRfP7WVGgKEheOKC1tCk3ErTSCvS0MSkT3vyR/2AynG/hTaDnTxrdneQd5WL
LlPhWHln+W11uWkBXgJqlofuQB6+zSUFxMSjN7nKD/8TFZtfFkNjZ/Anv9W97M7Czt7FDyIZ3IuL
bhkuKmkojqLvSOORd2RS/UrWG3A4jCymrzoYNETKbKtjQ5Ia0sR4VBo8Jgo1TjqiGRonVaEbY/yF
xm8gC23cPKNI6JBPWH1P44kp7sRUqOma4J7FiZGdVHJIt7XyzWR413fm2rlcCAH+d0DcoSnHamnv
hBUz2YzKXQMp3+sGVhflxAAXFwyxVihlBAOxYuvBS9R7oajh4iLIxFSBa2HJXQJ9sBBqn5+uMKyl
OupTkCpGxAVSFgg5N0t+ogsokm/wwgUMCQxdbCAiCNnauT6zzN3REk1LquHissPqoYtZkTkk/hkr
Hpj0EIrUARtFzX0r87k0X4B0FU9qdIXyFomJGHrBc+TzfaHfE/lLH39dX7KV6+jMBPfEBWxjpiDe
RDrItAliDoPpuwC8DZMp2BsXz5ll4U4Gw4PImr4FbzyBJVoOz6Dp28f+QlEXs6acWNJSp6Vfdfqu
y08EDwX9JhtDcI99RpnJSAKlaS3cRb0O+oHaCfQXxSd2pvyKFBRwIBrea/n9CJBWLImqmitH8+yz
ufcxiXq8JBp8Nuj1QSfoDfKrFTlS7v4X66DgrYLsHZpUNe5sBmrol+g8AGRJn9XXyLKyzwA7omaZ
SsMDDgJ8bJvr4H0joAQQUbBdegZkhUC9ClAP0BxwEOeHakirLG8DMJUm6VNBDnkqGN3lRsbPN3BN
wIRmYJjnPz/ry6j2Y/z8Bo3jaDoGqjjxLPJ+fQ6/P/PspQAtDdAuGwZgFsbiHM7NJGo3a4UGntA0
elyoDhKP0M0YOHoQsMa/02anWkC9N61dPWtQK7JthWmlN4uc1NpwoauDNx+GrKCH6vw72rCU40nB
cKviT5HoN6CX3UydIiqEXV5QaBXAP+hQ1cHmxIOG2zSXq7QFzK2YmPZMNr1DXrO9f2MctdpumXHM
fgNxf0j3hiDY+AZ48RMNs1D5gpIhYEqcE54J6aSSwBUOuj6DcxukQl9ymOkHMDL0CQr/bXtbt9Xc
g5WaNg/FmOYBwkC5po4cRUimmTOi3SBtIrsorUZ3KJqS3aGp+5FlepflDDQrAfgFqiR89o2ueR7m
AmtHSWJuFT8W3YyXhxzQPRy8RY+Rov+Mc7RVGabVPCGnWOWBZ1FATcY3HWSlsuAGXrUD8A/2J6jy
EaWdbwytl8uwz2Ankx9mtGQH5o+W3loQBb1+ElY2oAb43z92uHhCtwBUs7AgdgAwZ39shjep+7hu
YuUixpyd2ODOdKL7SjP2sDEHj7EPovXMzQ2AzYZtOx+V+iHKd8T6MYn4TpczfLH10B8NQjokVdCm
dT6FVZeluhrXKKuqATrASgNtEFYKYVPJNFmlZDdTneJdk8b+FsGpJrrF+CczxLKARQRbwkLoDDps
zsXIfmpJag0/He+UT/8HZNJuJBY/Wba6853ivQc31xZJipztszv1FqxH/34Hndr/DlJOcmySDKI/
YsF+kX4F+gHVst5H68nm+uKu7J8zK5wDA91HH2s9rJjNI4TH5DoFYc3LdRtr3guNVVAYAmMA2LO4
hewaI25KChBplpf3SqcdQ4tudB+F9AzS6SiSXzcnOnrL359MnA75CikyUWpGr3unNXYHtqiyOFDR
EV+ZurNjwQ0rDouptTocC9980sq7OhgZTQRjWY4vfwZwixJzgd8CFsu5EVDmSIG8iH/VuWlbtcKU
8Mf12Vq1gJYmhNkA3+P9cz5bmV8oihIukaehe5aKVtVagCFeXf4TC9x6TNVgpmUCC2Px0PtgW30i
8QF+i1ki+N1liLuURBe9S1QyFgTx+Vg6v691AAZxZOfbatySauuHbj5A5dZG/ej6vF2UjBb/cGLM
WiqUJ9usQkBd5zKM1ZWTKcdh2mSVa4JFN9jqqHijONjcZRF4HbYm6HyuG7/ACPDGuWMLMP/SEAzj
1W3zQEYmvQDZ5Q6b3+lRc47gAYFW6uZN3rJgV6KzAUl5e2K5DdpBN2PIOl7/nJWTcDYVyvlUoBwe
UHBbgeG8uqknW7G2gahvau0yOJ1t7iCUoeX78gwTXep0404JGWK8ATAay5NMuxFSXa8eC3AzAdSA
JimQWpwPaYSQippHI15Lpde092R+V+Kt2dxNoW20f0y6S9XPUgLjNwRJCvKjESUv1+zj4kEMDWkR
PAm5Y+lXehB3FOPNrAasMinrlc31RVu1YIDLHK9OA3ydnAUyl2Wi6EClhbRhcnYEBaxgW6wkYOG5
0AtPZLgvsHdz57GuJFL5CWD1QMb5+iGbHmVrKyXHoHUL3QmsBF0hoCrGLwECbs0RnBjmz2Zi9EHb
9zAMMlZL2sj0Z9zeytNLU+7l1rk+j2ub/9QWt1PiCa4IGn2gawDxfTP9KGdlL4UiXIloRPwRg363
PsWwElLK9PkuzQ94APv6T9Ju/VjU6iIaE3faurYFwIQsY6LoHf5s2n08fFyftrVbATLaqEdQY+lt
4/ZGCRrWumo7BB6+Wjl6Hf2JetCuDsU8ueEYQNJHb0RNvGuTuORpIZ6ywBb5rplRCmlkgYTUzpKn
trUz05bISyGzyQL93vP18a1MIVRaoI8AfA7oVnmyfrXr5ULSYau1kPlXVP25bIFGSo1oEhyzFUtn
ccgy6pOLaAJ/X6a0iEPq4HE2t8UA0TYRIcNFWwEuHA2VIwN6c/CHCj91nalEUNJBUFVBvb7THCva
IqmzBOAGeQECXI1e6/SpWfj5oBHapc+SSH5h5QZY2IWgvI60yUIOcT7MgPhIK5nwyBGA/vIU3QbF
vZoWt5IM/XB6GxLqmRoen9eX8bJ1GVnUE7M86bc8dosWAtxkNFrbAkQR1mg4QfRKJ2UrSfq+KZ/r
IDz0YeMgegKLH5B4E9Ch8Qx0tvGixuFW7SDbJP+6/mF0ZTPjwxaUmYlEDgSUzuejDuK+MHKcUbOQ
GpBjBck+1ArQBafQNHxF1mz+MK3U2kW0G7axOiVO3bV4sJQKBCuCFqSP1ZyEb3ldknuQOMa+Q4ZW
S7d+k3ToxhnGdp+PdIwA8tepYyhh+buL+wCUnSCV/53msfon9OvIa9RxAnNfpCs/jb7WdvkwJYcp
MCG2gwhpfuysWsbeJ8mH31TRLqjDxgM6oMlupLyzAFHsC0GX8Ur+dtmsOOiLJA+Yrzn3VTRV1vQF
Ht9dBW2Bhz7zcjnwxsr2Mwvgd2g4jDepkM9w7RxaQCyh8P8tXcO9B1otBAdlZCEgdEbH35U/QTEJ
blzLTllwp9nlkTyOEsS2r++DtThUOzXLHf9YojFmwUxtfWN4/Xb0Asbqw2h379VTdTAEwMO1x9Wp
Ne4UQt9onuoF2hll21I9+jUejlB5da8PamVvn45J52Lr2srMsF2saPV7Di7W+WiiGp80yNZ4fvZ+
3dhKiRGNhn8Xjs+uyVI1zpUCaw0LNqODhgQ7vjNuQVwaswyS9kx5D5zSCR+f6L6GHKoz1HYvSsyu
OZqzr+Bu+GJEPydkxFC5vfuMWHKct40dPlnuH2WHPi1Wb8oKHMuH8eP66Nd37Xe/C9QqwGh47kbm
Uk4Kk/jIpNZOXYOIyUCC5fG6jf9jj/41wu3RYYbWeD1hbK3XO9q2u0U590d2Mzg+6zfDthN67SXo
4t7NmMy/Brlt2tWQlGlkGFQ2cur5m/E5eCjex9mWdYbiqH19fKtzCBI/EE0tLJc8sm6YCtWqLFyO
Uf6VBzdgsRhqQUS7bgIVt0X/DYlvbkDFUMdDtGAhFywD1LhG8Ns3vWAcK08CiKj/Y4QHa4xmaIC8
BUba8tlHYT0SPlwFw+Dz5QMq2lOcIVaRqpKhjKd3e1+0GiuRJRofQW+BfPl3keN8R0OBABHMEGMU
8g0Zna7/6A2PJrtpeL2+7CuVeDgOsHksjyioHnx3955EXh2NjQANiHiU2uOvFi4CjSkeXD5TnqLd
bJcPo92IkKqra3RikztKZq6gES7AXhs99Ss5DK7pzJviJr2tdq0deNpO9LhfdtbFUToxyO28VGtr
3ehhEN2Tj9lLdJPsRhcq2gIfsery/5r5Zp4/mUutjEJ9ABeJ3XuGh6Jr42kYTv9xfclEVvjHWh6C
caRaZu8XBCcf/BulYJJDd9etCKbs+8I5GYsZKH6bDrAS3/gb8Bu/NU7vRp7oLl6Nc072Hx/ndLLa
BvEIO+qDjKu/PdSuz6b3dDM8XB/Q6rE9WZxlU54MaFYMkE9SGNLJdkZTU73zlZfrJtaqDND7Q6oA
mk0GgBjcPuvQB0LaOcpsOf0opT1iR6fo3Ul/9A0PymaJ8mUQrzAEycm1MwzaKKj6QAsa8lvfxKYn
QytVP7bUQsNadUiOlV6+LW4otNUP/jZQmLXRSpZv5Kfg7fpwV+KoM7PcbZ/GrayGJczKzR7FM4n+
nopjiljjuplvF8SdXnR+QRRj0RaDZDO34VGE7tsqVEHo0tc5NF/CsD8i7ofucSc1W6J2ZsD0pBx/
mrna3ebjUFJG+qR0kzFp9oMx1o+A8wJIBsxi9lJHanJfpVL3s7SkWRC2r5xNtMyrGqiBsAGA3Dvf
ZEFH1D5rwPVgTFK0kfRZcfXK2pVljb4/ChDGZIKYBXdtLwIKLu8BfpLAxb0wr+J5e8HcCM4JpAyM
JVp46F6BaXIplAIcspv3hVf0jDw32+vLsuLE0aP/1yC3+ihdA66ow6DVPFCgyw1R7Wxte50a4F5A
rRqAzB/PP1umLkATkAqBwA2BEItzfSArjgGd/pA7WugrKJL852smVX3VRTIiBlOv0NSa3Oa0Y+CI
FkQ/K/OFei3e/gvkDckULkjNsx5y9MmAB505OBGoQepREPqsBQ0AyKK8TlEbtnhtlwEMFENfYyDK
ZNeyq+Ru3ymsycGPJVOBrZXFQQ1aQ3/BwiQHbNv5pPVELdPehzcNIeScf9bjXVu4sYiJb+3on5nh
nHY/DNUYT4hOpo31FKQQfyoejUN6599Hdos4lSV44Xgx7r9KEKSsvqhOq+yc11Fpgl7JBCOUn7Qn
da+6khv/VB9+arfoN+/tZAdAWredMmZHO2pP23gziJ4AK1vmrNDPHbFEsyLFnJZJzj908xiLgKlr
99WZAW4VY+CFtGgJ+rVf0JxqfQbhKaY6QKQR9Hf/1AXY+NX34emccssZRikoUUPs0HDXHQud5Y5/
M2/Ujs17kEQ/AHfyhpZy+xU0LR/XD/l68u8ENMF5ZnBL0FRVMNT6Pd7lu8h0+jcQwhRMXjaS3T4m
3r93kGeTuxyhk1s5nPq5T6PFr6DrhUhuMIqIUkT7g3MpMYn1NlvGlCvJTu/B3lQKxrByzBHQUE3H
UwSIe76rRws7H62xKerDFngxopZF/rZCfqwQnLa1nQhD6BsDqQywXfzzU067tFGyBPBVvXMLWqFZ
6a0g7xClYYYvuwA+h2BR7DbNkDnBnPy8vjtWJvLMOnfQ+iQhkgkktF1EI8vNW1nkTVbnUYdXxjML
tyL/ZkT7QNOihIzhIXOXSF/j+CiFx/C/uMpg4K8ZbhxtSNuotmCGBjdBfNOHW01EM7U6VScmOJcx
K5IJXhj0IY0KipcNYWXwfH0xVu7js0EsX3BybqQ6qBHfYBDIDEM96ivsW+DeRHC05Tu5eAnNn7jx
ceejSMlHanNjJtAeg5U4gPplhNgiBIckZXl+ixgT9kbNmRu3LF7G7sUX9VWsvK7OrHO+IZFoH0sE
Gy7r401jGU+krw4TemYCqqPnIXXiMcNGbDbXp3YlQjgzyzmMKI0D3OYY9EwfG/8m1Y6j/EHrTzrb
1w1driECEUMlC4xWAWiGi6kgIFXpDQFTRFSQkCVddZvpILcloeDpczmPS2lbkVWwRSEIuYCotV3V
5mBYBSyngcLxsQTBUjXZA92RFg1r9/kgiLPXBgbxauAmcIyJypeD0aKnp2VpJDbghJL8koSPUiO4
qgQm+MKv1um55RcwUWrdplbfaac7zeRcX6CV+/AbpQ0CVfCngi9u+YqTU+bLVgt0H8g3Z3QDf5nQ
HfgC6c+hoawFSdyndNSfEkcESbh0HudGuW0/SaUxDCOMVsbg6uhLG0Tpv5WwDSYWFQ+gI4E14t/C
VdsGIUgnYMLNn3sPdVIv3uQ76ybdNTqD4teW5q/GprQfBmbdxBvrRttdn9pLX3/+BZwTzlRJzwlE
42yjZ5AD0BS3pz0Sna//2gyIr5cHi4k0IVzZ+QLieGW9Ba0FqMu9aNaBjp5BnjtRf+EKStmE+Aq4
biHxpBoAJJ2bIY1iVVmaIURk2WMCESkWuLFsI0xk0T7a+E7KKBDSx94NvOxJiPX+9sPnfvrcPudJ
qnRWGmvpY+j2s4d+E0/9kG8nT2Hpi3n8bWx+/L4+rSt5/jODfBKvI3OdxSYM+p8QdxqInbz2BxCb
u9qxGz35K2YDE5i8dMvI3ACYjGchnKbGd0PFZJJqSNYlqLpJT/F9dds/xYaj3+glwvF5Y33KduJU
vk01YcpyZbOiHo42X2Qtlpcj5wY0adLlxA+wixaWvbnyH1PS3Q6z1Oxk4kuCcHJtoKfWuPOfGCBW
lyiIZ/II4nZq+WPM02cl+DBnZTu1X4JpXSpsZ1sHbZOA2KPtSqWgGOFjSilNLG1U48ZuByAn7Qjy
gLXxJEMbpA3cOnb6EULG7nWjFyP8tgmWUR0aQjoOzPlxUdtJ6dIJNkn9MzdCUKq96bWGJs03LX+8
buoydbrYWnSsQDaKIoHKhWJBaJC2qVPAj8hzMNp0PGjpcZQ6x0xSZqheVKHLSMTBe3E7fRtFKg4t
TQAW826nt6Kg7Nu8sQuAA7QuPoRt5KIZRHCxr5qhaBRAmx4M8WnhoJuyqvfRwFbM2zqxQMtzVEQb
5OI2WoZyYmP5+5MrMC8Xx6fARmCUlSfXkDsDsbmo6/DihHFWuBMGMj7aVTKs9GhbLlFZGfrEHhSk
fwJB0LW+IZbED5HRVQKXfT6gSM/LWJJgCh3S7rxQuaWtbVazXTXFTqvAFZQXgE7WpqOWVJSmvQjF
vsf51zh3tmfZQpg3hI2dSFDZnBw6JZAwpS+xlH7KPo5fiji7FXVWro8Z4icKWhQAWuCzdxo03qsS
oYRd1lufskTe9JanKvaMpr4ZZKUyMzKRivLq5gSikYJmFQSLfEOJ2k1SrlgYKojyNKxkNjFdVH9Z
taEvMuyL5iEh3OEes2q2ihLjSvXgUCkbpS+3ZflH4EIWd3ThIk+scEcgbs06bQdYicCXLk8hK4rk
EYSDd41qguEb4gJZXTtqPwAvoD1bdS7SIFz1lycfwG1Zv8T7rACSxm6T6R0CbKBNiH5JtNySrmJ1
+++1NnDkT8xxm1TL5H7ofYw3Dzdt/xqNb2302neCa+4yz7WcBTxSF8wchMP4SreP6rBc/A9pX9bc
tq5s/YtYxXl45STJkmzLc/zCSuyE8wDO5K//FrS/u01DvELtXCc7J6fy0Gyg0Q30sFaHXo+5Sz9n
0fzM5cnTDKBaNeGhVz96Uttxh2nCTolvVFCWmjkSmQVpcCfVIwB/j5+VKR3jOLbVtuAkoumN7XLP
//04tkKOHvk2DgMs+QAS2Xg/mxuQEloYMkA+yQVX4XUTW7dj2oQMXnNQZjF2LFttA7BtLEVhTjaQ
EN1aKHdqUXB6ela9D3qA/0cMY8ijKg1AUYCYpH9tq7tuTtxJ9U1gREzlNpkdjG94/zfFGMudWikg
UQ+JYg4UQhPJaZNygrQjjyKLt4KMzYKhuVKlhq6g8ZxqtyMwCqqENy+8un4GOpzBwwUidvbBrhpp
FUtN3jgBKDua9HVIbkMQMjfBzzneIHTYjc7r+loNjKaIKhnunYBNYa5KWdV1mMoq4Xs03yTmZmg2
qnWcuv8840IPI0VJQVFMBJgzs1EprmRzifqfo1FqAnUXzZLXCbxZilVHtpDC7FJuqgDGnLGARKsO
RTNlftgKP4wWPMSy3J1K0IFxDJAnkf774vpSKoHcjxVuYnoX+GX3g5xZOONd0YU3gO3YXTf3Va+x
0I/++0IahnsSvSOQ1pMdEh9JfaMN0WmuBzDuJYCujDfX5fG0owa7kFfkc5/ENeRl6JfLDeW+0pHh
MTMPgLC3YynzcJjWrfFfK2G9otnKmWHEsJJeagHT8FQ3f4jxOXLbyFYj7tc6spng1gzipCogp7Xk
9yZNgGaaFMJeCocD8Dl7WxpH3StMgPGJVZ57rdz/EdrqP89k4UxgUgpXawCPgsKVORMg8SiVuMTk
QmJ0m1EvfmDG9fTfN3ApgjkQFjKZQSdDBF5gdqPuwXLlzcK9lL4E4s/ronh7x2RcmhieV6J7Vwu+
DMx9Q8aITWmPQNi9LmjVKC20dwASXkX2hQlmSHXmsjXBKKPqmBN/TE8Ym7D1+jUKOFeI1eO2kMTE
s0EwrGIeIckC4KkIq/ALVMmKGsyIJqZWef33qyuINhyUYDBQjIn076dNFfBSALMRrJJAUiy5OWqr
7Swf9WzglHp4ohi7SOq0EisFoipDejTBFZ+ALasY9F2tWZzECv3qi5vOQivGQzaJUKDVDIuohtYJ
eA/EHrtfqsntZ1s90ws5jG9M1LAIhqhChA49ZXYL0HKh1dwtYBske2pNEMndz6ajtRxz5C0l4yNT
I6KUHlhKogAfQAbxVlZ3dgqk0qHQeA7yMhNH4yilWMXUOVJVbHMTycsK7SCQpiXj76ySHFEO78wx
3LV5/BYUOQAnmu5PgqRZahWHyBTtCBneBADAyJm/gouLc7NcvbJ8fQ/bYN0LRlEN3XnVUTwW0cWt
9nYW6aAR9QXdBdls1Qx/seKYhAGQC5psMILDWJRQZpoyFjV2WizRgl8YnlpO7lzVLgIkJwWy+rRd
CmPMKuuF0gRZeuPkZK/0e1F31PiA+mdpPMc6yHRfIyC5XHdwl+nec2D4UpAxKbw6WwMTbzgy0k0R
3+UAhs0qcLY8phjZ6ly1PIbiNk28Bkyj7XEyt9JwE7UPRoxZpz1SQ39xghdLoDJN9IIwKZGS4XMa
LXwf0uZTl9NNNQacqs6aX1/GKmZbdas1jVaCKdXA1o/yE5i1fEC6aQLY/kqOrDWntJTF7GrbRMAz
NqESjq6D3t5QkO1J5TyH1oWYuMdj8B84KYxC6WiZcSPATlOM8eCS4eRhsK+UghPj16KUDk6d/xHD
6FLHWRmQucE7tziO9ZMuNG9NcVtmra9joDdSLe445pqrXUpk7HNW1EJMWkjsihG9R1vrN5RTbqfK
vokFZwZhcF/418/EqnHIaIFACYTy/TFBv8U9tO1GrKUYtocEff4CildZe2tJT4DDuC7rsixHz99C
GBP3qywsQi2GfnGleCN4OaNccEhVO0Hl96FkS72nSi+ldSI1UiQvnWRnvPfSZS8G8w3MZSAs5gy4
DVBY18Hn+j6qDyCpz1tPFeDzKy9AHtNU7xrjB0f31b1d6M7cDCrDiAygquAUAtYQBRixP4Gwish+
hWKBkOVgtkRBRHUlxNLrolePy0Iyc1zQmyckAJDEnQT4HGJ/M+vjpue9aOjWsbcR4Ovgto2rBib8
qfqLF40wzGIphF3jyLPoNq2GV1PbvV1X5LJ6dd67LyHMVXiw6tawxrZxJOsOnbit/GpZm1o45Opt
HxcOebXkTdPemuVHa3EWcdUZLPRjzolAUlXoke5xFGSdO0205/gJ06qVXYuObm0rweDhm6zdAJA6
0FD/RxMwsvXfV1SrikQMZ0gUqicAx7QWsPD9oBrAiYU5o3Zrlh5neddKSguJbDzqTTkD7ykk9sam
RW9veT+lsx30pVtEra3gft5UABT6rxQwMt3VMxoV0EdA4cGcSPSsAl5Lg1hLfCni2otFHVXXfsvR
btVCF2KYAzi2VjqA9aIBC8VH24Go7gAXbpsBQatDb2sKANce9RpAcp4cvYdktLXS4ETHtSvtUlPm
JI7g7sySCJ9gECDWRZqfqg+TOt7XHSd0rR551HcsVLEARckmvJLaTAttBPRUKRya8ZQGxyLcXV/P
9eX8VwSLIRd2BSm7DiII8HEjo3KBXPY396MvLdhyYy4FGNGgWmjokK7T0g2nfRT9vq7H+kVUlQE6
AxRD2CJzssVQymLBhJQsjX7g7xupNre1UXlJMB8LTdkM+qkAeA5u3yUnIK5ukwZYUpBRIHnMUmaR
qozyZjZrNIHH9qBMSJs8jrLEWcZV17VQkIm6qPjnM+D6oKD0Uo2RbWU9poG7XRf8UIb3hsyck7bq
uBbymPNMANKXDD3dNgskqvO4kQcRrWagSrT6u5DoG1r9iDPJvb6RPDWZ852P/aiIVCzQhV6E4Fef
kchulckvlXepz71BrjiP/dVHI/q/MFyGShZYkBjT6UCMaLUzVjaW0bQhjyC6qI6xVG1Mc75NpOdY
mrZjiM8wJtqDh8q8bQmvIiq+ZoO5I33wry/B6pk8zzcCkdPSLiANxnjqEg32NJNxk8ndwxjxKner
98V/RegsFUJf4e09RxCBMYJBu8U7LUk3puor49/4yoUg9kLRaUaOSX7cDfXAiQEt2wE0p0rnLTC5
vevLtnoMF6KYa4UMmPZYpNvYt9teP5nDawvE+usy/hc3Q2dP6d6gSvc9nBd6O4tTC32MPEQaVrEH
zOyk2U0cACOn8FrDk0ECIzW8oiBXMHP8i0DoqkiCYExveUEA8D/Fq9RtnxCnBqmxvlXILTH+JgAt
lpTxAWZfpmYiQGghu4YAOs9wYzQ9Z01X901DopImK+lE2vclVYosH026bwWgCMe42qiAuAP0v3N9
61ZNfiGGcSxE1icz0SEGsBd2V/2qy9QOS2C0Jn4Q8MZcVq8IC2HMFQGNi0ZZTxBGEe+n7LbqQaEZ
/mxKHoIMTxB1p4sLux5KNR63EBQX98mwkaCUgXpizKnH8vbo4haLAJAmMATRQKonzB8jcfJz0jxe
36N1MV+RlDnCRVrVIeoStTO22layoqeJxJuksDiZh9UYswjYzCHuYiMLO9OC90MqZY42KihvtHjb
4oVOQnfmJQR4WjFH16yDQe1KiAvLWzBjVXJvJzFvfJinE3OKUECJLB28rACyMlHARutHAtrO/Gec
mbMHVBAUOEg+KJ6Szd3T9V1bf4wjiIgoLuCZw/a3qJ0QAfEEGBV162n1HgyzbQSWnfK2Km+s1k3A
fYdmgnDk6bwaKL/ksm2QRTiTqU9poJTQa4lWhWDk3Q1WH1MLEUz8mnqhzTIJIswCGMXQojK2Olwg
CLMxuelMna9PfhbyUCp4mjEHwSgKgMH2MBlNMHZj1b3Mdba5vmurVrnQjDkEmh53jdhg06zyWOcF
umueDFjndSGrl8iFEMb0DeBSCdMEPZAHt1Vh18A/1bJiN9gwfXxo05uZ17/JWzrmIGSDmBedDJFF
APxQI7sJyuL9ularTnehFRNKdAU8fLEJb0gA41nUxyIoN51+jLv/DJVN39S6AjRPzExjzpTZo0SP
BvAuCrWjGsO9lCehIxem12NWqzTV1+tKrcbHhSxmq2rSZK1uwR5ybY+0wSiBBLp1FdBAS39TFVmq
xWxRk6ENpqggSlK6gxJOmJd9GHPATYld+Kuvs50CXLKhCnh8Susm/7WczL6pYjr2SYrllOHju9Qb
AakfjgOnJrLqiRcLycR+JbWGQKHamarbZg8V+PEk4OO1ml/VlsdFbFw3xi+lmBvA3PWdJeVQKgu9
HjWlvtoozbuqd5xrGk8OcwWQsqE3iQi1ZHTajPRVRmLUsdLHrkx4Xpd61Ys05L9LKLHPkwIMo0Fs
QpYVPcfDDvO7Chjco86Zh8DO0sfZ+jOKT6Xabq+fgctZ3m8H7qIdexT0TJ9zCI4bEzmkP01ghb45
inaLCwlJhU1ePfb9ZFu96Q54DFZ94Ms95nvB+Cr3xsOokvspF3lF4usmBby777e8ojVUwOlhj9vk
ue33mnlqywjsQi+6/p7WPArWdadNGS9lFEvRG/hdmiJNwALIEPPqTLTjyukx4BgrjV1Iu7H4OaH5
yuLBa68a15lqRUIG56IreARjs4ypwNpB5hJcOl7T/miU30TnvEbXU88LOYwHELopSZoAqhlkVxW7
PHYa4SOrt3l/mqSNJCPWftbdM8lOoENxrxvX6iYuZDN+QTWJ3Oo0pitkm4GKOEhfGpTBO9PvQhCU
8DiDeEvK+AW9aqREaiEuzH+T+FatHGLeFRpHqdVou1CK8QqNlWDWTIGUPp13mtZ9Sp3Mua1fVwSt
QN/NMRMTqypiiIhJ7UbwawKSvMJ9Rvzr+7MaHUxa2ZJEOhLIRCXT6uU2ydGZDpbRo6AqRz0XX/Ta
eLguZv22vJDD2CC4DNIuUOBjlOEV1UGKHBH7imS3WuiJmK7ptnpgRx1vnHPd9hdyGfuTJ6Fpuhly
a3Sp1T25CWbFxrPODQoMFKfgiLd+NkX0USWtXRED/O3NwQBD8t/EkcVnMHapBHOhDC31ZVl3U6kY
50OfXD6OtizwsANWrzQLUYxx5pZWDXh91U6Xf2owHMzTzCpwhodXzTC317d11Uq/ZLFs0mmTBgWQ
eXHcah/TfQ5kWZMjqpyr56oToUGKotrQfPP3w6Cqo54YA4yUTBu1+Y12oQqILbHoau1zLf5XEr1z
TWchjdkrqzPS1hixV+LwLtfPer+XrZchiNDmuy8qf2p5pNyroWchkNmxtAkEtSypegWID3SnEI4S
0Njr8jZXPE33FF6iZtV/fQm8GGSNIjQbyxiTwFIAZNo6zEn7dN0y1vtVFjKYN2TQoOeoGKGUmIkn
Kx4su8kAd1Pmcu9K2XhLhuQOU1IftTKgCVydn5tg3gm0pFXHd3EtRU5dZ4lXghfZKXpUuwCEl9uJ
FQic19ol1im+8owijclhQwOU0Xfrkuc0FgF+gRqeHfnBk36fAFLL8GIP2atN2NrqKXExmOPUO+2B
uMJ7C26jTfNW2Wibd5otlLJcE0QOW+VH7YsnYR/zvNjaflHaG0PHRDUuvYz9A5x5TpMcwxHGeBvE
I8h9/jPl1nkNgCaMDkoNmK/M7acucnAETxg9AO+8NqGoD2hKbi8jG2vO7JQLQlXmYEVyB6aPDnSN
ukbn638Mc+r0vOG78xzx8hrNSmFOEyaSMJ82QUqi6DbGADbx9FJOM3idXcX8WZu2FAFHWHeMsgUP
pwOYWnfGuSunR8QAN439sn0DyDyxMHU5v3FOBXvH/+fjTNUEEBnm49mqWYMUR15NyNCX3fM47TNl
p2R+rwDUdd6G02cT7HPVSYvddbEXs9esWOYqnc6zIliFjLkzihaSeikYbOMs9loBBIeNi0EApwx+
AvFAimq7zI7ZYABEEUnccJMJD7nsygbmD5xEQlXK3De872P9+/nzTA2zYmjeAzEyY99lohgkErAq
ujq4yQSA0haHqrsPjF2T/phm3mWEJ48xRKEMUTVpsBxJPG5N+UaKBzuS/KraZcJNXD334NzQju2w
RRunLajHCQNCSfg7GTG2edIrXq34Asqe1Z8xWX3WMf6U0O3R3opu3tUZJqprDCHFz7LgpN3LpMoU
9ppM+CLvum1cvv4YVmFmMYiga0kHyAunsOz5LfjT2Mp2/pX9CnflLnlAk8gmfZrc4RfvEs16A8rH
izk9GU0TgFMGj+p3t6srJKuD0gKaQnWKh59h4lnJf859fJdxri8tCgWdnEr50EMGSQNbbFNb7rbD
zCNduyhTMfvH9hOoAHEYgXig2QLo6ivtAKg9Xw+OgQiIX9XXqk8r+uCSTf0vUkHoBw4jxOvzlXuh
nAAK79poFc2esx8WHq1a8RbS+WLyrJs7MiJaGI+CKnDshT07CEDAuAfOBpAcsIVs010vDuZABNOw
Q3GnJUD0kA+hdlCkl7p/KHktmZddd4DSRYYdRUdAluBxTo1ooSPYK6R+FsrIefN/+bvf9x/e7WPo
dpwrwOVYIMSYAEbRLZTjRFwCvosJhUrpohkP4xfNPvq+bR/szcZ2vC0nx2NdXJghCCPaKPagNwrh
nEb6hT5yIGelHFax4x7do/92/OfH94/+0YZY/MaP9///w1829s7Gb//83z//6NleYR8Ojrs9nbZ/
Tlt3f3o5vXy+bDl+gZ6/ZRyV0RMAbG9Dob+BzM+cz5y0mhqUXewMTuP4vh87558t72l0LlhcCEJh
maKpo/+Wxd4XhxLwUhMW3927ru/6UNqz/2KHFbwfVCAOYNwR1d3vC18rVg46XRI7qb3fv+zd47u/
ef1Q7VePs8WXL126bgtJjD8Vi1AKrAiS9scjts3xeKqsbQwAHiVZAR4GJqsZVeLSKpMmBvH9/ui6
b0f/t72BOThb97oBqBcOGoos5TCKoO+kjNISco7v77+enp5QfbefRvthBljLjL/j/0G0d/Cc7eOf
ynn88zgAgWOw/0y4GUf0f07Xv0he11wBfCsd8rmAxgHutlZEjQRLocdld7fD8tqOC923jsNR/5z5
YM0S/Q7/CmMyFgNArkaNUGEurN/2HzY4mZDkbl2OqDMG/IUoQGGA/hg+Dn1v341THJsQbF9gMXTh
FnAC/B099tQRQD3o59Lff7OWC5nMlRD8OGPXkBYyc1ux8UcK9oDcfoG2qRM7vzevm/vD/eHgcTbx
svGImtVCMPPU6EgvR2IKwfCApe37T5sfzi3Pqax59G9S1O9LaoSSXNUxVc89GrYFD3q/gaU+88zk
4u5G3eRSHSZC6XFWS+JZ0Jvr7zb2LU/CGWTmwjpAuIUXA1B+gNH+XRUlKQshnf7Zqb1hv/V+57n+
5v6j8j7OrtLZ0jPAyRqvH/+FWOb4p0qA3jsJYql9pPZb57y9NN6AcIBeP7fxetc1cCpsRErMOOFX
hr++ZvbotN4IWgpgWuAX1p8TmM7ZiWvrwQQms4iGWVb/2VoaRt3j+Q8cHHp4aERFGKWHlf6BP/Fz
wP+eDxOOE35ceoyvnyednpcrX8VSuQgkIMAYXn7V+dt895/oTb+Cfgt+IyLQH94XKNSk2S+gtQsg
zwBj5AIutyytTFNrGSaP9cCN4vwDF/lgv0L7W+eGukn35PMuNRd3GsBgUD4ESzMpHAabP1HqJlLQ
fx07fTdhDFKfbNnqbCvV0HYRcp5u577Zb0oywhiv3GIkN4lMBcGvtO9CO7SRSXB6+zf+NttgQsUv
3Nw86GtD7c3h3nnYPWx2ngf1//w5fWJZdj783P7ltN+e3NPLy/607ew/oTvYn7xWDXoymY8FVwz2
RKF8wiqbt9QAKlxIhpSigE1riOWUlsSbJQWDj2QMOmMzGzMlrSkyjpNd2RKgJ2pI34HdHv33jFMy
A4FMszqkzogWaxsP787tyvlNm7TkJi1qXpfumrjFU459icitNg5A08YsSqY8yei36VpX7IfUlhTO
7Yo6HWZF0eUPxkoDuKcW8JXw74v781Cnam1FwKkqqz1yzrl0F09vXQxYaG0/BBvOmV4RhicBfCBK
88A7YsJy3ZVG3aNW4PTCu4rSr2B5shXYEm+IQFpbP5xYkVItrYGTD7GICgEESbVmS7rTySNa2yJ7
Dg+B4kfCWxg8N4U/Fq+ygaFwZ5IfM8EzdY6+l68tmgpYfAd7uDCdJnYBvkNPAtuUAz+zfCO/R1JG
rY7EtIPiYCAeSB4BdLUZHyyB01S+tr3LD2BCXTMLVTbJ+ABVikJnAHw8EJXsQotLpOpSD7NyXi1r
3vVtXjml37RmAh3aFjo0fUNoC6r4pLqpgfCZRb7QbwUeH86qKABjAn0TYHIXBOYorGPw3oJDsITS
EcJNJXtZHbtIiQe8ycmL2/s5rYNHs6giHOis8ZppaahhLcMFWHdzu8v717nllGXWRYC5m8KmoxGO
OR8JIPULgvS5E03EmUZ3kv5k4dv1zbm8X531+BLC3FOjOgrmWp9SR2wMEUATgdh4ghJ2bwBZzDzd
TNRtmM7iYzFmiQ8E0OHQoo7Xe2MnxLs0izWOB1o/JNbXBzEuiETyXMXoqnEitAeLTh2hQ9h0tWBv
9I9BhFLHjlh+3FmubhxjDXjvvA+gAlgfCJR6JJTApmPi3fzdB4JhTZ2NHB8A6BzQ0Di54CnqTheP
QAoqNVCqCS4qcsbgjORD5WFoXmSdaNpuKZ3ZD2FSJ20iMOFS3ETt7WwEthz/MpEhHF5F089qv6k5
Gq/b2ZfCzIpbQ0r6oobCSvCepQ8TIB7UP9fNbE3EMq4wzwUp0/SxlxBXhgD4p+EJlHYgHvt1Xcia
m18KoR+xCF4Blg7hBEIMnBe5P+a6n6mqLQa763Iun1jYI0zk4AagUEZstjXVbNEkOjU4+5UGZNWP
sQeVrJa7muTVRPbM6DFTRFcqcWUqnK52J+UuGn/WHeczVtX9+opz3mehLtGiPgaSMxLLySEffo7a
jZI9BjycsjUpSFDhfkWZZvFg/76oloXDr6cASWvnWzV1LfNWGF1TdK4v6Zp9gDSEFid0sIiw0yl6
BQrGIQdVdgMi7t76AbJKGwXM60IuUw7YNxO5VSBySUi9sNe2aZAS0aJSJFFIgJRCgMynZKW5TWUy
lLZoZmlrl3NWe2FqdkdM6lSemKAwehx1o0FvBWC1yO9BQO7I7pMytIC2l0SAnQwz+beIDsTEBrH0
KHulVojEb6aprDzVzNv20PfKKG6yXBvh0mq1Ul1VKUKR80pa9R5wWSBPRAkMhBvM2y3M46lR8CUO
ig6/uyZxiNjZRhbh2aDaeVTfp0XmluQXAIY4O7hmJ0CaQmMXpYTVz8/dhTVmGIMTuhhE4USS3SLw
cskeVdPuJk7jzsUrjO6hpkNJ0MBSvMfv9lhVlAIKnMpokw07v0qMP1ml8ZrrV4WYwMwC/SsIQtkW
2QAcrAKmJ3FRKxuAO0R2WEQcp7u6XhbI4CTA5IG/nYkyeh91ZJ6BYhy3cuqO43st1ehe1iZ3JDzM
6zV1MBkNOmwMfqGkwKxZgBQwmSY4xhSsHSaI3LP76ydrVQCSJxJYXlDhZm8q6HLShCyDMlqroQa0
S9qPvxGggWKK8sfiwvV91y0wZYWWCuq8eTA+UYxxzDriQQGdn1Fs4LeAyYZfeClgcO+7kLKWc1In
CfjFMIEnxZ6FmQozd9H+qmgvYTK4RDgUQHexBPtvtPsSTJd3cXb6KuynOktBnkSKn31vALbnP/e7
4dgsdWNio9RkZi5G0C2Uf6Av3FVGD4Ot/qRtrqtCHczFGmJS20A3BXCAWUsI1MgwgQYHthFDCpyI
fIw1HhrDa90n99aI5hu1yA5i+hfFTkB0gwEKuF5oaWfR6eewBIq0AK+QDPKmE0y7xaNqMCvvunYr
h3Yphm3sqRu50sCuDYhsOLmkOQI4Jahkf5T963JWwyHwVdGgD5ARk3Vy4PySy6mBMxWIdTvEsiMN
yqENecONK+rAvX2JYV5mWYMJolaHOlOg9LYyjE5ulHZshXdJl22vq8STxUQmNVVMWeghqy9+mNm+
SI9ZddsVnOfMmhQLKBOSiAgEZADGT+SoCLZBD/Obej1yJKK4GDD7lZXKSyF8Xldo3V3gqoKcsY7S
GlsnEpG/LfSSQKNKcfTgYJR3k34bxTtZ+V2SraadBPnJ4GEVrD1xLdw+cUtCsQ1vz+++Qo3LCfdS
aKjX0b0M/NLiEwO9IPXYqP95ZJj6DPBwImQgOwNM1++iwNUWGUSGKNIqrdNIwBkOEx661mroWAhh
3juJaBSwdQiJhxRdgOKTkfNErC4Z4h/AtOl1+QJ/ZAIwyCwgOk1C95uE8a4aJkdQra05vJO655xd
emguPOBCGqOQIpYE8RaetpNmvAvEzkPqCch1P81IeA1661bSXjmWuLqGQObCLhkU752xCWAICHks
QGQZVadhBgtjFT8bZvlSiJM9BJmrAX62LSrMmStvijW5cqeiRbzyjJo3Ury+1l+fwriUoE+mLCMI
ZZY2OAQstNZtC3I5rfWykRM1VxYabYUSkoeINmhyYcyzqeWZ5ICUcsIR0IfNBswBkbbVDfAkme8C
r/OdJ43Z1rgz237OC5w7tLro8zMJ38YQHJMpXoDWjV5sr+/piiMDsgsq6egQMHAZYdxlU9XaLA8d
rgSasUH+oxM+tfbBnIl7Xc5KvDZwM8R7CKhuSE0ydx51rIW4zvvMSdEaBSCrYasJN4W6lTK0c8vI
+1acutfaOqIVXqYciQYA2xnFzLwTrTmA18zme5C6R8W4l71dl3h923BmplZsEdEamUADPdIYImV0
EwW9DsUKUbTpzP2IuwpQEFPYCAD7gtS419XYub6YayEBEJJoqdFESsRy/vfFRY5YWtdW84BralXL
jgWm39RuCxkMR5l6EsYmPpnxpHwERG/9qShTPwK2bGSrkV4QzresKm/q6GjFU4mysn533t3QzmVY
Sni3iwDuaratofg9BtPB4Tc0nLTy5RSATOkQKVsakK5xZWGOYhqOQS/EcuYoeiU6rRqjkDlM6H/M
1dzupOBDDROwkkaDfAM45EchkBR3MFodUyuZBW8V5bvrO7GmPYploB1DcQbvEsbKrKEiiVaAObUK
TM/Qqr2abJLGN4V0Q/J5c13YRfsncnbGQhqbiUF/ZdhWMeWDLe46qbAx0kthmE64KwKqTXWHPHGL
Wj6SyK8kV3aMnR4/VckB1ijkD6JhJ/ejK7hSwvmwlbiA76IFB6Q9gHXLHABBaYCmqmMVRiTCU1Ld
4QxwFnrNT8moTaJhTQbWtM68K6w0iGqhhZmhy9tIXUxOo8N1MoadXM8k9uPRah+vrzbdOia+UooH
lP0o/xVeGd8NWxRyyZgG2Fo8vsfi+yD7GQg56u5GE53QakBMzjlJqx5rIZDx/HMTkLjUIbCcBHSJ
vpL5OQdUhlwmzpC/SxHH86/lcL4pyO5aZMp5a9IlTQ6V2dja0DpzQF++tqL4gojQjQqKRX5eX1ee
mtSYFr4r6oCY0UdQcxyFEykRciL9pYzMjWDN98QA+09RcoLPut9YLC1jPVowBkpTKDim8u+x8sZ+
I6u70DoY1s5Q76z2uct9AkBXLdkNAScBc/HGosMTiwEKZlsDkOdoEcEARSLONwJwj7JKvQ0JeEqu
rytPDrOdhikmyFJh3AUoJFslKD1iNDaiFkfMxfad1aGddyJaH3U2rma6WgKBFuoY+nOvz3aTux26
vI3Jk8aTyB1ouAx1VB6aY0G5i+4Ei02RhWCXDlIVUx0ZKOGMCQ33hxzgc2P0NEbHodiiic4WQGNR
aJzjeOHUGMGMnYaUthVlmMaZDLIRxmEz/OeUNyOBscosyjUMHGIpRxOT+LNf6YGbGttSNTh7dhGl
zoIQpNCgjRjN+mcjSayxHGAaRfSgES8G0qOI2U3Vi3tew9aqFVpfophVC0a5F4uCiiInUEbYYFGz
8zDhvH14UpiVy8NIBRsOpAgoXgOREHXlrOCR0FwEgPOq4dzA1hHfz9WZpaMaGoGATgRIjxLAduLD
lKBWFtpKc4eCZYIObaJwCrGXDQQQuRhhOjdOLkSC8TnNUwMi28JOj9rDdK8/NbfyfeCLrviGgIfR
x134B6OP133H2qFeyGXn/+Q6LRLpDNUw70zD04BxndzL4b6T3Ck5XZd1MdhD5/KWwpjAGhd62mNc
FBNlGwtcdwbt9VHRiarf5zf5ptpbs/0qgn2O+KGLOokaOAInt792HpZfIH8PQQBBU2JdhfnMow+C
rWmyxe7JrF1d4sS6yxjL6Mo4ZS3HtM4QQpKc7OGSOzq8JO41DZCWyrbWfZLrDm5r11f4smmSkcoc
QtPsQ7mnNFWNXR5nDMM+YoJhDG1ABEWv7XPwsG8VGxcb92fghTx0tstge5b+NYPGSK8zLVZn6jhB
CyWaoBfOjlXuqNGn0gGhLhN8C40n4vMsbgbL1ybR42hPd+/bxY2RzziHLBBaMTcgP1Pw0GzCjQi4
VC0DdbOciID6Tm9AeLtRK5RVMZMtJMMOuJy8Vqo1D4UH77+DePQ+uzjJKhC7gCaMj5DK0yAQRwem
b17wALRWo+NSDLX0pZg2F5Q8RXTEAHtt+k1zmIcXXdBBBvbWJM9iudXIjvAGry4u48wKU3eykCpU
I2DLKaeUSoSbdDb2Q/ZHkLLXZuIlP3nLyLyv6l4si8KEfsZ0r0nPU//YBn+u2wtHBJtrRwa6K4wQ
ysjpDAZu2QmU2Z+zwr0uhrdVbLvHbFqR1g100VRfwPw6gnBn7mr5rte8QfpMpH0puaLOe6Hy1GN8
XRihH0KMIDbU3mqgTPXSSZNfr+u2Hj7+NXb2jqaZSYNxSOxSPADhuScABxDeTHPY15r8KzEfGzPe
XpdIfciVM87O30xWWmdqAIk1wXgWrn+5XvPi/6oMTLWpmChCqZHVqmjMBpxX1DC66La0BoAJWGrZ
fVzXZHXtUM+kLZ54O7NSRCBZDplMpRDdxcNvEo9BhsypoLhEvwuBbfV/k8d45xwdJWkyoOMoJQ+1
ehekfjodEvNHHpxGvebcK1aNb6Ec/feFozDEOElFyh2Ihhmg1e/qtLGjlJMVWvVGCyGMq01DdKgm
DYQEA/EwNOSIsYVpdfMOgIUcs+NtFuNu9bBI5FSEKEyyKRagF712/jWNj4q8F1pOVnF17WRa9KGF
kQsgG6NtpiqjBJ1G6GrTcCOZbkx4fNHrl7GFFMYcClWukDzEQTKP0V29nbfAetrlx6oASJwNmDOU
6VxlVzjCMfdF9FMeTU/m7N+52ffiMC++gbGStlMFtU5xBPqPOwW3wRdg036+PcmaY7rE7R1tYziz
M72aXucoN7PmtL7K+YbLVisa0hbfwBgRmnbHvAmxDt1kF24+ONrDuG82/Tb5RT6ik+KllQfQKB7Z
6/pVbSGXsSi0s0x68/9Iu7LduGFl+UUCtFGUXqltxvvu2C9C7MTa911ff0u+ODczHJ0hkgtkARLA
LZLNZrNZXVXDblIyU2LQVLrsduqv4FevMdliMnSY6w9wit1WYLOnbi4oTmzfOA7srx5/sEMDXU9T
K4Z98nhtQbr0NbgawT6ewPLMzIf+MnhQb4KFhR/nw9Dmpj2wyx3sidEC01ZgzZORxagd6NeL5LYi
yiSBle/0/GB0FI/BChjPcTA1H0kA9V47TSD4XAvubVs3xQPn4cvxKmkDLVnlSkmY21lEf2vIry00
2cva1xLJSPllsJxUgrXbDEZ/pvAbcXswOL1YmmiYYbWvfkmB7mTpLogyNptPBlg24tY7v2Kn1efj
LcI/c4RVbkn9yjYy2zV6knFnoz/wF3SY6A1pWee+yR+dLT8AvOJ3z3piZ/fS1eyf/wpBVPxG9R4M
ugOYFhELflMr2Cuj4pW6bWiigonICheRSjQZD9HqN3WzckzUNtFeu1SUEooWkIs5WVOspH6wIief
reK2vVNHnyR1Z9QGk8Q5P3Hb+eeBu3CRhkhTk9M1ygIdgco5IFR3MnXiAS0lrROhHEQqj3YvkBhy
z1sWTSYXYtS+liWSY5hd7+MaPGW/QQkuSDREU8mFE1Csl0q+hlFLZePyY8z3eH0xwYzbUNVbDEH9
QLDf+XcYMjdxP6wLl5uu1Ltx78gFtmCyX9TBnq3LSRJ4veiY/v7/A7evTPh83GDxsj1oyNULYBeq
q+7ScjMWX7dewlrNfpi958wfLkZGGBV4z5oGnDmiv2PDgX2w6Adg/sKIpbRzQ0pRoBKEl9X9Ti0Q
FQ1oBsqHvIzt0EsAfapIrQAn6KM9tS67+iXKXKoJhiIytA71cCgTCBfyVaG4mr06gnjwBYSOstHp
wbF13vG3T58/Q+KiiDGMeTRBnNGWy0+ImSEzzWoKAWjBS/f22pgUfFrANkGm5XhAc4Ie88xYlXlB
CJ0DTGrq+/MD2d5dfyxwO3iW0SthGvC+RUnYHENhPS7tgOpXQymxLCROO1LBkfpdkz71hz82uR1t
EpBb1TJsxkX9mqrAi+VZUbuyleU72lY6DtgwB1UHbhjzW9zrOZS4IONmZFQaWRFL2ofaL+1nP0F+
pNHN6Uoep+pd76LsAVpEOqSfgYlgQJTGu3xpwfNcQXil7jvzCyS8wUs/y/MHgD4RikST7swpiHfs
uQN7X2qE4S7saODlHdGQtVVWek2HcLim8xzuoRwzvSRdd912MYHwWKlPTm1p8edgztXeTC2yW2ir
/47kOrHVMc1RG5KIm2jTo1zR3E9r8qhNkrXTS3RIATVxV1qxJFjQzT2gWav4OZT2oEd87DJVZGXZ
0kFLlzaBv0zA48XRTT+GNw2df9I2/5e9fWCOO+ig5U6bXkW3ZKi86TWbpZhRjenp1UQFZ812wfXA
FLcZjGa0TEnCyEBCszekhEXmrrLeJKQjCr1MI4gH6W5mCC7VWwcC7u6qRaiugwuH2yA1lMalYhXH
nvFi2rQZQBdoQSl7SG4WfhQmuzlvoUglv57fl//lTP+/TcJr6s7BQsGHiE0CXUwJ2gPTwvKkR7by
o17hw1dL+YyHOWsIBOPdPtL/2OVK+MUcKSqYc1easQXSqRILMKXpv2Vhf6yox14q0ayArjRmtYa2
O+ntYPCi4Pe/TCEQJfIK919lg4+NhLWlp8UMI33yGC6+PD4vxE+Ru0MuIo89qf1oVhpfwdGwGVEP
rHI7Qpcgy91MsBq0P+P6JVYSRx8upWGvpY8pEVWyNpfrwBq3KTIaozFAgzVJeou1Tx3iL4tw561r
fhKwD4xwe2CeyiQMLBhJqvugv1Wtm0kuWV9ezJHTgn6vKO0RDzqViPdvK5aZYBxDF4oC0WAeWVYA
x97PZrZOJQ5Yej+QJEVQbnHhs65lPN2dd5ituTw0x6UPQUSJJE8wl8r3Y9a6rfmcdKL9teUeh0Y4
p6SNaS3lACNh+btACSZ1huy+Rr93Vl6qgSHIiE57MzFtwNSANXHtVzoRq46zZawmCyBzI41YFvwc
TQa2b0cLIHX71OPMaztmQWLLmjsWKB//MKGmBuQYNuFpATST9CoxS0ivUfUXNqgdL6+d6IK+OZ8H
NrhFq3OiNemqMJlGKoQl/DFEz2eCrP1N7X/pIrniTRcBCcz60q6DiopPXbS0DMmI467QUMSJIGH7
MZFScAfZyvpQmP6PET70pyNQ21K6ShOX7UtUEK8AP/u/rMwfE1yUN6pFKnoJ42ir2I1QnarnzjaG
X+etbO5fC/xxFgB9aHTkfN3SOiuOE6zNoLx0oFgwErgAmDor3GKGTODqm45wYIyLu6jLLGqZwpiF
Jl/jTjGhGUc+IL7kELqPOkEj4JYjIMkCjB5hCYRA3AQGfVHRQIEgJWoWfkgblkzELVLBBlq/mQ+8
h1bU4xMskRNSkhYbqLRuAjyYG9RP1bskE5jZynEOzWjHZvpxWmZ91YIMl2KXdbrfDiAl1kyvSkFq
SEESM93KikiBWzSF3M4F7i+0xn61qr5Z/ZfaXajW03kHFM0f54AxtbRWVWCi7yaUzyy881Sm+jYV
+mWrPJy3tTmcVSZqZQ6FlCd3Ehc0y7tBh/riCE+QFfNi1MlbE/+L9Aa49kArhvADuDVnpurKZFZ6
mCG4ugFeZN31lf6lhaUPrmr//JA29q8CIo/Vx5FEAJx77BdNEus1CLih9mLubtWmssfhRotFvRXr
OnNOfmSF27jFrJfQ9ENvLPjuq6VjjeiI2HBvGEBjMPgPqHoCUJ+NOZ7TAAZI2jo5VH8WRffK/mkB
lYccSJ9Rm7PWDASPPBvxCC+M3w3eACTj/nA8eXMly2PXQ6NEi10Kvt6xtPuasC6izGhw++sEifuW
PQgdWYBHQW4ZLY7H9qwgMrSw6SD+QnFiyAGbDP2eVhFLiqvuqiIisM/G3lIO7a3fc1BsmUOApoHH
AFBr8LSeJW25y/L90qaCeTxlcwCzy6Eh7swtIsPI2giGFGgj6Hui2p3hp62bWi909FRw4KI8PiU+
WXrW9SZugSK+9o2tffgFPHkokkIyViq+YJ6vM0CKVLR7i7o1tq63R0a4EyVflb+Wdf1SaXaDCbCa
xGLx1F61FgogNAHCKAIF7vhYIt1j5zf6fzEOBS5wVQCELXN7EECPBYDoHs6KWx+BGJIEnoj4tdAf
W6lkIPlFAw1LJIHZzY0J2OJ/rHIuCyYZdZTpACaM3lNCp1BtJMaeXPthyaocz9eJYI9sL+Qfg5zP
Qv+myKUFw2xakOXcWhNIngTJ2+ZUggEcHDng0bZOmMBnnQZVWI1wV3DO3UxWNDlyPQcuGhZyZ7Kg
N4U+GpBvRXiJI/oCAmy9FGkKbo0TvSOAH4OHEVwgXOzJjQ6t2uMC0n+k9kGoQljoJip/nneardPh
0AjnM1IGjNSCrmPgQUN7Sn9kqi8HjkXtsfHPW/puVuWPiENTnKN0MiTVgwzjMSYXDcAT6IjJa1Q9
Tp1vQb1trNwsvY6yD032F9AHA/eusRikPSKZ9a2Yd/gdnP90MRr+swbfIUFls0JHqIxee6CUAcIV
bI3NFTw4PbiULMUzFaDlKkasEXsuvRks01XpCeZ1czwHVrgULLKqKNMzWEnAPaK0zjR/mPLFIF9G
tR+Qy4HmXqBexem1Qu2pfyPpV7B8tCJQ4+ZYwewLRlb0qqHR6vgkAbNtkEkUJ+WyWJWTtQTvO1T9
CSIAUdnplIAPZwn4GMDsBDMaTuVjU1lSR2kVYcCgZHZqd3IIw4sZGGfTG/CH7xdWu6MbX/QJy76a
3ezFV8nr78rNb9Wb2FF8HC6vmR1dybvKOb8U23Pwfx/Gw3RR3Kz7acSH1eYjGmKYtuxTTXBn2dqw
YLpDhw34k3Eb46LCoo1orCw0KKk1L7WMPZtAWvKCLK6iijoWtnK6Q1NcbIhnS5kWDcPpWlfGu0Wq
ip4FRRa4kADu42xMF1go8xmyfTVLRa9Jm5H8cBDcbk+mKY/1ASbiZA/5yEh3x/xnJO8S3e2li6C9
UkSqxFtegE4wwFWQ4puo2hy7Zw+RhzlRVi/QPdl0a0DgRSa+XzD5WPq/rADo86DovDi2AXoF3BwS
eEHJ6ovWa33LctrP2H+dHZChsNwJ7ACClSynDMoZrgigvRVyDs1zniGVOcnmdYhxBfkWxE1kqlS/
iBfBObxpB7m+CbpN0JbwjRGmMQLMFWOY83QbG46efBjlLVEf/37brjeK/1jhAqisSqMFLgwEUGjI
G9LOCKE3IhKf2YJdI0WC0CJYcVSi8/AMdKr1dChRM7TM/EaS/QaqROZLEL70C9NIeZladzns66aH
9gVLtNO2zKtgmFk7QHGFAifQscdksxFGCsgkIEB124IUY6L3NHol06daPEk1ixYH6B4Tm0K7VUXN
4BvbfC0fmaCdwYOWwjMktBT3T8XSgQaVpV9mVTthS0RCz1s2VH0ldlRx18UF6nh8fTq03WwZqLdV
Q8WUmXiEpvfnHWWNFdyuQ48jyoaqpaESypOby6NipM0QAa0emWyJ3QVKj4351cduOzUsNr3z5ja8
/8gcF7qMCGJ/8QJz0ggZacm81qQJDSbIscm0O2/q+2jih6ahvoujG5wZKH0cT19k6kMTWADijxcl
5HlGG/KmjEQsdfqL0h8S9H+U7gfwfow8DDbU6m1IKDmfuZNeabbMKCR5zn/R1lwffBB/lkpWpo+L
jg9aeqC+f880chCyI2iiDuF11cz/cEFVNUNXobkALtcTNPEQEvR1FbCnKMxikp3rDkb92f6IdlbK
3saclZSls+Auc0o6vbJRHJjlYo/aDChPQhzVfsldKEGG6Bf2QebBgr1+F18tO8sbLsH1zCzXeseb
V85+WvufLQg4mMZCr/24geg3esjtwD0//VvAQ3zYypOOq6R2wqoQdrGMdxN8WPAsedVV6HSffc1M
J7gKXTBUrapMyEH2/6BNfGRWPfbDIMwkZdFgNmw10NqCeOn1/MC20KxHFrikXJNHMtQUFqbPwdF2
aLK7KW+SH+1zbAePBDVgFj7qPyqkk4AjOBeRm7Kv/+cncIueVykJszDvgNRrGfSsP5Qr3Smf7/Lr
z7fqmvjjawA28J+SYzLizJemwOm20EpHU8BlD5YahgC6Ywqk3fV0m39BlWhHjJ25//xR+mhFCtC6
/q4/mo+WT+9n9uv88Lcugkfm17h3UHSaGuCI9BjDJ7e3pm34w4fiTIDWhvefil2B1lyzm4kJ0Jhb
CGIQeaLhBxsOpxEf4ay0iqt8STu7D9y28ogaozqOLmfDwSON3F1L4QXe4uXENgGSfI8jdxI9BGye
weASxTsaGHXkjWoirQw6Yt6XDpddrWOprDMEZfTp+Jq2L61btHmHPVBCxc1i3lSi++jWgQJELSid
FZBhyPwZKU3qUuo97I/k0kycMNkXFli5hpfzCywyw+3hEcxcaitjfQO0fy51eYU+5U+piR6UTsS+
+01zdHJuoTfDgJ4sBQqfO/ajIuoUsvqSdRuALj/yg3vTzfbTk/mk+NpuuJwepOvi65H8Qtbh4Sjx
WmcGd377KtpV2xHz4FO4YTdJC+1ECbObzti2A+7AuJomXm7XaO6zJ/QYssGXveWC7s/P99YdZ815
VhERsI2gmMBtqBkdRIqeYBK62V7o5EuqZXcr4dqUo68jnm9R8PyJrkpXbUV8OFt5F0rVEJrA1kIj
LnfbgW6wVtcztpUaotPn9xA8nB/c+u38AhtkzUqwZXCZ4n6+PBMLipSYVTWaZ/AnVSUNvUkJs8Ru
87AWHHvrTztnjUu5krBu53qCtazr9gUaQLtWc2dzsNMYCo7R2/mxbc4dhrby+UNvk39taqkSjv1Y
dgg5MSBs7dUkZ4Ib1FbhHYJOGijxTNSIUNE89o0wKWeICVSdXZYzi4eSLQGgeY3ppkF5ORTFRTCC
F0aPd7TR2dL29soVMzaaDVZtARBS3QoMwECCKB8h6JRkSB3yUBv6poPypulWU2frFoT45syfgglM
Q6pXFJlHx0elNOxc1vysn/fgE2W1CXk0klwRzbQjqdz3/Ygo/p4UP1M8apG+sos0u55jcwTVABQx
gH89v1CnOwyLc0hvso7s4MjS+y5VwecFMi8LXeb1z6F/NqAir4A0/nVSr/MIRGJ/6xyrSdzW8BAE
7hr9pPwrS2GaNFiMDJqeQd5ejYFoQU7WYzUBZSO8fiPPw3vk8aiUQEkXoHaw3u2VnF1SxErVt0bB
relkT61WQDpJQI6O+ES56GSWWlMb5crBExZ3wGle1FH9OJuxG/b9TRQ2zvm1OtlUqzkKVilcsYFI
5gFjcheOHcR5wUHU1+1la5TWlbGYL+eNnEQlzgjnD0DEAHo6wAghk2OhH0BKUqdWf563su126zs0
eN8xh3wpKQOZVZGkBqgF9fy+GRUbatX7eIx2UlCBaUff9ZV1OZLf1BLRRv0X0yCTA4kV2Fx5pVID
ClBWEFsgHus1p4vfFMlgUaN6QxSgipz7OXkfy8mHCJd/ftBbTolojzBhAppD+D7coQb1uVlABXOJ
m+S2D1uQB8tLel0PSuwEYdey8/a2lhLYNJCX4N6HV3LuPgBCZCJBaQ9Mpa3kBP1+ARNV9Pu8jVMg
KPzl0MjqtIfxY1paeYxgZJAsi01VYk+h5GYEU4sGq3KY/AX0skVi3U/UilFb+PX//ABuE5Y4faQs
xweEUu7phU+XtzC40We/a0O3b+5V+cnUvizZO293azMejpvbJ23TaWauYTFJUnqS5pvG5Jy3cFIn
WGcWsRkhEqqmoJM7ntkmVEKtbWds97GwNcVVhudE8nVp1+PhMYtFdbQt7wTjpmGZqxYkCDGPzZEl
QECNEDIV5UqxRjvpdLtN3kspds+Pa2vmDg1x2STa74oQSgyZrVfFY78UT1rx1y/imDqw1mOjGWvF
h0dmxnqQaeYApqeo+2GCrLm+K0TZ4dbqHJpYR3ng90Tusjr/Jukan3Fa0rhYKY/sPrS7+q4W0Xls
Ls7BgDgnt1JLruMAizOnF0oz2BKt2Ggi+xYRqokMcW49SYnaDylmLgnQ9/s8ZNdN+0AjQV6/fu5R
Mor1Qd0ZBOO42qzNfceTNyWLuRiBiT2bmSUbpLeqqndjWAjO5y1PA08UtikOaArts2MzQSSTRacI
DWaa6JcyAHEs7JTk+bw/nyaiGA2KXQDb4U/0D3GLI3cJLfoRxJlxL733teajhZ5JsWzPBI+/U3Q1
th/aiArj3HhWH7ohtpRZhXYGNMj5T9lYPVz/ASBYBSqhU80NeBmTySD1kNvzCFYbHGkQ9OgjPwcD
43lDp93DeHnCWYaagwFhT8pz1IGfAAmROeMKCLyaYsv6j6F0GsXJF7zPPuu9F/QsinZaPaFNB68o
2m0W76NwJyP9xr8JvmYdF+9PJq6H30MneAM4XmitMka0m+Q46ZZORw/OMLF0glSBXkKVG+hvdNCU
aB6yqpi1yWKXgDWc/4I1Fp/7AC4aGFad5RQ5PnSPUqfovZReFoMHTRAW5rLblyUoKQWZ+8Zaw+v+
jJnzOhKMSViFkK2wmsmLu4829stRc5bu4/zQTjHa3+79xxAXEkhhzTFVMLaZTDGwlgWrRuoYtLkI
uzDB65jl0O5DW1J/HAs3QfUp00Tq8ptpxuFouYihp4NqjusEt3nAAOXQUbbWzd8L+ayNjzm67qbe
ToEM7QU3u60wb4IjQ4Os1ir8wM2yqc1RCh0LnCRKsgupxawyuFKTx850EuMjGZzzk711ozg0x811
XSIZlUAgb4fR8lrMtTvoxkXVg6l25XRVrK/z5jZ9iODGiuiICzT/CgnRycQy2wrN6b3pzLVTVjcg
R0pmEXxgc1jA+WvQs9h4IYzipez1GHbq/HHdFEPto9DhmPW1KWJq3TRlgRpdw29UA7kQWDV5ZDRJ
jVAgIyyFO01ycuBTgp+xJpCE2HKNlRqdEOjGrKnacdCJZ3PqoFeIhKlzOwIKr/shvZWN0abKVSuC
T65+xgeYQ2PrxxykG0qcVmFEYawY2gKvVooMDJze7dVe+2vgs7pmf/AJgrIKSEA4U3KWLJIsZ6vC
Sg66kV0/F3Y2CaLXhlIN4ITAeoBV10QaYHARU8qsfJ6iJVuVeG+hDfz09ACxTWgsPs4MCtG7naBK
LppALptO06XWcwUTqI03dP7MpDtcvQS7d2s7WfBvFZQMOpS1ON9TWihQlAncvMKDUtqXNoQJWKVK
zPr7NZLBSPvHknrsDglYZxerhKWw6xiIuJgS3AzD2/nosHWoHRrhTtWkHnSQYMEI0WNQDj60dcwU
4ivKUz7XrJ1ua1GRcnMC8cKN1AXlXiSHx8PCERr2xQw+6ym60Uuvkvdx9qSKYJYiK5yDz9B96ycA
dOyqKCymhNL7ki0XsaLeZlEgSAy2Tk8IS+HxGfK7axLKHSAR1GSUxATmL0fm1xQgmbUqZtQZ6/Uv
mkl7XUMTQwFpq7Af9oGqAMwu4kLaCFT4BKCqALgE/zEfqKYK0jjV+glU/1KpOzRORfZD2TCZfg5C
Oa2NALwS9APDhkYD2eJ53dV2Kttlvd7lBJQEMUj3TPNJN6YdFAsv89AQ8d2tgYKLjOvEgsTKgiYB
VD2PfWZRmqnXNKwmVLzc0TBdvCCf3wcboWPV1EKH4QqOOFF+L9o2mxsNDPKR9F6FN4hbLMn+Pjwd
2eB8Us9imeY1bCxjwwrzPaXSlWJO3vmRbHj+kRUuCI5xSjSAf3E4gvRHA6dDvY+1R6UTARnP2yGy
zK1JOKBgumA0EHhkpXwLyZA+qdCELThFvjGB/OKjwANadvyBhwBu8XGS6bXWoEayNHhDY30zVyno
vhTLCZQpjiDmVkalm/e15QYgU99H4wTSxVZB7hprxU6HyiIetQy61qKj1FnMevSXKEo8WOt/QzFU
xltqVBd3ZmcFuZs2CarJ8bSElOVo2hjdDruO7nowPEOxqcSTSppVKiPSMr0G4yK/JWEbgii2mt+n
MKPBfdqr2pvez9QpIwlE4gCYh76ZKcavIE6XO5qpuepI5lD4VVUVoG6YwhEQlanpA78JOjpcWU0q
1Z7WolPYV8Iwem3IML5KTa1pdlGW0Vs1m0rMpDAAg5vZqcMOAj6FNyZNYv31eYeHOSBK1sYVHBQ8
Vq+PBqpNYK9eG7MYapgTeVfVl6kTMDKc7vBjM6u3HeQ+WHmtbkuYyaeejfoNOPgEO3wrQkINC/hW
1ItA6MYd3EuF8zxXUMgPis7piN/gdlHpu6m+qnQ3Nx/O78KteHJoTT0eT5j08ZyosEbrkfVogZG6
CHwQogrV1iY8NMPtjTZdsA9mmFG0X0p+nwYPQ/9ZCxnON+7eJtI4Fa8s+HknLbxNQCJLi1DJb+vP
SnPU3Nf02zRKbK26lBIfmkFWfWcY9+fncOtCeGSWc4qxi8IM1zXUnbVfw0BYmT9kbcqMAQ37A5ps
blvJhZa6JNKkPEVboPIBTWcV58DKFsO/wpj10kmW3uV2T+NPvXxfhsmDElI4PPdpe2GEs2vivham
BOSuN0tK7pET7JcI3ega9c9PwsZRe/Qp3Bx0jZlBmQCfogO/x7SSOBKpILvYhXZfpnu1zAUbfiMj
xMBx1K4odfC9cOdHYARFrOcjqMZK47HMStc0QWZL8uCml8ovvHrt2rl9rHTz1/mBbtwW0GL1xzDf
c0xyJR0lBYWtoVz2gZwhazNzcAFJenctG8M0IpdLk8tkaWl5kUZScCnTLIagfNVGX8GsyZLdpYaC
J598uJPVOdkluQkeLzQyZ6BK6YPuLUrJ9DKE6DNiiR7VF9E4kAu8MGd3coLMoghLwf3xdPXWsIY8
yQBmRTZPtN2zOVZyAg8utd6d5Wdw9EK70s8WNyj25+dvK4KuNPYKGO3xJs4/JRjGEuBO16NRy0q6
uw7sd1d4ShSRPZziRIDUwHMrDgMLqrEm34jW6D04jUMKZh7EttB5j++Xq2H3CUm06KsA2M/wcq96
rgWpk9AsF73jwIqXaYRZS7Xnh/v8S7ZjltuxfDm+ATae758tJxepEXwLrBylHutg8WtVwwHEgS8u
93IvycgDJLZYQKqTT9WfffO6/uqcJ7RAs/k2oo4cOoDdPcuXhnt+QU8fMTnr3BlSWy3us4EB1la0
ikRu+dKxrmFT4Eq++hoJ4swpru3bGvk+61FT4atgZR4rEI3FWJOr+qt+UW1EgEtjr/jTQ/ljumgY
KjuXqQxwkGCYG4cLEgu81GtoVqUAWB8flUm4tF00oNtQkYbBDiBZK5stwcGpv+malbpNkz6hlH5H
Mn+pU+Aqp/7r/CdsHNZQVoIWHWjbUbHgM0yoPS6SFss5kv/8VdMi32rpi6GIuow3Cup41Ad0DY3A
CKxQXz4eKQ0JbScLW9SYn0kle5GSv1hjARXe7NFqoc8KReJMGmylbZgSTXcxZI46Ej926qPeJ9eB
8jTRypY0oVz36RKsTcJgMsSJJ6uQITv+MDxYa3oj1zma9awQZYBOtWO63KIIz4IycqtFZsn8MQ25
l7XQfSKP5+f/1NMhyXxonzvkklAig9E1Od7VABmuB3BBSDPTlOhmCb6aNvZmSYcONS41k6g8ehI2
j+PZCYokTI2UNnB7GlzXOSCMgsi1fvpJCPkTL/lKWzgMQ9Ln+PnSDNlQbQAei8nLdSbaRqJxcMd2
jc5rMuNGyUqAzHNlB95q+/wqbZ1leDtGUoDUAPuUs1CWaB9dihbeiwpHPFyrgM8jBQymyyUVPe6e
zNrqEH9sfXcQHVwH4hFAVNCK57a2APKqAOI7XWrxpSm6XG6OaW1Ewwu8Bfg8tyPTyMADi4HsCurW
TAGjEM28fr7JuvdCxLK4kc1iTAe21hU8GNM06G2fUthCrQE3j9+ygpvHzghKW6cfC15ZYlACQN5s
evrrdcPNGVJTyEJUDJHb3Kplxi3VywI6T19hITEVYjYUgvLJBbUS9x9soSoE96CQneYPTGls8iLp
qwJMmas8kK+iIbcidtSiL/7vwQxQioQqHqygpQVAsOP5rLq5VsO5hq3WN5TrBbxT7aSwpRfM38bb
77EhLjpV2twY2QRDfQ6Ot+ul8iftl2q6Eyr1tGdDcYmHP1l9Kcu92bq9qG9n3VdHEQQpHfJitJCt
KFKM+HicBbGyECl3YQdkhNIamE5jwx5XLAJ9LNrKVrVfqUgAeWP/HdnkSlUakkk112ETTSyelXhK
HuyodkE60Wu2aHBcUKnqjiTVBB13TUsYmPIxqJn16adCAqfTByR4Xmy+nXfS00rA0YTqXOUKbyIz
+kYwuIKiRHrRtc6ivy+tjpoMGlKb/d9bw5EPoh48sxCgwo6Xb57kAbLRCuo0Zexqc22nzZWEwmxa
Tx6o/QCnEjGDbgQ1/dAit3iE9HExUhm06krlt9NPKQddoGl4cZQzSfjKs2lNxT0dXYHIlHkMO0i1
kggNcoXdTaUzF5QRZKzxXDpqCLliUSniZO1wXKOfR8NjEqAPeLw6ns1gVMeh7xUcc8CsQv8kKlhk
qFA/uzaTe9xLz6/d1qEKDgWUPADHRCsRZy2KSdFmAaxJ1k/gte1RF5S9Tlth1/EcWOAOhSDSu7pM
8Hxk+MtnvMv23rL7rfnSRfUS2x8DS22DyQ4m14sEPWMnO29NfChCCtDbuJvypLtD2dK4XvP9ArJT
KK0P3U1bviRzAlgFWm/bXTXKghKcyCQ3nVk+4sKtwj3C+T3DU7tcMDAXADVdKT8Hk9hWINh76xFw
FDq5MXKzC47WbijWpGiabkzV09AbqsT+eR85CZWcDe4YCpZwyWkEGxFCchB6IJRiElhZRTS5W74I
yA/qUahLwxu5OAIQfhupMew01VOm5XZTCXxxe7L+GODChpF285KXq4HpEXUXRbmPJvf8XInGsDrI
QQrUkVlL0g4mzCj0SB+wRRf5mMAEL7hTKglqV+s0tZHB9PBFtv7Jp6AQi4ZktIzoXDYADTpjQOs8
xpC0DOw/TfOgGoLq8Wmv1epUJt6XoXqLvhE+txmNCDJLA0ZhPKv+j8FJX7L9OPqKn+4Lv93Vu/Pr
8l/KK3/scYOqC9LLagV7g6c8Kj+GH6r9kILz0lHvrsYr9QplDl/E+n36bMoNkvNovVvSCOBOzGSY
OmFN7KZxFuty6O0EIoUGvY2khtV9zMCZBUYewZDXU/4oNgDIB9wSmoZX8C1y/2NfTHU1kkIZ7RxK
/YOOgMMytXurTL+P7kjFpuLSkDtB/DsdMWeTm2YjIA22MWyGKGPHFK+AmmSHo5trkieXt5N1rWQZ
s/r7gXh95J0f8cnRyRnnpjvKAnVKZhjvR+m5a5MLw3xqgWtJoBU1BTXT54/zBk9LSpxFLqIkhUna
qVuHixc7EwQZUfGWgofM0B0jNNhYO1qzk3Hz0XRwFnQsk/1Ysovs9zhfUuu34GvW0+XcgnPBhw5N
FsoTvoYmrWNNV99028RRJ3cJUpcGd3XxA7q8rEhf6+y3ZApyidMixzobeAhYYQ/oSeCTCZIqTR2p
PeZffWrQIqpHL6AuUNU9wFIN9awUpKGiktPmmh/Y5A5APVaUatKHzm6zx2jwzPhiRieEtd4yK1aG
gnat1YO4GQayHJcxFNFWtBm3pVBeiwoqg6Q3xw0XLyiPdWPaUJRmZvw+VCJWtnW9zlnjNlMTKI0R
xisZdxHCaa7zxg4CvLkaD+nYImZc65og9G9bRORH7W7ldObGB/5avUhbNNzSOHPbBjwl+muCEnuf
a49j/wU9JXtIRaSOp9fPFSwI+AMaT8EMcUJBnOjJ0KGhBckulpHcqC1Um9WC6Y0rQ6A6cyUArHTJ
acOfpC9Zk+5rTXA8nJyp3BdwXhTNoyaFFmZao+UPXDmrvdWpjQCFuek8B8PkJlePRyksV15bVD33
YRjbBrlvjNgG3ZXX6f9AkY1JBTcZtNeAjdT5YJB0NJ8WLKUVyy5VF9uMX5U4fupK05sTeK1SCZxn
/f4Td/1jkXC3TvSyKsnQr5S6IFyu1GwXtKGdZv9Ae4SBAccKp0G/ON8xKSGZGIFPAxs3+tRZJS3v
svzzfCTdCCpHJriwHqhaNaorObCcFDuwxQDA4IE0UClCZ4piW5V+nLe36Rl4GgQIHUh/hE7M7EHW
qE0xWHXLGkNCqVzSvDa4bWIAKmytmJ3zprY324EtztUHAKGbdoQtupTy3dxV11Zs3PeL5VcQhWea
Kj2qeozaFmh22ATQ0F0AEgy3/h/OrqvHcZxb/iIBSlR4VXBqtzt3T88LMVESlSMp/fpbGuDbsWld
C7uLfVpju8R0eHhCFYkPkB5nD52T528r37RwcblQif9n/NLJcIeKD26Cb6I5ezfK9muuVqcsS39Q
/p7XxEspDbhCtyRlcKgRnKXRD92K1u6S2Z5ebeCzz5DsbVmSnjkzj3dbnAaXHLTWBEnTu92vWJtl
HAL+UBcNpI6cJZnaogR5F3CSyHfgdkbpvoQYzapuxJJ7gnn9CySttUkGkcxtlv7g/FDjfmuNHXhi
qP0WxcXOyD7RRrVDfZZnjF2Qtx+tPjz2xP2oMMNakZ7YCN0td01Rc/FwnX2UtNglWAaFGuOjVOLp
9tGEn9g629wGiz/kO8S44pIuWqUzOGlRFUXplUbHZPcjCIG6QAxBCdLP2zt4eUWxmmjTAvG83AjK
VVE0goEDua782K42tCw8AobYVFu5Q5Yn7y/Q/PuZpSiZRYeRtWBiL36aBKVWyVPvbEgR9OMPg/IV
i742LOkOaXjcJuDfxoEwDPQseCoC0YrWnFx1xSrNf+j65P0zLPnqKHMbNQY5eMXj5LMFlVCmBjny
CB35qOPAdtI76MffXrHrCpg/pZbwVx24HqYlXyMpBZ3zH3b2KReokRKeBs7FIqm8zCxPqSF8xao2
DvnZ979J8UtHDzHa4z21cAML7bW3P2ZpjyIt+c+3SKs6Eb1Oixz3TctZ4TXoWQp4bcSBmcTp7jbU
0pKeQ0lLWpEyc5gJqJRH+2zQoMyO1sIpR3We7t+GWhmVnOIa+0roAkIdPtGU+7IGDZKh7yz76TbK
4oV2NiJZ2wu7JittChiqZNs+MT+UEjT4pAuVCCrdSPSmGuh2ubUVNojqBhbaCcjUTNNLuBPe/pal
0wmrjnQGOg7AHzNnoc9Op6PyXqkJtnEbcVQXNZ7V2X7rEtSpfE808cKLae3OWnIdXLgNIP8HvYgh
88ZxeClN7MCaGqPx5jaIJbQlQxmbW9RBbehjEEXaymFdXte/kPrlKGlFoVSSAdJ2ahsNy5MTNgkX
HhruVyK41xnF+ZBqFki/bByOq3qCXONKYhuYUAhm3yfRTzfrD7rab9U4DVn62yYMXqDr2Xq/L9Vh
xfrNt6NslFzEjS0LTPAzI8/lOFHxbhi8Bng1sk3CyHM6TCu588WpPIOQDr7OBFPLCQa2t9INtA52
6FhBTe2ahODSy9w9H4p06o0Cq5TNhpxlRyN+43EM5vKnVg/S+mAhxZ2pXxRozNw+DYumZq4GmVMZ
8zPkcv6K2s3dtsWlaPV46+R0g8QpKil19PzEK6yra1DSluyJBe0wE1AIt4UCPgQbOaj43Ac0fa4U
vC2ecQO1PLjnwdsvBy7TTLggo8NUoiMX3iqE/NDMBPbutyb/Tpy1qv3lgf1Fm38/syhNlLZmNjsW
VLu30FNRsb0bI164RjWyaEbORiXtdReEqXY2YlRjlG9FDFHZCmwD7UHEH4OyVpOwNihp16OYvdaz
WbJG6cIkc+9T+3tH+UO7tu2XvAr3bFDSrteLBLQwCfRDhjFxgzqiKYhauqfO5l8inZ/6kSd+BFGO
u8xiqL65vfsXwUF4CT6xuYmZSOADKBFULQc4gb6lUgVC/FDavZsnXtm+ZNXviG1uAy7O6l9AS3p+
V5EBFaIagKW25fW3vgPxyUeurlWZX5cMzjb5DEc61qCmq6naoiCgC2a+ijDZ0aAHX7hnemT7Tbkf
g/ZhCvMgelGOaxWDi/byDFs654M7sNEuZ2w93ZKMbUDyu8+NtUt12Tk8w5Ee5BNBlS664eElfTND
66CHphOS5yocN8VzXXkxLruterdW4XSdpJCmVnqvRRyPOaeaYd/LMIsDZUdD856/m7/ybbFDg8jY
+81vZGXIilFbnFdYaVjqudZE9iJACpCUlALY0e9dDSpVdTDaa8w/S8kB5I3+okirp+hdYmjzzmHN
lrQPJBp9pOH4hOQHurmiMozGbY23GS4kd3j9D6fjDFta0SK3h6RSgB115t2YAURFX4SSbJvE2t2G
WrSlZ1DSKkJnU2VVBKhC4VsFQrqo1PbqHCVeVoZGc/J2G25t7ebfz64IUdGqzwrAae5npT2VSD+A
Muw2xqJtORvS/PsZBskQNEKQFLPXJLganvIObeQHZ60obnEo6H+yVQMkt+ABu4RpO6OLnVTFLYRC
ayVoqh+xuaZUP5vBK6/OIciHofN0roi9xKi7ocodHV4d6T40pz9wXjUBnz4npb1HkXQ4TNWXQntN
i/Ll9hwuOg5nwNKtl7QF/ubsOCQI8IEQqpxgSDrqcbT6WawKmUX+Q7YCvSz/DFW6gnLiJKPlzK4K
StQ8odsb5nwKOjxp9Uygq65M7aK//BdOvoDiQo3jYfZVWAcdhT76NoxQi7k9iWsY0uVTNA1aruf4
h4lVw8uAeuqoroWMFnf72UAkOzVmHTH7FiB9X0HhWyU+RTHcZGtwv8o1Z+g6Ez4bfWeWogO1MRjA
pfNbt7U26iOmrWa7ctom5SOjnyC+N6PXzkAAcvzQCRoPH6t4364xHC4/sM7ApYPNeVcWyawPZmZh
Su5M/T6yPggEV8F4goRafdSI5wwrt82ia+Si2QBVmzo8S2nEU13ZbZkAtEA1uogh+cCSgOt6WKH7
sW0tr7KZr+bK5vbeWR7sGa40WNHGjrBmv3MC7+mYIE1rRR51xlCU71Dt9bXxvYjBsOi8k3QtwrUK
LtmdvkWjF/oA4LqkAwgd78viZJMfI4TqE/vQ29uaBlGzo2vhkcW9fDZmyeoo0RS58QBYRQ9b5jzV
veURWm80+/327C7a7jMgydioROVNFwMoBtHSiMekoxSbWSr1NszKeP68dM9uIoZqSlGRGUa41Ku5
+IiNyVOQ3df6fiWAtbZmf34/AwNpCvL6NcCY/lurQmH4NNpTpPPrWc2ab9R+I1pvwBm5PchlRxAy
dwQ9qaiGkpmAyzyHQnYEX75ruBdBfzgVEeQVlK0DlgSjKXd6NuK/N3tTZaGJiVYm+yWDSk/mvo/G
rypfbRicDevVtXn2RZJNBCOJMo0NJPGG6gmSnHx4QGN0UccHMlZQo94qyJVYXehGK87UEvO9i06s
f6ZCctzarDJJgWZEf6o/m8jYdpaOYjfrwRpNyJLYYaWAUoY9dfl4GByBjJ26J3G+N9QXI4sPLqGv
tfWdO59Fq/tqr2ObxIfBRiKJ6/G2K7VfbdaEUZR6oK1RPfCSQDEKMqq8tp9vL+qiW3g2EMktBAVn
SkaCgWTD49DtI/ajBneqqQaRGPe3oZYN7N85kwxsQ6sBjd6AqvU7tNa0VKBI/UnrHky8KRQbaZfX
24DLh/8voGRZo0bNLJNjd1QmhTC5u2vBW2OJteq6/+dA/sWRjWgBGa9hmM8FGlnssHag8Jt7kQpG
3H2agp2iD4bJ49pqtmDeZZfbH/3/KkF5M/heENuVZrRyQXGsq3CAq+TY0mRLzYOFHY/nS8++pwhr
CeYPxVHkQdMPHtKWt+d34UEKfBQfW6C+gOylnGBCqZzRIikNB7yGlnCL+NYmVe/MRA9o7aAvcPTt
8rFR/SZDRXv7TBQjyOIHdSw2tz/kehNffod0nejQIuzjGt8Rd1O1QXCFQ5Q1VgOzaB5oycCspdvj
Cub15gImsQ3E6tC7B3r0S4+dT3qKRmQD7ph7ysxdVL+m5YqVmT/7annBDT4TY2CJ5dLTYWqRBh2h
TkKtCjmCaKuSMuwdE0olsR649NhC7GPFyC8NS9Pm/o65thysJpfDUsC/o3ITwxLjyWoKUDFsIvHr
9nJdu8u4Qc4wpHMpLDeCmICJB1XsOwq2zWr91doopBOZjHVGxbw4eewPiNGPpzr7cnsQ80fKi3M+
CGnP9YgMuIoCCLt4UNCOktHQio5d+69jyJdzJTkwfOZDmo+ZL+p7Q/wsofKQPznGSkpjeUVQZPCH
OdKWiWXy0eLRmGFFep17XbRJu5UlX56tfwDk9mUKRq9RTQFQjS9NM+fVY/qiD2uUQNdXDGYL/Mbo
agXzFYjKLndvZCdgnZ9niw6RARoWx4ThnSpKflqsLz4ioqQ/J7PqXifKYgjAZSldeUUs7jxUGqJl
CHXERJbTbOzczXkVgQue7E00dRoGYNYOqb64Xmco0v6emKU74wSUZlOeINi3j76SyEP3br4Ps3fi
F751upt+Gi92wL84UF1hfnMUayKeC0lOTDdawMDVMF9CMimXURsT6nESULJngX4QQfLV+oSS2I56
+TEtvSJ0X5VqxUAtD/0vpuTyOcoABgE37uY7zxpe9X+fH74ck7SFmk5hGqP4+7FxbKqd5b65LLht
Opb3yN8hzEM8c+DzxOUK+IAhu+6cFLKPnNRblatfPHBoPgQBuDGHWiS7MTgJOJsYMPJ61gL9hjfs
LFfZOpvbY1nCgcjxn+ZqBGrlx4ia9gJHaRZIGaxs60zp8JJRJwbVvtPr30Uag5/zNuLSZY94MKoy
wW8OlgdpgWwQjJldgSYklXDwbIGsxI9IUuz0GvroA17u9X+w9C56kUDbB70KFK1fLpdSQ92rTkA7
qCRI7MYPGXpnUEZtVG//fmDnONLAkhq18U4FnMJG2Xb7ULThBEZQkCx1yv421NKqof8J1feYQnS2
SLujYCZXSxPmWI9iv6/3ueq1AM3XmmcWdzo6zFUwuiCwKVPZCrvORzCWIawZf3UG6DJRsDdYT7cH
s7QhkAj/B0RaHwtNQHU3g5jYgMnjxF+y4R2usdeDLOY21KLxOYOSlqiMwBMN2mNkJOjRguJeAVKB
2wiLN9gZgmQb0CtgVcoABG5+yZOdSB7gvGjVW2vtTPal5Cup/iUXE4cXbLdotUNaShpQJ9qmZMTF
8698LQyIP4N6oIl/xtUP0/6a/GuuFFzJ52jy4KAVB9J8oFnjrs6+K9VKaHlx8kDIrzugDAVPnnQt
pkYa8WiAaSDDRxcdDfWUVggAuJ+2+YWNfs1/3F6sxe19dg3Pv58Z8mJQx9yZr2E2mGGNSGxbMTSV
rD1vrgsl0LEzaw3gjYd/8B64xHHYJCYu0LEjcKtaJKhAgsROjYHymn1FAkZPtb2y06+rNGdMPAJM
kHuj+U1uX29TOvSVgtakPA/7UMVW9+ptcUeeM48fxw0EJ5/4TmxZ+K8pJCXg2XadTarV1l09qABO
3VOneqP2aoLruya722t3dZQlGGmvgHYFLEY6YFT90+Yzu9Wv2wCLPabnMyi9EBSbUp2CI91DowAa
Tg7VxnzsPC86tlFgeY731u6K7ZOxJ49rCekr82640GYBQR+Uj+Z7SxqbLqqYTM2oeHX7poFJCnlT
cy/c99sDvNr9f1BARjQzUs4SnZcLZbBZMKWZQElkhgWoneImBUtgvGIQF9YJj9FZ/AxkTnjrSFeV
Shvb6Av4rgyemP2kxmv5oasYIoibCN66CJ9oKrIekgkctJq0cYmH4p0IELnZuQ+G52xZQDe1122S
uzTs7vInEzUFwocI2/sj35KThQ5hPI4f2wfQAt0hH346TdvCL/c6BC7fspU5uJpp6RMluxk7SaeA
BD9Gv8kp5XepFRr03x4HQGAN0SiPur252v9yMYcIKjwNL2K/YlD1eTbXelmuLun574PnxsKzDAKR
8iwrg4qeIV7Gfmf81poX3h04Clt5ECcrA7na+xKQNFeRS3Euoir29RIxN3pI7K/IIqnNypLo8+m9
eP8D5w8Xl4EQ0NxhdjlhGerjMqPsMaDAehceQr7HNDROX6sA/JV+tO2OyWHAeyz22Ik8Zc+oCAlA
1rVVXstwjUjo6oxA5uGPPC8BMzeoAKRvMfJCzZuCx76m/4YoWI8C2ttHfWFSLwAkU5Z3TLNGSAj5
xH6Y6AaR7Ap05musigt7BExQ2Htkpt6AVu7llKY01yjpZpT6PqMtona7bih9JwvEWlHLwok6h5Kz
wppwS0MTgBLTo1lu+xZh+hXXamk08LEh1IYHGATM5k84u8eyMjZ53xlYFPMHQnZOcUdbSD6BZmqt
enpp+c+R5tU7Qyp0awKNK5BKAk6rAhx75sr6XxfJYIedQ0g7zC0cVS0rE/OF4ia0Rnh6SIMqbKPt
iMpJ2M3p5+0dd52AlhClLRe5oJLNBBAbZZO8K65n+rVf3EXHGqxo5g/i+GtM+tfhDAlS2n+dMuGK
MAHZHwrlvoIAh//L9ZG9+ZLkPhk9LQ+UYNzeHujCTgTDDPY7yKNBfSnH8DvOB8TFSOznYNZI30wr
ZM1KTOrPY1+yVcCAWo+BrYjeO2krGoo1DYWwEAsN6lPk2Z5zsB/yZ+ElPt+w31YQeaUPYdFjcfpt
hNw7gV3Yc05Qk0We7/vt8V5X6pkoCj/7GGm3Ok3ekq60Y+jYMp94LhoKRq8LpqPpx9+7EAW5nkAd
CsTodc8qPbpy3y+Ysgt4aSdD04g6HcVcZMYvx4Q0JPFq9lyiu/P2OK95NaVxShuYpaVetxOAxtDw
cq89NRs9zF5LP3/udtpu2r4NvrnJPCM0g+7kbt1DvwOp0sqTaHG4BhoTZ9YR9JNI3o3jcLe0Kzf2
FSVghs/gejoP079+F2OsaHtEg8EcEkcR6aUF6hNDT6wJBdUEff3Ka7Lai7dgTC8ApFu9icDDkXQA
6H60MHKul+2Tuyh09vH36aQ+kG2EUH8Yunttf3sZr3Nc0tCuzk5S6/UA5DYsISP+xfzdb6eH1otB
J3+vfK2PbYJ7fc2DXzDpF+OVDsmg90Wca0Ct0k2bP3bV79vDut4WoH0EOxIGBxKaK3cviblrtE0E
cm+mdzuXdifHnNp9V4KvvBbxGrntgmmFjCiqtWE+IbtmyuwdtcmyTE/AXUpesiMowScPNP3VXbLP
/Q/9h75xoFa54qEtrNwlpnTS07yYSGsBE4TTr+pB9U0Ep5n3y3lIfLCDe/n3YgVyviAu7SxILUDt
g2iXiw0plxANtp6zP3I+pCaeycIiDoT7CNpilQVlxz26xhJ+fXnMgLg2cLChxClXZAw5a1ynhowE
LR4ncNzWT/0ascuCvQYGKh/xQjL+yL5cnm27q5VqUEE0a30VD+C2r7fDBk+jYRdtbdcHiVcYcqgj
Mz8P1urqlrGRSLGwktg38uPPsRqhJQ5YktId6z3xUmwgs+jzcM70+opfB+6vyfKne4j7Tl57t1pq
szi/f/HltJXKksowBfB7nz7Ze6uBF+IEULna8nA/+TwONP/l9sm8DryA8wqUZf8bsxwzTQSIK2Nz
JvYtPbZHV8XB/qKU3vfUr38IDD6AyHhIP6r7tcDLgpMHqi1cFA74DhA8kzk5K73sK2eMUgh6fdjU
V5N9PexEtJ0bSErlceihVtp5haWC5WHFC7q2R5fQ0mVZdUJDGTagdVvshQaRXHTMDM/ojL09u9dB
GcwuvC1Xg4CGCodLMufqOFhMmWKI8B2NgO3zkIduCAcE5FiesWW/o1f7fnD80bMD8aP3+7X2owVf
7PIDJMueuBakLW18AEqmNspugu7L0fndHb/8BAMCcmjRnbiDlkgIxQVk0O7SVxOk2b56OHWTX1MP
iZYVR+V66i8/SDKTeLOLyWUJYlRjaLWlbzebBC+uSFkxjtdXOBoBkY7CtYPHEEK0l3akzaae9j1N
/UQ8aDG6EesNrx57vd1U/NvtVV6yw7CHFhJSYP505Fb2tCagGTcB5ZS9+5QWqnjiWXs3jWmzK4cW
XAkj/260o7hLE/HjNvb1zQ1bhdAAqkJsC8T90gbjkSGUxsF0EvShULsI2zXByvksyLeMiSAGwlYQ
njEM43IiI1ZbWWGhnRLMAKGtwIW2u7u0Sj46e/QHELfaRbKyRxYHhewXEkZ4QGBol5DM6JO46nCV
JvUjg652t0a3v3gucTT/QZCORZZNVdoPQIgN2HfUE2L2uoB/mzwn6PKw8UZc3e/pK0pFIv+nCvrG
lSEu7ZlzD0UaoukIJYXmAQj5ErxG5ueQ+RA9crTU3N4fCw/bS1M3f8jZa71LdI0WE0xddTR+Npvp
S34w98Z9g8dQaG5AZrdG7LAwtxeI8i2G4ne4XyoQ1dE3v5Y7EbCH8T56HnagLL4XPjxZv3gC4+eb
Brt3qNZGfH3yL/GlQHHBNKomFvDjvfLgvkQgVavfWZAendcxCqcdMo+FX7/qJ8SSb0/2vGiXR+US
Wb+cay3ruOi0OPUnBxT56UdcVJtujWH4eudcgkjnsaEJZy3H8CYNclPIObZ69dy6wis79T3SOi9H
uWzL3RV7el2OOxMn/72u7fnQnm0kgXHNfAFY1u1wVNkOXPl+8mt0PZS/6Q88EAf9DmmawHj9D5M6
h+k0EMOi2VQab8XbVJ1MTCrNQInEtk35Tv81Ee48NtD8ufgXvIuy46fXSOOh0AM+j2sNO07cXxCd
f+iUsdrhkbH5DwP6Cyafj8E1UsTPABYbv4gaTjCfkbl2CK46fC5HJLt1dkyQ3DMAYipHagaDdWT2
EBa5sWn0Q6uFU/VjlcHn+mq/mEVb2v4xm9xRo8B0E70Imozdk2E0kVgrlRDi3msKm4un7WwepY2R
q7QQdsmwIY2nGLxuA6RSVphG1iCkPR+7LJ7sKMFSOd8RvQExumevFXcvHywT1SXQ3p1lrqSrAMLG
xOQE4yDuPdqMp/q+NL0O7w9jR7M9SV5tBTUnqmdEm5o8oPaJWSAxXIlTXVcVzxvm7CukG9EtjGq0
Ob5CNHvV8HS0d+pNaKffYvGQ9wS5jcCKQ3dYe/Atbpoz3Nman5mVuHEsrWqBO7IX3fL1dDdVSWAl
K1bkOqmN8QEGtedQPgCbgjTL7dQzUlDgKCb4IUyMQ7PQakLBYEzR6IPSVr9WtUBpjUO8FhFdupHm
uA5KekC0Am3jyzFC75uMmg7stHYOSNGC2qXzuTC+WqW9j9Yu4MWl/AuH2sBLOIH6oXLUUQqewe+1
f1VCCyJUpLfPFXTGm6IJ4nKTF3yP9+Rty7a0lufA0s1rJWo76hGAC3Av1oa1j5IGAXzIVUWrstWz
MZHvWlPDI93Q4HdfvR5B5CD6IgGWA8pmbzDgufWTV5AsGK3BI5UI5//etMYp1bIddgYk4VbKWJcn
+uwbpGckeL27IuP4BsVm9BXyEvwutwpEPqdy8Au1AoMNeo+2kXDGQ5XozUMumm2HIOlK1HXxKQ09
D2QIkTWB4qu0ubU4y1GyhA9BEZ5Pu2Dod8z+oXSblGwi0ystEaAddkDGXKyZr9kEXq0DcpJEdSGA
hCzX5WarDZaA0hBsM3E0ngylhmzeWmhtcVvN5e+IUaI8XX4O6KOLIlerxjQnX510mxo/XSXMyIqD
s2TroaoJhhD0IILmXLpOmCIMpaya2c8gh94qd3GP/phVttSl+UL/AoyQjbJ39DNczpedVYnmMLhR
+gATK6jzXtigIyVdpfq0z/Q3ahgb1uUUGjn8u6jKL21rP0EhyPW13HijnWms5GsWTaMFNgMUOf4p
ypJM8JApuJga0MenbR5Sgz5DFWbXTbWv8C5IafJk9nlIRB5Ga1XtC9EnHVMOvmsUAsxFltLG1dOc
D4aSAbp6bCyxTRrze4bm7bx7nrQu0KL4l4MiJBRjDCDcHqrPjuEW4o2+b0kKRw05G/fzthG7fu/q
eHLCWpto04crKC3QaLd13Y3Y0Ilgh3R4yo1xmxFI5FBxKiEFT9N6Zect7e9zRMlvQp9SNo4TECs2
1Z4Bd61Vs88EyQ2yyqy/tMvPsaRdrikdOK44sFJ40y5PPLt6r/ju9hQu3XfnIPMZOLvTG6LEreYC
ZIQJZqz2kmiruAeKUOIQ3oZaeg2dQ0kbqMy6PgZXUOq3ILlqUQIOdoHkK02jQMc7b4x6r+pXzP4y
pAmxUojIzooPl6NjvErSwcLoVFoDCbXuqb4fXdXrLfdELRBT5A+pMq10Zlz3AMKBsefmaN2effc/
+YezSc1obyl6BvtkbpMPEyFDPGOP5T3ovfw7JRx9unePIjARxsjvq2Dy6OuX2kcd1iF5pV/qn+bK
Gi/ZMfA0zJLpOqo55bpoJW/IGGswyohYQ37YOSXRqs+2uFkR2kKe2tDn1qfLmS6LfIKqXguT/GQ+
a5vyEIWDGwhf3yADtwG/Kvf8teKnpb07LypIQOaQ7Z94ytk0lxViB2XbwYex7LF6zMeBQwEJuW4S
JFnFkdLsyHPblvaatvPSYEHCh84rCG7hnS0NtkG/Ku/UAQ1840NqbLoihs/9HyyNY+AOtUExjCI3
aeuqneBFQniKpv5vynSK4rfEfbPWivQXR2KgDgU1jw647SULOtlizHCd4oA4yUvfD++sgSoqn8Lb
R3/R65nriMnMm4qSKAkHOr40UsUIP9e9J3FopXe82IzNtukfVRKWWmjgoWQdtTUalcXxneFK9joW
aJ/l8TTbUGSIUrY36udytVN/6R46H51kqVmUTFHOMYuxDd70xrB/zaA7NzELX68Ke5NUvRbURfFv
BSJMhLERNIdtQ6cl6qcvD11j222VZ/AlqfPimI8l2FHXKq+uJfIkDGnljKGaChfxJIgcMT9Np9Ds
Sg8iy4FNG2i9KkcdieF4sLxEg5KOAWXnHEqwhealTOzGAvkCQ/c69au9Ssu1POvQgkGNJtpLZONO
eFEbLSQLQI8A3cncuRtsKxgn5YGClrjQlI1l/b69jZcMKezn/xBlnSLa5clgQJ/aN0ow4bKT269J
aC06eOcQ0nTjfWvWVgQIx6EgJYFdCePoMeIfleWj6k0HHTddyzwt3ZJ/5KTnHDxa4yRTQ0lF2okR
HJIBJcHkkxelL1IeGFCgSRpx6Mz8qPJ/3fSNS/IMVZ5MiE2IFBrCGKl4mKoH1j/q8XujPLbmrqn9
ek3YZ8kSnMNJE+sabp9CqBHCSwwiunexgTTavxZ0kIYkWZtSNKUV6cAw0xacGR4xY09HuqIZg7EL
p/8SnTwfkmR20GGQjrUKODv+loEHoBBhs0qkMP8R6dFoYcPPVdxw/hGIvLQxaJzo6hZuFPiIsyzZ
aPoQfYImxfqRQN9t45Za8SJKJz3Z0JWY/LGJlAcUnaK4iaPl4hjXWXbXEYeP/u2juLCcM2+xrqLI
HK0jskKoU0DevUMAAzE4MFwcWluA92WtaXTpNKL4G8V/FkQU8L6QTkaTTQ0a+BEm5bwmR8VBI1mU
k7tMcLzaG3c7DjoP4MHeIzU/ggesnP7DMIkBLVSdOGA6UyX3XCVjzbiAz9w7Ly7yT30TqONKSGJp
Ks8x5t/P3ai0GdAEBCfZKX/XaZhC9qR6vr1aC4YTwR/QUaF4F06AXI1ilXjEWzaerRMug5GjHF4L
byMsLpWhobtBRUQAekySTxZNNe0I6E/AWnbndjvRhk7pZ/anGasQLtgKjrDOSh3vQu3SHNP6iznf
UGcz18TE0ga3wH3w4mreuCUeCDI+y617mlD28t4e3cBcCf4uLRbK6GwXypHQx7yqHbaMvDPL+b2m
HDMLdG2RV6yVQizcB2gN/YsxP4LPh6Wp0Crt5mHVAThGQOUy5fc0eVNtL9U98HevLN3CRQ48ZOWx
N6B/Jvvx6Km1tVbgfdKjDFV9E4k3eMiD+NBl3SRH50FFEZFy122yLfduQy/OJkiIIaCKoNiVhFfb
jpHVG3ioJdrBjA+V+OokK4/BpayuhVT8PxjSJimL1OwLyAshGWd7yS4K9U967DfuNvas5yjQVkJE
y0OCdvIcuLKvdDTyGiTc8YQhORoM4w+e34/dCoSxFAuy5ge17aKNCa1g0mXaMdGMaaKAiFdJ6jdU
E5LvRE2Hd9PJq11fUf1r1hbuniZMOdkF6w4s1/KQQfdpR0s1BplM032agqrfalbSnapF04YpJEL4
wSqNbTlEdCMivT+oqE82vckuJugUdaZvRSLD9hCmWnlK7TRBPrL+vktAwD624MJI2l6/b0dbeWhq
KjpPRTP8ttbq6JvOtOzeyvvqiVatOJos6R4zpekRloorF8VUuSs2IF+NgkjVv6NduUeVntlS3dNx
07z2fZLA9R2SE7Eb0gYJSdjkVygxgWZUbLeON5Vj+95ZqbnFxPFn+M3RXiO1FroUjwG0nDrmLq5E
WSE3VTfHxDDmL6NsP4BFM9Drvii80YxZULgl39QWaTZqwd1820d1v0M6gu8tmkOCQZ1i4y3KJufA
rVag0VkURhJSMwOzkZmr5lGvVLqLuCsgN9Kqbev1mMQNzzMjIOjK+hSalSu7oc8Sv7fJ4G6YNSTb
fHKtL3kXo+hAVZVXBj/+60QdCp5bboaKFhs9xD9NkJcmKCcxAyOLTIgnq6n2YUw63vqRsO6yvNe+
9Vmj/zLLRH3kdsbCstESPCqhX5oFSlFmH3lq8dqP3DL7WVAiDsxQ8nemDcO+LLTJb/iY3+N/7+9j
x4HQYmYb91QZNWRgjXjvCJ3d6wmpg6acQH9fIy/04da69cSLyGXQ6mqMCmq+TsY3NI8icKxXsb4v
9bZ7SplRbyCI4KIv0zDGA1qn+Fd7iCE4ozTIKjlKGW05KBxQzQeVpEcHOq+njNYM0kzufNO7InqJ
UD76XBaTVQasiqt9X9b1Z2RaMbLsWsO/mQODSlqmjRM56HHWfWHQO9ywKasOtFeN16KvDLo3eZrs
+lSfnjSOttA8HYmvUMV+InZN953WEuTuTSTxw7qvqeZZBRI0vsnScdhmbSuesmoYB09kIHvhRMkh
W6z0OwrOUM2zRV1+B3l1/GpgXmKvjhvlJdJIWwSFPaDQnJniRY867atbucyPMhfCaqxiBRp9h/ob
yRB6hCixBW3ZOI3rj5Jn7hN1IzDdFZVhbHvFzO8cLlCh0Q9ik5Utf9XrUW+8SGnK32LgItRQ8vCq
W7MaVOYgq+zleimqEAwH8YuRUnbMEwLa5ghPuFd91JVNSXsj9tRSzdDYTgV/N5qI72mWN65XcMu6
45VOT5HR4QCXKoEIyITWxTivhjvOU/VzRNuOB9kDE59OHJoH41Dap7xB5MtD85DY1zRRYDqsJh23
STU1B7NR0seRTaimc8Ecsa8dkJoXBDVFlExxgzAlERCGZelPNCXxtwr8Avv/I+3LduTGmWafSIBW
UrqVVHvvq9s3grs91r7vevoT9MFnq9hEEe4fGGAuDHQWyWQqmRkZkduZA/AWugW3BeoYBeSOI79q
yuZHaAfRDaIhyJObfH6nuV5vF9NQ8IoqpghD9OBidBfQfp/iIcYDx5lJsAP6OX+cEK63atLqgwtD
4aF0qnoLpFx6bVZl8qAEc7QnkWHhOqQVLhKJuk1oFNMpm5dhWy4kfQNxueKac9RvckiO70eVDpNL
Qmvwm2am6A5oOkB1tEdf2pypfTuY9biJk8LclENqjbuKkMbx7BwSHS7UHFrHHcu47nw9akHrWxcN
8CtWRanuDqZRbHoad4ZHQ5puiJZmT3ZioJZatJOyIIRZzexBvHepPDByp78iwiTsJwgqvNSlE2xm
o6neqBl0+yHK0u1sZu2bESrdvrYoxUxP320a2lS+wTY9KpTl1dR69ddoprZLaVreA/pCr8LOaU/Q
ylgOGhzxuc8VgGIvJweCWv9ZdYV7zdk0rQOIE6ReE24c42Xs8YI7hjJ8qyg1toCXQf4LDgnkrufJ
FhmyFl1CpMZ68yttnqLm+QurYPU9qBEwqDSXFyOOtMHcIh/InU2NudUGPAu1bxcyEKco71i/Irh3
4qgneCSmyL+N4Kgr/9UD9KAk1XxddCLrtIM7EcPMpmZMkXZYLiBy2+Zbd7gdN6HtkV1yR3zqRRhB
/9YdIai3q34VHjzw2dTcPejhpe8NluLw7+L1b+HWG8XKnBp2ABo142GJtyo62hp9051XFagkQM9B
b5POW3OQJMsidwEIG1odBNXnT7lyg+mPUmOIJKXd1VPuZo1sflWY/a8scE/OsK/00GFwJKefv1fa
zwxIGkcNXGKgoh5/OFl2Z3aT5K4Jn28gMEdJCB1XzArxbpq0Rqslv49WB+OgC9KiYm9DpN4Lb+P3
y1dCaoxLyeuWJv2kwFjKJkjjgzVsexDd2xYUuUGs8RqYP5P6l8Qoc07eYdYr5GoJZZOgvJbDKPQQ
jH3zMz+icOOZH6qfbKZdIbn2wrotAB7AsVsYwjd5ULWp1hAQUFjz+r4BoD07vEM84LpzaY7ZPv0u
2LYHlPnsm/BWxlsrcqC1ZW53nWaJQozRIW5CR/qQ/Qqv1I/mJdlRSd3it1LO5x39u0RuRwsnjYMm
giETSOfH8mULNmLM04Vg9ic/82vrASNgXnMTFi65aZ5tSWlG+AhCwQ/6mqaJphpPQt8iZ9TNCgd6
XT50t/adiVHeXY345zle6CXfy7v5hJzd8fNXiSuJHsxry1wctJyodCLmSt0323Jv8dXVdsQ3qFt+
2BHw0I0b++0pfk92Q+FJ596EjrxaNxf5YsVQCnyXE69+GZHy7W816mYvo18dlV28lU3asIv/6ZCZ
ICTmmMC9zNMDxG2U6YQhFcvgJo7dkWy7aje214GseCv6gKFT/McQF/eGuZmhlIJCp9I89c03Izz0
qsRlRMF7bYL9hFVhJanhrjELrQs9TDkao5rx7yhIgjYeKrYgH7CpzV2JEtMtps6gVs54GmeMYW0c
S1KBEn2EV00nHoCrtTnIUgekRRBSuhrt7NhBPlMrY89IdP+yowtNraqf7N9X+9WA7x6PT+QUFZ4G
tfVql9+DHNypsn6u6FzWuQv38Yk1PQqJBTtFf7SM52T4Sp9utQ4uIio1HuOBiaJdnW9qDPi01otm
v1zeK5H7rtfAnXyS6saQVVhD1x6T/rVxHtPg/rIJyTb9/qyujsMJCswRNzChm98i6KT2MsVZ4RqQ
22CMBB0EpPvn5z2rfTqrOQqBuXaMp42Cb7IayIq2LDzxAYXRpv7PCHcYg5GNVO1ghNznPzD0frPs
FY/4/XYc3N6rfqj7y7smrBKvDXInk2aYktPZqkYPmuYYx9zfDSdgre+M3bPjq1eyoqYoYmK4CTyT
YGgyHR4dp9qKXjsdMv45B4Z0vLOV+966DjHcTSTxTGaJOczKIWq8QqMC5D7erO7MaB82tmuS+yXd
lbJxVmHKBiyNCWF4lHkAujg3BUl0iww5TAX3yS3VNsgPh2PnxfrG+Bk8XD4xoRv+tcX7ua5VQV0k
sDVovm3eLOZ2GL9ylUBeBLQMmmuYOjxfTjMRPdMCgOmgZ2s5pdvlkjUIQ+dfAxYHDciKriR2xJ6V
w3Mxbkl0KoMdkXH3CHcKKGlIwmHuDEdzvgyqxkXd9qxTQHdjuFXq1E1kCATRSgiUXaFPiFTvE3qp
rBY7CkdAR6IIvErAEpHZzcqNlmwun7oIo0LWhjhvVpWkMfOOGWo7UPbkTnosUI/c0K5t72iDuddm
6DHeTDDurGqtTxZrm5HY8Hozlr2HRDcLBQE2pUiAyOJFIrPOWMoFKpseTbeqjkGs6CFUTx1mfydN
0qAQRfW1KS6ZLCq9xjMCptjQTmzcj5EMyiS2QAA4xkMENE9cWDeyLKcJ67J07a4qb4xBcpmEHoIW
7f/+PhfRncKxtWbC36+Ln0mf+GGBQqdDN0YsI4IRDcyhTYVnN3ASgGnwpBlwRIAWGpiyB+JjcAev
RWVrheARQLkZVJOAc4OuPow3YVpeYSjpZkbZfmkhg4WvS4LhRWNRIeTp7Hvtpg9AlFdI9oIFDv7r
tv6BnBODFalferYXvfJqk7uIHMF+EZVe3R3ram/IAJbCrV/tBxcA0C7AYyRGcysF4qGNO5dUM/i1
9iFqu5evpyjUrBfGfsnqW1M4CcZmZywswVCE8dwpN6oqiQBCP7UNnKoJXDnS53MTo1JYaE8CT5jo
V1Gqoe4nhfeI9+uvCc5VZ1Ka6F9gv3oMmHhR7vU3xTbcQBrAJ7f9QfGLX/FT/2hLcnZhDkJWS+O+
N8NCI6Vi54QJtvimu9PBGHlM3J/qlQ7mIg2VMpnunjCC/bXocB+guMicEuhMIP5i1cvap5Zui+xb
1l4puWy6TFjrWK2ORzEGY9ClkQPfyA7LlXEyfJTXbxyv2sSH9kP90F16Ne8tPM8fFkkrVOIyDhc8
A4c0Y63DZaK42kNP4IqYmSR/FDv+H5fhH8Ctoc9TEmAjHdLvSmNE46FwM5pJnF92XlzgqIe0MbUA
eziDUVHF8FwxuHXqm8PjmGT+V+7y3yWxJa/u8lypOtgWsGt6Z/qkfM4JWDZtyb4JWF4ghbvyQC5i
YPLWbFW0e6BO6FyZ95PvbAOMU49v3SnYZsfhYXZl7iCOvn8XxkWQQNViCg3Z1AuTvYoRnqa9nsfr
miAPJ36h7Rxje3knxQaBqkdiBBJMPmRpPYknK+tRUfg23gB/eZXeLUfDi18vmxHnRg5oQ0FyDU1E
vktRJXM6mibs0Pgqzo/BdAtZbrSrXsm474HSMF1T84AVA7G+jGFQ6P8Mvo++qwFeIs5ZimlJ0ZuE
6ag9FmBVVNHkjZKdZIFC919Z4ZxlSGhqRcxKC07b5dFyl218rF6LahMSrznNh/oxeVZGF+D2w2XT
svVxPjOYxawQ9tVxwC1KdyBBw8joV8LUanXcZ6cu4sVaLNiY8hBoeQT/XnKlhYFwZYH7wIRjVcWK
Ags4RjdQSm+QDX39nh7/lNoAcAJGI4qHLT9VkQeOvhTdBCCNN+7ih8y3trW37MnLtkTFdbgm3+Jt
hI+avW2vnme33Uteu6LpX7wP/v4AzkcmK7aB78QPmPzrwHc+4lNz+C+9IofkxgDVISncY7m57BzC
+70yyTlHaYENqMwxBVDYyVOCHAiky2N7tUQl8agxo5+XzQ9AKfzANILEL0UjkwTFbWj9YdYMqbt2
HqWbUU9JCgJkL4+z67m5XWZkLE17A8bfDUBo26iO7kDs/jAnredkPy4vXORPmMIF1SfGO2y8g86N
E2cpSO1gr2sQ3SvT1VD+vGxAdO1sm20taqJAkHIGUt2sJ9XAa48Gy47V/ipF3YboJV42I3Ua7uqB
/m7qSI1dJNfRgJF037lNtmQX3xev1jW4DpUdBOG1TbylkhspjNlUo4zaUQcjzKdR5nSEgB67L7EV
3ue2AcaEp7Gt0fevroaWesWk3jfT+9K9YNgYqmwyVWJ2Hfj7iikoVAYYhyU0Us+PcFTyUW805j+J
liZblc7q3hwU66eTVWD4sEvt+fJeiwyuj5S7n6qR2Zj1UZFWUEx46YAq5ts+eYSI2P/NDncptVIb
hx4IMS9QTTdGEzZFIVHDCKCsvia6/esFcb4T2wHpK3ATeaWuYrDyBzpMZvbYmbc99Ysy3rf2F9oH
NgAeEPcEN5LB1/arsXfUpkYtIEyP8/JNJXut+UIt3IG2BLCJbCKNr2woBkiKEgUfWidJPDqB5wKM
bbJ3lih6rI1waTlJF9A8FTCSE/tOJf29Uzxc9gGZBc65DaPIyznHCFhtDa423VqZ5CiE1xelQYvN
f2FenC8Rpuoch2OD69var2qJWZPTrD8q/XMS3WuFF10r10i1oMl7eV2iO7SyytcNI6ifZpYJq2O6
YKzopWuoW9l+IaPGYa7LB4e1He7jAgW+cQL7VuppNSl2sT7fD9Nrszh3ZPnIMQ3n0vT98spEAX9t
kfeJIjXKFGrTXmoBEQ75VKN/SOvNvxvBJwVS0CCuQFbOfVWmeNS6aMCynMjV0gqwvdsllOn9inLV
tREuzsH2FFfsjCLjI6bA3+0zPG775qntXy4vR+QNa0tcpJumeg6HHntWTaCXG4HMA+hVB6bP6N4u
WxKdztoSF+rwriUZcHOoETo/whDET4+USs5GmNBQsGJieN122LTj+QfJBCCuVVj+VlNGKrwhfn6l
/Gcdx6f+JCPzEoVuRu1tMtwVXqGcLV2v6zYe8Y0ogh803qYU2OQKaFXVHZ0fhrKtZezJ4g38Y5Af
p7KzHiPpLQzqpbEhE2D7pNvmAMhePidhWFotjB/lSCewlM01s3NsBu+pTXz9Z2N7A7D5ENHVEr/Z
XrYo9sG/C+PubVVaWqMXzAfTLSk2pukX2aNhSr7poni+XhYXz61CL/O+hhWj+ZYDN1FJKnCyv8/+
fVXygPzcMoU5cpNggt546I6J7J0s9Dj2PscEBXhC+cg9JG0GJTYN3wv62HSg0J5eGuQnDpislUM8
A5cm4/4TxiFMKIMWAvTOoJo9X1MIrm50tWHR0a7iADQqybYIR3fsIXcTS7xAuH8rW5wX6HamWBbL
7SJQpilo3Rovl91MWCJlnCX/Ww3nAYU9F2YzwUKNKdLkWDWPZfjQmBAN3vWAK6McnBy1cDsCYK1h
FlPGECy+WABr6UjAmMIm9+kIxpxofQAPVCJtTCDVOszPZqwA/twkdgmW4KAA1nCqHzJK8luQ5qWl
xxDx1xpoqRoXyGHZzROGFEg/gWADIitIRc7Pl+rhWLeBgV80PCaQ4x6PnbO5vOsyE+zyr66FkTtz
HWcm3vQJvUn7wg2K5KZoZLKIwruxWgn3HcPHhcnewUw7ZN3JoiPY4xXtmEwx8VsrOdpOFoGWOTyZ
dSlrXAhfgIBG/9lG7tM2NpU26xTb+JA5rnULfYS31u2KvXoy7qG/u9EfEDz3slKk8HKurHIfoBGU
6NZQsSVD7lLVt036WEY7yKyALObyGQqv5l9Lv3tmqzNMknawwwaWos5yG1N1O11y+SVewgcaapSU
NiUsQIjU1aHji6kXM5egi2XL4CKMM2kVZjhwTIP2Qm3YeLy8TcIDsQ0IFYFNCBOK3G0qkqSYrDrB
cxx9VhWCnCDbzK6V4A5z8pctCUfOUGdDwRTxDPwU3FLSTEsyg9GegLTZDYzTMPzKArdMbpQG3Knl
ZjT2NH+bg+vKusPUvsS6aKHoWLP5M1TCCZ/6FGYaLXGJR+R472zNXfmw7EvoWB66zdXsU0C33avG
gya2IsGDiu0Ci2mbKlDEKvv3lR8GRCkSJahwgEn7o4kw/z99x2jX7WQ9GWkrCVyiiAKSOFAPgT3D
RDv43FhZolBtszE73VQhFXPKk/fJsF2r9KLiNKR+K9PJFRqEjAIoR3SCv80ZVCqkKBX6XMAsl6e5
fWtBtmtPN5E9eksQPi357IcguLl8luyP8q80Jt+qwpswcsrDCSkK77TQ8MpNTQxjpgd9OM1SCSGh
EXDIA8+OOXPzd913dW6OPfVAB6Bp0pjttg2WQx2puzaUCSewTwm/lvX7zzg/sVxv9bAJkP0Pzm5J
I3chbk1dQ6YaJjPDJXolbUdjojBTIVHJptnNyXs37itVhmNjDdRL6+Ecwpy1jOqAI3gWavrh/GMJ
8Ja+DqqHZurdMK08MDYjAHwBzIF2E5jS0Q0CDxiPLnOSEJNKrCqcDeqxK+jN0D9ddjpRJsQ6Wkxv
DNIFYMA5P6nAKscJQ5MwQeubmmWT1eLGUe/miYHp8RqvqCM1Cn+0vk3hN72S8eQJjhBYEmITTFiD
e4en6CNDr+WxjieOim75WO4SwB3V71a8u7xOgd+fmWE/Y+X36HCEZkphpuswuddNt51Z/+oK1b9s
RlBpOTPD7WbXL/UQM5qUrE2uTRDlUQy73k/UuW7KwAWoUxIzBIGKIl0EfgKUQp9RFImmqHXSIo9O
SP1i6uUm6n9FAVjFxke4FAbB3p14lGylcI0rm1yKpZjKaNWdzqpJfrM8Num96xpV7CadBCwlPDN8
XhAOoTwBRozzM6vaJg9jZmicoQ1mR9thyY/1Eko+ZTIz3HqMqQnpqMLM1O1qcpe02yzaX3YL9ku5
8AFpZsj6ARCOy8wjmbqgrooUE4/eMAKUGm+cBo8dTFbnbidrrgpXA+4HEDVCohSVsfNNc6DfiHo5
TE3R6Pdkb0y9l8nSbLERqBSitIz6Po8dbiGuSgfLxmMF9BLgZpzBNGGFkqKsyM80Feh6dKSwbTzr
SBhOuhL2CiZOEm0XRCiIJSakL8zZdwYHk8oT3ttxKTkp0co0UCNAMgBV+U+UD8lIkE9VUOSJOlv1
nCavfeoM4zY2FsnyRIFvbYmLSMtCCaZJsbzIMUE+ZF4Vg3MIoVWDL83hsvuJFgWSPMABWDnuU/4E
Issgc1LUDqqJbEYVXOEJ2cyNIym7iLxcJ0hfmAw5mpncR7+mvZOVMV4OTlq48bwzsYv2iVB3TraX
FyTau7Ul7rsfKfkC8iYsqFC24G10CX0fnM1gPF42w/4Mf23XZti+rj4amqKrIZYLM9ZyS0dnV5aV
JICLV8IkKnCVrE+TY1meUTTz8BDKi18z2J+cV9pvRpkypdABQAb8PytciItTzagjVlzoq7uyP8wg
nJwkXwXRvCgFUSkeBGAuwuFzm1VNQ56qjNgqB7I/+1ldxQ/z8UnxstO0t7YNRKboEZ3IW5Dz3wC9
fLpnTCOyaS3RQtc/grtUcZ47/ch+RDffTNaLAukutZUcmcwG91lqprHBFxc2bHNrht9GDSzZMkCf
KPahlczk2g2wwPIvninTU9BV45sE4ov3Ko+uBiM/pUayzSCNYdW2a0O7xb3s7aJcgg0ysUcdpqD5
TMzC0OTYhVhXPFSgorlJ8Nmo89KFQJlHqg3IO0bZk0cUMdYmueMaKj0LKxURo87pDRBxnj7mH0Ol
bXLH3g40lwR32Qq5kzMbIKMDgl2dywrSIub0I6iU9pAN7bdyUN9UJyw3Qezc5MAjSzZXfKB/N5e7
gQqmbaaswuYuVJt2aoVXFxgvBz+nyo+pDN7UUruGWrQEiiR0VZDHOKCaRtrBIyYBno6hIERZKS48
JjQCYjJ6CZZFcvdFQQwSq3/McIG/NLrS7makA+YcHpq2utaGB62wUX4nkm38tCALrEUY48AwBwE/
A0+Q1hgpgnKJh3+SqhsF/2+H7gCCBImZTwuCGZuypjmA5+ypfB74QVo7x5OjwkfQiusq29MmjN3F
t3VZbi9fOtGCVpb48RdQxMQxJAbBnmUs+9wMtqmTbJaRPFw2I1oQJjpNEE3hkQWYyvmCslSrk34O
Si9s8lvqhO9TE1+rCtliBET2VhbYAnIQo9AMOUaQv5/bAvEUyG9C2AJLwanvw7tlJjuKMjNqH9s0
7faqcaeBhDirddeZbnTtEYQYVyEEJWvjvUlTydI/dyLB+LD6PfwWd+AiKdsev2exgtdy0DZmox2t
qjgmaXTX5vYG9DE+iggbi4JCcCo+Lm/9p5vPzLNSC7oNJng0uKAzDjrgnF1YeQWYPnINsmpegg+k
Hnu5krr/3Npl1hjBF0Y0kDnz6OyFhODWqWJYWya3s3Zz9mMZ/vVdxtnQzw/YCsoUTDgRyFchk7QE
u2IO/XpO/v0Onq2Ec9mwrtjgD1Zipju7e1PimyjzI9kgktBZV/vFZ5KV03dmj7WQ2SvCq8w44G2h
20+XfUBwy7EWDP4YrJqo8/ASW1sSMA1hLZkGqIK5d8CrNTuSUCJeyh8jfE8ymvpRXRp29Mp1Yd7m
dJ/M3iQbQhG6M2bdVFTVDRPDPueHXxc0SCaKDWOKIMvYHSqjvurNCqKsme6NWrDTRxn5gGj7IK8J
xhabgPSad+oMeOHGyYvKs23QSMzOlZoXO6eTQdo+pfvwaw0hi4V8GOI7H3VaJ9pc1fAFol/PC92V
wftlP/iU76Bzi9c/06NgEm58sS0awZjWGBPU/ew498cBQ3ZpNOYbrS2+jyBXQ1wMZcOJn22iVmPp
GKPCkKqK59/5gS25YnWOOeNbFvuD82Yam6A/juZ36cC90BCKUAYAOQh4fNyPA83o21Iv8Zj9NpG3
oIGEywtUlZZC4uifzwkr+muID+htyRTiRnwzteYbRXFZ+pb5lCdiu1j1xADTMQPEMn9cvftac1jK
riPIMqbT0t0BM6VEr024r8dTpZ9AU/avXnFujl3slbkyBH1YA2UNL8M816weFnB1B/F3Zdp30Nn7
gi2kg4yjCHhVi7u+w4KWPG4aPobqS2cne5BQ3ZdGswE5n1sZkyQX+HxxAYZFRQBYddCqqry/W0qX
hCX7UoxjDj6p7Wg/B9Xm8oo+hz1mA0wPDpipMTPBpRtlMthzOaIE35f/WfNDnVxFs5/IQpDI56Ds
S5DTgCQe4x/nZ6RpdV4YlFnR7kkAbULZkPLnuApdZgRVCBj8jgxcmtCrKBFWIL/zysIn1bMefITm
rQFpVKh+SFtNoqu6Nsa9RvK6jHowEiKgLgDVpgcLVHhAtVH10P7zaxl3icmNUlCKIJ2m3PF0oz2C
vA0bV9cJCJR2TgohiEiWLIgcDV9XpHnoD7Iofn48UVNaSqFm4KBS7mencnXnQQEu+d89bW2E2zW7
HhVEWhhZcDnLQxt/gKNM1WRvf+HhmAbauah7QlSaC9hFVbU0haaCZ6fWKVcVZQ8oTuua4fSd9uRa
D4NccoWEFtm4JcId2k08eD2yosKCalzlBflP9okFXr1WDspY+V25+8Ie/jH1SYMLAzhdm7AyWj3v
2/RQj5ULQk7piJHQH1ZmuOtKAqvu+xFmgmxDhrc+eqjil8srEW4aGu4AUv5WqOMcGxJ4ZhNnOVp/
+v2QbDvrqDqs7++R+P6yJeFiEHxUoFoQHfihLEjoVqORYzEjkF7VbHggaPg2mTKWb1Egxavhjxnu
M5Tlo00SZibtQXWWeFO8mTXidqWk3yIKpWs7bGNXn7uY0EzXUthprOhg9BB6WkKJl8l2jLuphlaF
hdHDxBA+WPFt7Nwuk6R8Lz7+v7vFHX9rOn1tMUdutXQbhac+3dUh4PVm6Q6yJ7VkOfxHm0BFbahD
2EJ06/WnwdwF7T+3dFic/nv6ln5+Kno2xKldwUbWOD6NbtUOsHDzKxF0ZYQLbTUpRzBbwIiG0Zxu
M9hbSz9SWU1FeDToQYC8BEUImxdQN9Q5ijRw/3pj9REULgS1h+w+C0KPprJ06jcs76xFwLZtZYvz
NKAH44kOsKXvtG1/jG/Km/K53U57uoAZbcK3+67f06cvBATK6N3R+WUSQOdnFZm0dQxaIbqpYJ3d
ZPl/VNZGZL/787r+mmCXeHVJkxCsGHaAdZHixS7eJ+1HirE/KJ+MuqtKVVlZOL5kjV2AlbUg6jIt
q7GgqnS12NXfilPj0mtQnPnOzvh5effE7vF3aVyco4OSlaOJZ16jGK4R9340TR7S39F6Ly3JR+L3
m/HSytiPWa0s7abWaiMYU+d9vlG9+MX0QEFwMxybfXpwnhUXfatNBzY3Y9c8xH4ly4xkB8k5aBuG
g1qX2NqosfY1RkWnV2sed5rxplfXg/6FhB886H88k4uKwHmkTWjCml5AsI7OsQthCWgPyeZ4BUU9
du/+GPqtCrbaV2qEVRM42Ncu3DTBk1X4AH26S7LHsG1J9mWMT1i0D8Cif9l52AIunCc/p7loU2RV
BHYxvf8yOMnBmZ6sgNnsXQX8zloHqr5GkgBIztDgYnMZLG0UpjDaj8021++regTD7E5v30b0Z/Lx
4/IahZ+b1d5y4UVd0jpVWXjBBLg709xruuoBYoiSVcm2kgsxutJZy5DDjFp+WIlXdUfaByiL7aPR
g3x2K0vfZcvigkyYVRG0LGEvmK9pd1OW4NF+vLxz7Cdf8g4utAx1VtUOM7GMj9P8Dtbzy3//d2nj
kgEunEx2EJJkgAF76l6WWXnQMKBfadF9mM2bmVinuLitstBPcnL4P5rmAklj67WaYKzGI2b5YuT9
VZKFJ0rnY2bGx8ZRvaUqXNDlQhFT3V22LfZ/jFoxMBwQIezzsbrsRdDnPXpMlZcoppepH2oS7aJ8
2WpL4OdNcr2URFKSEfoKEggMhOLNavCDN8aSmlOWsBtnjRtMFG8KTNqPaS2JJsJP0coMd7HN3m6c
ZMaedvGwzW0bzEXx7RDrfm78Fzky9uvP4HiWrLD5ApMBhPBwOd9HgodXDNYt3IDvSuTG3/N7cqiv
m30IMvQDvkDA6LvaW3Jo9184v5Vdbpmk6YxBjWBX6zSwrwEg0u+60m/UxdXL13T40q7+XSYXv0wL
s1m60mKZ5YsCmLD92pb+0m6NL31bV+viIhgqq0E4tTDUp49gcSHJsZtOmBhW1KNp/nd5D8Wu8ndR
XPRKx0Qp8xR7OPc/qLkrAjeZrrT42kn8y4aEl221KC6GgVA4780ShrrQz+2bJHh2Auh4QYXhatK/
Es/QHYOyFHqS4Pblggqors08rVF5iGL7UEavqmF5ST57hEa+XqB9NX2oYfYYOLIRNLYKPpCyKv//
l5tyeKZ2i7RWv4wwHMfqYVKcE+L2fdKQ6yGKZLdc9KFb2+IWqSlFUaoFwtekp7so9Mfyvl/2qIdt
HMUNIzwToGhy+RBF3rI2yX7SKmKaeVjVWYzltdkviPUp/a+pe05BNhcpxhf8hZUlNKi4Q7eLV5ts
+qGbMA+Jb166pYEbxd91+yqYy62u+3ZoSawJv4Brc1wsyUtqVH0LczWSWWoeskh3FfveBvH04lzZ
5abK/+sJkZgVustqkXxIgbQIrQx2hJgEn3YDZixSFTxKuiRSir4769WZ5+eG2Zsk7VAB9Mrxe6p6
anSXzpIUnf2JT56PzgawjWhFYgTv3AQaT31IanzaSru8GargAameJFeQmeBCSFEqlV12DTK7KrjC
7d/UreyNL9woEy0tsNdivIcvWWq6U8eFjdALlUFXi95adXITGQuO8OL+MYLS6PlWoYQY2+2EUEjn
+fvSPUFP5RCjVD69t8pjEmv3dioDdAu3zkQ7A3yyAOzwVCwFYBp20OJ00vl744Dm3L8cGISOvPr7
3NFMajEPCsvtY0L2thPfRoCgumGpbILZkaRt4jMCtR+SDcCD+NkkEg3xCKFSnBFRMzdkcu5xD2pE
iMRdXpTEED+O3VOGl7NgSK3wGqxeIXbkJbIoLt65P6vhU0IVKS+NUaTwLCgmtJkLSq6if44jyfX8
LXP46X6C4R71K8aPrnJJGrrouj1EuDzzvRW5wb0/fZRHkJoF2/xQvIa76VjsZj89BG52rCXhh32J
LtnmgmuhtIBxGVjjXIFeOMwisCZiqt2aYm9xJrdKs/2Ih+7l0xN8q4CJJ47KVBfBzsvF1qywkkh1
KPQRsk08gATvPtbcpvQV5+WyIVHRQANqDEh8zD9BJo4LfelcFCQnTgkNg35jzvlOyRbo1ofoSy37
zvwPQAMojkW3yUyuEkuGnBCtExAsEPhCdeMzIwJZVChgJcAhmT2Ei4xMLzYg7HHcPi07D5eo8NWo
lnHbCuKJZmAsDu1sNMagankewvSiL+ZAQ1sROumZ6yzv4wy2DMm+Co2AJhoNXnSV8Z45NzIsVgux
N/T4yGze5QOgXrDWnWzNLo7KPKMyMil3KCnSk4b8w9OX5EeiQ1CRkiF149DK3UQ2PCDabEjwGMDO
oon2CcxazbqaTwbWPVgfVv2YhqmfViF2HTOaxPn3+KOtjXFBtUcDXa0IjEGWDXAoxQItK2ksV4nm
98tbLfgiwRJ60HiUYp/5u1LUqDM5LfK6ZsagYBbh5ZbFMUhFZ+VQzzFw1pmDEa6p/a+byqfLtgUB
8Mw284JVTtkVc19OHfqSCrjN1cKjul91xsaU0bCJj+7vGjlvmhPUZSG1XWHOrr2hyLTqYmdUjafY
kCOQzXuINhQ8ACANAYM7MDKcsahbGj0DMhczsu3g1WAQc02VTC9lgflq1Sx+xhkkzMpmSJ7Vps8l
ZQbRlgJVyIbfIGni8DBv8IXFBcRxAMtcqsZNlqa7s7q2huAhpKeXZeol9gTxXQPVP6iuAZJHkZb9
++oIk7QwAnVEfJ8S+t4N6SmIIUtoB4+IzwcaNa6hyJjRRCYpRngwoWwwDWouug/5WNsLA9iN2pOi
eE74RpcDNOzAV+ZK3yIi12ECylgdaNIpT6m1dMGAMT+cZp3P7tC/OO2xD/ZaeB13kisveodoK1O8
HPxSQr8Nsy6AJ05W4GrWAFB59M3qiJfqwWvaNwfAaz/mSj/M6hfqDme2uRShaC0U9VHPxFM5uRu0
0g0t7VYpG2iKZ261UOoOliKBkotcFW4KKTww6EOHh7NpJ7VdjQxh0eM/okI/8VmDFskso9YR+cva
DpeCoHHfDokBO3Yw+teFXxah59R3Srq19c3lgCY0hSkLQKIxWg5U+fltoCBG6w0LwbSsMi+M811I
XejwdY22t8yTnUn63kJzLKHDHiKE8/g4KL/n1u+2ZK+G8b5eiOYpNQBeM8jNbpzc0fwsBktANoaS
7zOLYVxWd3br2a1Z3XroUgZNPOPWV/kt4pCrZXu13l3eS1EcXV9z7uNQ9jqEhVEeRo8VolvDTzMB
qwrArqrxI0OtMRhPsfXPMGQMBeL5hzomymLQhj5fVhXFg5owk4q2bCetOy4dFJGgWXR5ZZ8npC3Y
0ZEyOiqT3+UT/wVMRS1o9NDTGnsIsz2GMRqh2wh6c1CSDT/QdkLJQbF9K58kQUa0qSCxYFhKuMsn
iZYEPC2AZeEuqOhQKnYMRU/oQr/05BjSB+jQAm3yhW88WJwxCo5pbJDhsV+0chXSh5g4V7CnWqQ/
9qV27HN9E1nojxaKxCuFEXRli8cr21MENBDohgHw/hnNhZcHGI8GQO65AaV/XJQHvZtqVwWphK2G
L5cPVfShAE8YQw1CDvJTBx2NraHtVURvJ4P0dfDg4LsP/JjrKKDsrSQXX2aMuxv/j7TvapKUB7b8
RURgBIJXAeXa+55+IabH4J0AYX79Hvre/aZKxRYxszFvHROVSEplptKcM03CHIDKiVjU+OGEW73N
vCx5q2t/MNYeqfNPyVf9eF1SOMOnJk353KYIXBU9+x6uQe4t/j6qrmiORQkBgySn+hGqbWhXDn6/
cfInLRKfeq54l49mWYSDzhpAiwBXRRJRqdxwShTSAIroZYD5xazUyrU6J5aYbzT5T4QMolNUaq5m
KSJMegcqrep62Kfb8b5+JxvryWLfq9+aH/ilD1Z7DNIzY395gUvmeO6yRcIUpGFw5Kd7OAWt6BMk
+VyqAsYUPNSN4xVid1nIkrM5FiK5US4yw+ZzfttwXmq6Bxu0PtkuLgKgcO7yH5eFLR7Z0YqM0xWV
QzDWZgFhOuDsNSRfyBoD6OKeAYoaXcSADEP7/KkEZNBjqnOkrcYQLWl1EoBfMXvRkjWkmWU5FCkW
RMhz//epHMA947LOjWO2HfVbFWG4n6JL39O0Zi3tsXhCDl7LMLQIquRYVVGTFGy0MH9AgfVb65DE
ntn+AjgyCAGejTWapaUjgqkjmABAEwaV86XOFEWY2YfKV+MbmG2YspbdWNq5PwIwM3e6c0AptPMM
jPSu1X+nWERND9Gay1iTIZ1OhMpzUySQMVobJ3kwzFsEopdVeSnMPV6GdG8qtVNRXoCIXlxHiUua
fdV5AML6SylI7SE5oc8I+6gwy0M04ZTrY6XMk/L9FUBlDPSJTbHLg9+XxZwnvL7koCYz98fDnc8b
euTOCbjJB6vE1GmuWzdqarljZnkYsNnWSnKVp99aO9+boBY3w3EXmt2KWTjze7P0Ge0b+ScL+V/J
LFhCCO5YgKJAg0eb5hjojTd6KAB48B18mv+ypUfC5gtwtFR8Rxw0aJx2Qz14rKzXdEJ7VRNu0Be+
oiKzAzrxsdKypE01Qa6dWBzLGiPiYujhihYUqCF01w3lXdKqHo9aZk9rk2rn1XtJ7qy6RytEi7Zm
2z3kRkm10zPuIkXJTNBMCye7GcbRBY3OfQgSUj1Rd8i/PeWVdUfjvmVKm23rtGOaWOupWTxiS53N
CtIJRMZRTEeR8b6bx5oR9mfRxgk9i3gBcidrma8zczmv/kiStPqecqfUIqyeDB/EYHm2ywDtBgjU
YKacFSuqe2ZpJGnzuo/2uhxVgmmmeRbeIEwd3wNdZ1q4prNrUuY1H0mJ+tRUzGzWJBM8VT7I3DFE
t2Y0F9X1aOOkeMpozS7SxvmIuvbdcNrrqLM8EbyCHtUnFiLt6HsBDq8Vy3Pmb0430JLcQSIidM/M
UsGYsjHieK9ZuquJwhe03QFbBZhtiTfVwaMQxgZ0Sb4dfleV8D6L/jbakj5E8hltrVgB6F9n/Hjd
I5Hu2k28rZS1fNDyev+MwEtiaNZUppNiBD6k5qZPrF0yZduVPZ3t5ZnhQV+eijFujF7KlSHitI1i
RA7ALcIOQ29sMh8zDNMYr5S8D9OmC+7MnhUEzJqd36wx9i7hHCIA+yNd8oxoOiYN4VihDqCukjxY
0SGy0WJ9pXM/6z4tfAkHM5srdCBX9/7ltS/e/iPhkitpaF93fAYcKmMO9Bp3srYhOnfD/KVwGFFW
LPz503RWmiNxkjMJw6iKckDmuNF0awofuX1miu0Uc8BDPBrKY6Z7Q7ICiXkWeXzJRLViRmrAo19y
K4qT9apTQmYVRPuCC2YBR7GwlW2HJV7ezUWrjfLBXAwj59G0GM18DHRAD5mRAFK25isd2WYASpnI
O6z8yg1cWthM84bSEAZQz9JsYxkSUyF4FQAwoGE8zX62tSNcPbRiNunmy+W1nadrsI/IM4OhEFzs
6HeTVCUsHbtRTYhD5ZJsm7S6Rka9RGwdDnuByt62s4wfbVw3bLC70jMGO2RVMD3lVmWu3Ngl+w7L
C2xQpP0wuCN9ip63xoCgBMXozDmg6ueSmt5kq2AxC+oKhocZ22dGAAU9qGTiMWQpdNsQQGSLH+3i
eyUeysHrR+ECOzkq/EZRZvTFy/t8fqqQiRwAmjINime6rK62HsVlAJlJ7mrNU2xzVlr7sg/+P+VI
fp/qXRKqBfAJR+q23dNYbOh0x8nb/99q5htz5ImrpDetyMZq5uJ+ZIP7VHsiKth2ni/LOdeIedeg
nmhmRVJPVs46jspWbefVZE+9eCjUu3ptmOL8cp+KkGwX2tMnx5lFDPQzpHuNe2EJSNHf0xqk4rnL
A3WjqtO5SwUQ2jIEbNu0pjLO9AtD9RBy51G1u5UM76IEG88HTK3jIssNJIaWREEcAN2w426bvBHj
r00uVgCYN1St8RADjt3pqaMqNaK9B3hAGn1pjI0RlCwN7oq/h5NBHfpYjhTn6UMBwOoeOGJW7oXZ
3ArzEoLSuyYr61naL+B4AkkTIFwmAEOl9bSIcyoLMF/cudPLX1mvrzjGr3LoaQiChxQwokAsixYV
zHWfSrDQOqQOAhFrdQ1ipf2HHjLq1X7w0WxHP2cqe73RD8bG9EH+N7G3HHwF4hB6eA8xvPiAtP49
8EPwqYzb1ehoQe/RCkYRmCN9A38jGSQOqrpiLBDodZhkboZnFcMEEc0ZiCjQTXLjOL+JlTy0RrdJ
kwdVNDsAWT53uuGpGnetsIT5woTy5eu++E2YEQVeEWA6kec53S7eZUFDdTxKAyu7Cqbuisfa1qjN
zYhrOU5rrUNL4jQk7oE1QuF35BCiLLM07Sn0jDdT9W2kQWqzfEJriVtmGZI+yaiRHugztbkrlBx9
L4QIyqaB9oewDoXvdFNmM3A+lwVrOxvA32oiGozs69m9WQrUO/5+e4CHCYQADLWCBFY6smASARrS
sT0jXgYsSFVPwZymHZfXg9L+LOJuRX2XHOWc+jXREYNbglTY6XmMNKJDaM8xrMJR6G9Urze6a/CK
enQaPV47SMjkYNbut4BYXzud+cfluwPYBY3Y6DyC55SEg1qxUboJUdcgHI/36k5RnQ0FyBSomzZK
Z7xMcY9oDOwCGPGswpX67YJtMGEYUIV34LEBP3K69AJmcAKrHzxc+NlHNtObNWyuhYgAvHWAGTEo
+qrPkGEyEQ61IQLg4gU+ifa1djUUfle8X9aZxTM8FqOfLgTErIqqcGyj+lrpfvhifKrfRg/5LRKy
cXtZ2IK7PlmSdH+HItJaM4QsQfd8AGN3fefY/mUZCw8rA0JgHIDZtNCV1gACbOINIEcLc9ikaKVm
YehoLm21cds6acoKcy6FlGmIR0c73KJ6h5yP1puHJu8eRDuNK1+0ZEYME8iDJpnxB2XgVSMOegIw
8szl+m/AUzJMAQSqct85PQAwhxUbsJCjxPJNB434eFvq0M/T8zREA6zk+WlXaYHBwHd07QQG9aO6
rL+J2Eo2iJju2nCit7qh3iQ2OlSSKV25HUu6i3YqVJNRl5lj6dOP6LMIoFkDAPuzzmGC7OPqI7Hf
Lbq5fNaL/hPnDLyXuSsP7ASncgLTjgYRRGCWr6weXX8iN1Q3tHLyjOFB3WvRNxICFC0toite17hI
cZICYlcrtGlPacKfByPtJtYqlHy3RWh4qWJMHSKJPD2o9VhEfjrhl1jTWs1z6cSaVwVVxN2maEc/
nKz8Rbda0ydtqT2rLVF+10VTb51E0V/NIKh3WTvmHpANpusIk0LAzwyCiIW5nd13IR/W+I2WFA3N
eeh/suYrIFdb+pIbmOyqUS+ye18fsr3lpF7UEJYZ38KBrFj/pct8LE0yHJPQRZJwSGsnzat13c/o
fT2s1HqXhTgGOAOAUITc/ukB61E6hNSJccAYy+wHa7i3qXgpk7ZcaeVavDfEBpwUIYDWAXbHqaQE
QOa8n5/VZdCDFPGzGYEvfjU5LByATOrr9CDAbltpKyo83wTZi80oK2AVdABnKZetbNLSwMqxi1b7
MnVPQ3UIk+tWYamCBrmdtvbIWHjOg78DPbvAe/yqO0s3piu7KgeXAHSkfQGZ+WC4auoFsd+mjCbv
Bhp3INW6tavt5au65C+P5Uoxe6JHhdLbWKfdtNuYDrt+1P4hOpwfN9hM1GeoXNTkbd/qWYETBIF1
1QALZTfW+UxsWVrTiqgltTwWJel+WobA/kd86Nph6/YhWv/NjKl5tqIcSxf6WIxky8MEZUAeQUyA
cclquB/SdycvMXD7M+rKlSWdpwShGHh4OkCyQguXPCkxZ7Wbom9x00Cw4jw6iQMkmQcePHUq4vm1
hLa+pA8W4mo0aWI2A3hGp9dNqxVRc2P20mCzwBijUz3pE07OV+qHJngFn7RCbrrwO4DWcntnpL+b
6jaiFSoUW1tcqeQnV2qWV0/ZtCssLy7WYN6WtgOX0kGmCU9y4FSdfl86IGesiwInrIOAVqf3hfmj
BZBvqnHW2cZmWOP0XTZAmOyYHxszPr8kMREW6TuKw+5G37EfjNArureCPkfie+c8YIiVICZr/rqZ
DTw3eCzM+KwaGMrlN06f6aNJM+SZ+6jdDVqAKD69szhZseNLmnx83NL1t+rGSM0QjjoGc5XKxLjh
9MFoPtt4JfI4R4jAgrB9QF3Dqx1Lkuy4we1Gi0woFtcjcANssxFFEFajGbdNH2pr9CLNYBgK87MS
J5l9VMZVGbhZ/cM0DunwWtgDswZXtR6GcMVhLkamx58mWY1OrwxUh7EJdX41qjl02UeKjCee4Twn
+cZKPJHuSsXLwtwr/p6HCvviQDwG1dDALz9YMB4ZBcjIZe4UqS5yyCwgbr9Wv1zyZsdC5rjwKO+X
NpVTgNwN2qR9a1tmtluab4zouTd3eXCnr+Fdzz8nO89jcdKVqevRDOMR4iwAHtgWI8btAMYwZ+0p
tqS9yCsAhdFCBhyF4dNldaMClUMTlWukAmxvez49RnXqE+17lq3E7wt2B9HHFzkNKBOQ2zwVBVLC
JI8JRMXJE8BnQaXHMU52F2osNVywYl32ygvndSJNOq8+0cNMGSAtTfZTXYLfE3PsmKC1dJaTDwOM
gaB7vCxywXWeiJTOLAEJZGEC2cEFcqevth3Gd2/UNcVYOLATIZK5mfokCfgcm4YASqyzA+qU2FZm
c0/UK5ZNXzwx3Cck8pDyRLHp9MTyIiEZGec9zJ7iYd/Ht21hgKnMM0OfFM9xQuYG3gajD9Z1MO2o
wb2eWMxQN3aHcel9G254kHla54O13sXsL4sE5k6QY2ZldNevwdoubs3R50pbA/vYFXqM3+dobXCA
Ra/xLa0/e8X26c/LR/01/yDdT1So/myN9AzkNji5pznoC2pgAXmN8hYjLey0QGndq6PPAb9mXDua
r5f36NjK0bRa64+O+Z7l0bZa8+hL5vfoa3S5papRs6BXVXyNg21G40N4gykDM1VZI/ZWEaKp+r3j
w9Y07wuAyQ7/UHmBeBPJXkxRIQaXNkPBU70Z5kg/qO8H51mf0FlSHoZoxQEu3q8/YuRmTGUKFKeJ
IaZo3mPee2G1K+riXy7xkRDJIJpEiQZ0Q2ErlY/GCVkX+6utY0u2aW7nmsm60ApPpXuldUOfpXN5
PrI+s2A/ZV4PNHyaeUN6VZZvw+tlZV3aN0Dh4wmIpBH4caTjUVsVpDHhiHs3+oq9M+2n6R9c8Myf
+H9FyEdT6T2qPhVE8PomC7/Vlq+sYfkurwIol+DaQ7JJzjWNpTG1htLDfUy7kbypyTVfY49fFIGs
JLroAZiGNvpTexcJXeMTxSrE8ARqnTG9RvX58lksJSUBvP1HhmSkRlOrw6aBDIe/Tx8ECX5QLpq/
9PijEw8Z3KLZ5Ssyl5eFZ6PlgPj6bJi1rlrAdKD/yjUBtBz+jpHVMb5fXtaSp0DZ7T8RkrcNNNXO
kffP3Cbwe2WHN43pJcXt5Pj6Ggby2mqkQ3JGDBuTDqIcG/UxbdfHH+DcubycJU9yvBzpkNJu7BtN
hYw6HlmcMUJfRztnjnZlrBXKFgK9GYj9v52TLqdGax5oFUT15Q9NOWTN72rAu3t7eUFLyRE8vgDl
gOYbBMnyG3hKesAfdlC7EdEdWi0Z2EVY0IkrWltuoHM8jKtbahvb0QxuIho+RPXH5U9YMnrHXyCp
SIXRyQYAzIg07b0Yf1niGS3mIz2Acr20N/EaEtTSoxMgUKZuoJ6KGW65ACnQyDz0molHJ8fkYoTp
1xda+llwGMjEBucN4016i6f4iv/4sqZSZACUR7SEI3OrzwQ5p0aE5srIg9JCVwlrXrvvuW98Gl70
s0QDFIv3HBAKPyNWvrU39tW4InvhakA0BsbARYopyq8H5PEbhYPBgsKPzCbStr283YrB/+tTBFMc
4MBnOBwHLLanq6tyWg11rOBdUsdua28sdRsZDGVGZsYegrxkLXu5cD+OBX7Z06M1WXrBtWoIoDYE
qNBJhfbn/QRIsb9GTkVe7WhhX+p0JAdTkqFNcgdZEQz22BRZ7YE1/xBcnAjRT3ePVh2GHxASuxHY
/QCWZDhvPV9BSlqwXTO8DrjfkduBJkj2MbWUKTdS6B/qv9dN2blGnVy1feyXMyGpSFaKlQuW/0Sc
ZCrBhG6Eigqdy/SfaR2zWNdYpvi1fbCxl2s0p2vSJPXjZocopIA03fI4sAEE+MH5DpQ7pv6Qdr8v
6/rC+2dGQoDVQ1yLF5BcgwF3gFO3bZi6V2hi2IpN9lxuxwPfY9xn77jKS+ySu/AabIO3ygeamvxq
m1x7MDis8cOVx/P51T79FGmbVTWwio4qiUubGlmcQ0sEK9agcs7vGoSg+UBFQWJOmcmxLxggumnA
enW0AJDOq5UYr/RHquwvb+y5K4CcGZUAFXaEjfK7MpnCUq1iyNG03yn1kQ+c6je9SJiwHnLau5G5
8nL4wr08NcqnEqXtQ/430YIAEo27j9g13hv/KdnH285//uGw6T1+/JE3fuw2rohZ1TLixdcVUFPK
p3Az+YaPHOl2rZp7fk9PP0lS5UztS23M580OfF7shHNo2m9AOC/aFdVZCDmPJQEJSbI6jlr1xazG
E1gL8KIJgnhD2yC80Ywk2cRObuJJysufJLLCx0izoy2gI9Lny2e+MJRw+hWScqmjFva9ha/oXY50
jB+5jt9+Ziq7H72KAckA1+ZK2a2hCixuM8G8A+bnkOWSs8ABd7iRqzFaoeubBt3rmf5g02+D6dV8
xRIuavWRJCnAyc1E5QWFpBRw+A6i+tpiGMdFBzRwSt8EeSDtSmVv8b4eSZRMvU0C0E0bkGiAgab3
J52i2fsuqP6h8o6zQwIfhWi88BFMnWoQGaJiGDMIUingoFxTa5gQIUOSlXe/A/Koxs+Dc4sRi8s6
s3x2/4mV0ZqCUE1Cq5jXp3lojGVcubccv3B8tV9JdREs4MQ+2DOdIXKTGPRFHkPGzc3QtVr1JqBD
eme6HlL6mBbd9vJiztRjFgGe2Hm86StVfbqH/aAPoIvh3C1szQXORcLKKkQHabUByvRnie6eILH3
laXuLss928RZ7tzxqyEinFvLTuU6Tq8Io6khV7sGlViphEzHIEySgfy8XwlAzxRSkiWZ2bxLhpwK
bGNF6w7DBRlapCz1uc1q/tg4irHyTFsShwZZFJZmmiT8O12a3akOZmSxtLD4HXMF+V2dlWp419bi
b28aFnYsSQrciKYlaqFgYS1KPHhLu6R/Mmx/bFYc1bmtlnZQummxGqH1q4SgaMoGPD3biPWjcm3H
8a80ym7QlwbboqqFj05ncKnRnv++rC5ngcbXSlULLS64CmfJgnIc9Cpr8QFajRuO/wyiy7H/DJRG
rDwlZmWQ79zRnspVwXnkMAG3OncdErwVmRBA70gqv8Uc1QCoPqLymnGTjn9rVE6P8gzZBoSegaFB
bM0pI8KPqQcgGBYBJzUUm8ubuWRWjpconWbBOeZ2Z7WJG8qyAgdardzu5eP6cwUk315x0JImkOPG
9q2FacK+v+Lp5+VVLF4z5MNQeETzNoYUTq9ZFzqtoc8WxGgjoKx43LypiM2otrKWZTkIt5EZ1dGa
K8mpxZjUbdXCCJdAn+9+cyA6EdMf1oZd1+RIl5mXRV4ZFHum6dnGsWoATwavSWYfYPzXEATWZBmn
exfmgATJaMNd0wk+rZCg6ablIMpF92xf0sd/Oag/Gzir49EbdgRwVN30WJiC7qg8ZBg99Sv9GYzo
7LKgJV+G5tD/TmrWyiNBJYgqs45AUDoUjHYDZvXQAey8TsboNnF6n/MKYAX1yst2Teq810dSVSuO
zIBgL+vk0GeqV1nXdZKyUUNjR86MahO1+ebyQpec5/FCJeepRj1VQfrLXSKAYVZqLNa6p7SoPdVU
UAhba01f0xbJf8YdF4DTgLjMHJkR7C3xUDeja6wluhflwGECUAzzGGjePN3JHm3bGtD20P3ilFdR
QF1T5L6CWXyrqFeSz4s7eCRKWlJupY4wBS611iDy+W4NuzgdMJpbuNxamzxcloVBo5mU0UDf9umy
Ot3uq7yAoTJBFsTG8juNgHyp65GHCa8dJ8OKwTrPMc6+BCHV/wo0JOtrAhiqECrsu66pe7UiBytu
rppQ3RfdexvVd4CoAOQs1DRXcU2y/WXlXLT989j8DA6CIU/pFOshK4MM045uplReUhssmD4DM1jx
l4u6ciRFOsAy18uuBe0gIIZjT+nEXo2SDZAoWWaWKxd8MfoBAyDo7QFXRM9GxYDS2/Mwhyyl9XWR
eSnAdhIAkoRexQmz0dYcGmwVRnBxHwEXZMw9nzhOSW30zqrzrO9hV8ZgM1jI0+Jh7FlKu/LIWLRf
f+TIMEZjpPRBrgiOZgcHLM4fTeH3RceEvQVrE4ozP9D77F9WkflwzmKsI5GSSx1sdCQoBkRmODAn
8hBXidxt6o9EA16OtXJ+a9IkxzrZlebgDsJa9kwPnkLl0XJuIvKEycJwbYJpbTMlx9pbhUUKFbIs
UfuT4mHcrwWRkvpaAJxx0DzA4P+L0zvaS8m7ppUy0wlCojbOJG7CS5zQ79EhHOJmY3L8JYuHO6ur
fl4+wvlnLx2h5GvR0B0Lu4TYubUVRXYvIubKys67GWY7hpCf6OaM+Czjb+gFsOhoPCKKVK4j8crr
97a5QlpO03dJyZCdyslmmjIWJA+2GjEUxAfzinZ7A/CiADm7vODF63j0MdI+8zhvxJhhwcJ6zNEx
WKVXGJJcEbK4q0dCpF3NjD4x+xorTtODwQe/HtfSbot2k85YFwTDNHhQnTojiqPKWjHBlmELNbTJ
kAB4PcxGVugf9utI0PwhR2FRSoygStBNiwJTy0qRuKHxqlkrtuv8UMDAOHOqAPBonuWUDAnPECtT
ZzYkmAtTRLwtO7IpMXxyeS3nx3IqRrIgCo1DIzVw9rauC8y0q4E/xkBBuyzl/GhOpUi2QwGfZita
LMaeQKCSvHKQbNfBZ29+/IsczD0DMhJRgjzVbQ+VmWQWYh/SWltALu24gz5fo2+3vaWvdRacG0Qs
Cj3iJpQNII5yj7hup1OFzhUO2M2WReOTgb5B6kUocJqJjzcibu2K4i0e1pFE6bDyyLDSMFPhz6zp
Fm8c1jrhw+UdXFQ7GyzE/zOl6Ei6LehQUj5iUYqRfRZFT95SQoNtkIJA67Kk89hxxpBDuzYwImEI
5Z6crMJAoTYSYOWk5UGPdqI1bkmjs/obJlcvizpPhc94dRgZAECqYaBjVbpMM/d1aucWwsbR1d43
6tPA9AewYV8Bcgl4WF7/Hrrdp7Y2RPOVpj11JadypQPT8DSzR8vkLmXP9iG7nu4bf7oTmwfNzfC3
jhXbDn+mGCxiz3h4u+Kt2So+ACt9AI/tklfNRUrbc9zyuvRav39bI9zT5y+49IXSzcTgAe/QSowv
vANx03P1hvEu1/YcH19wVfk95oOnA0YSHwt2iLYG0GtX1OA8hDndolnnj4zppNZN1w34AHRzc/6m
Wc9asif5PbhU03RFuRfC3VNhkouIVR10ChOE6WiSJDeG6YeouKn2RvBNUD3xwJ+qFZO0qOZHqidd
qLEXSRHHUL0ZvsDogKtBfQuxoQh2dM0DLu0lgPHA5Ay8DssyJTUPVTsQpUJxpUo2gEFxAOvtKGp3
CoXX8av8beVazb8nK8+xPEm9AfxHqoRCXpG+tBgNU2/z6gOvP9cpb5QRpZG5LRUQipfFLtldZNht
QIhglNWSi5lDNShRmgXQGJRekr0SOywLfS1yWArwLfXFXkNJWbKJmHJCZRqDGmgnmD/oSEWduJnS
sYbANt30/IOWr0Pw8/KazhtKYaGOZMj9fLWpV3rLFXguzp+mYvK67rtI4w/QBTE+avdaRa4qM/NU
u9/WVohZwjeqGit38bxpSfoKSYGSLI7wGVhp3wOO0Pysg+IhH8qNBvjXWH+d+hBPmWtFibdcdJhO
z1bqC0uX5XgXJIVKS83MnQK7YAnHB+kom8jbpF2byT0dVhL/S1p0LEoyfGUhqpo2WKqKrDSv0BlP
PaP7aTTosHHTZkfFvxifY4mSpStNI6HNBInp+JzU2yF3wzJngG3wWvHS0NDHMAVX/z4jfqpYkskb
OAKSaZY60JcS2VCyFnOtbaRk4OxcM8GzBgFNMWEgFYCMSg8WliK+FkbpG0bwWigggCrMx8tXZsnY
HW/nrEtHt1JpgqrC0APMgCFAg/JE0pbRlrpV9CtBq8HfZ2XmfUSOZG7LN4kcWk5tnTQZptvdMP/d
t+B2MFnheLn2cnlVy7bmjxhJSfQ6EBqdb0ALwtSgGW9IS3xVX5s0WArIj1cjaYUZt6HaGBCjNo9F
PzslYzPD3gId7fJ6/h8m5c+CJPUw6mBMQgWSOIgGhqz1zfjNmjydbo3enczN/IQ3MUjkoUzMVmQv
+SdwpgPVXfuaSJPMmT00WjmRsHH7zOx/5SCO3FrplOyLitqoluaBeFQq0rxNgtSe4F15IKhK+zzJ
lc3lT1k0bJoOVgJU9VEVnpX5SFmNzOpiyqPGzQXxouS5SicXrwRCfBqvVE6/pq9krwwwif9kSe4q
GEzwhTdYNeWdF/cTZELYlLzUqQX4mW+5MXpY5lVrghddt77RCljwQBgTQ3+tit/g8thA/fcg83S0
CJ0AoHkelG0SB481R2NbU7qZo+8v788XJtX5R6NhBFXzmW5IUsjaGAPatHGDVodr2Cy3tzpGot2U
3OKkKv5hh+iAGB61wbX65945WOobXZ1b1ZeP6c9XSMpK0rGreh1fQe/urG+A7dxyD5ybjKuMuC0c
MOs9dV+6PyoWsd8ogKub1FM2me9407fLO7Jo3uYOmv/dEMm8afUkOJSmAa2dlTK9/8A7NGZGMXqd
Wu9N0nhDZ9KVG7P4HMDI839SJT3NAG8RNRqkAnaFFZsoYr8+nNuYBT8jvASAHogNaJnFMOsD/Na9
slsFHlg0gEdfIGlvrOdpmUX4ghSUJzUUARXQao166bw9bQ50/khxpDpCiRxmkpmQom6b3O92+hZ0
2PtP7uWfJjN+jiACr94ChdlevC8OYAFn6BH/Zjz+0Nx4U+7RPO6l3hrs9LL2/bm4UkiiRFUKmEpc
XEX9NRR7EEpXylWJSoa69iBekyR5GQdNOUmUQ5LthG5J/aJ6LtX3sI78svrrucCvrf6zKulmh8ji
kq6C6SuyTcuflM6tyegWVsVyM3aV7k2LXy9fncVn3rEFlK4xQniFThZ8jkm3CbS081UCkCv03WNo
r3twRiRZ1w5vOYI/MrvShXXqAAx6FHtqVA8U7e+qeZU1b9mk+Y0Wbgresm7Omz+MNuPOIR1XPMz/
8CFdMKFyPqprWsMWs05XXQo0xygCiDVC9WYXpJHmtpFiYSBz0o07LQLbmUsxpX1oujhqGOYZu19E
SwgByNrofKrESa5Eozk3apvbLQsLh4wP0xC030qR1teaaALg3FCzecRgV7cZowSgpjoY03BXcyBb
hbU6URd0rUHoA6GkBhCF2e7QqYQBaVojLVsr2sOgdtYT0g8xsrXgk98FUWW/5U0fHEBUP4YMgIWd
B4OMlLfRT7cFdbJtogzOtima0q8VRWc9BhCvcwA8e8guA7Yr5+1LVo79AURiEThd6zJjupj6G6dq
ivuScPrdQb71Ju+mCt2P1NYTTy0FtTaBSYpDA+xPv9a6dudY/YjWaoC+3Jewh7nnDCFod8up8KY2
j54VjNiDxT6379tMjJQZhHcNs6ZJ27WVbWIcrx2tHyq27Cqqw2ImkQO1DJrdKtVgtRMNIHhEudlU
MtpDM+v20DkOf7UnMT6D+bq+t4chumvUMD1g0Frb15gW9bNeqL/jWgeGZMnVb6LVnb0oIvxiYPN8
U420Ht1p1No9RxHqEKZEfVCDHlA0qErZL0IV7U1Uj1bl1bVa/AwmqmyCyOqCGRnX2GmAiAdOXJhx
cuiAR2YxPWqdYoMUFukYDwKQwelB2g2g4+j1ESyLuvY4Dk34QAIdQDag6gluG8fS7/FAx4yCVdv5
B+Vh0IAMJaxi7DcH53NaU2cH+i5yrwZpe4hyQ7lxrDZr3Uq1E59bwfjbaizillNStNvLpuEr03fp
kkgvTDIhQ5iquCT6TfyIGPAj8e7TQ+D9KFi81e/Kfey99Vd0P24ipqzlA79e8ZekSxY+j5rSEbN7
tbefHZJpu+gJEELTQ8H0b5Nv+8kDBmnpNb0LbunsbNMV/z47zzP5DiBNLCCeovdYkj9muMgkTLH6
tiSsHesbi0y2H3T99zyxf6S8u6YFDs0sx7UAbzEWx4zEzO4BJDI5wItrAxQHQ964mdZsAqMBXrDt
fE+jmmy4IRBOWAqCTfTRMDXDVIOiIYFUlsVKgmG2/Ocb8OcrZM/Q8tJWUe9yUYu6DZRhS5T9lG/r
pPcuK9qihz1aruQNBGbDFBTVGheEkkjzdqlgVRJcm6ryDcy1TExrunUWNyEmP+oYlnvGtJBbTV6i
dVchvpnd9NO9Nr5fXtO5X5VkSJdHU5QKni1K3cYUIBPxc6AYtVPjO0EMEOYXkTBl3At1pc17bWWS
0qoxVcUIQjPAV08eKvrIK34EU7xyNdakSCFR4BQ5+JwgJTauouSpw6M4Hd3LG3imffP+YQbDAfUA
wB/kLqCK52UwOZBRI3kwJcwGvnGnwVOvzTieaZ8kSArjU6doA9SXgWeoY15H+RHWN47hT5zVa+ml
M4syV3DM/8PZlSzJyXPLJyKCGbEFauqqrh7dgzdEe2hmgZjh6W/Scf/PlIpAYW+8cURnSRwdHZ0h
E0N/lqrAp/A0mhKkS+3RCjAB120MetdGXm09tfkZ5HBJ7lnZ31ZFJ7ipgQpuemJl4Y5VHGpBS5II
E+nxyVLuU+Mt+/txrksIbu8iUzPjbgCzSkLva/W+bL9BzXwc7tRGkIFUJ5O6cEbcYrinTs8wEw0i
OMxwvyUfOnS8nNRpXxAlbIOTdnZY5+pO+HGDgbK76kaLnc9P+XsqMMnrh/f0IyzMGWAICe04PDfr
gNoc6RswCioKyhOOviM38gdLneQl36VHGrrjTf/ZV1tVcN4WTPQCl/PErAG1jtUCl/j3qfwUM+j6
uDqmZeJhv37qltzWBRRnNCBSJVZhYp9J+llLb+bvsEOwMjhVc6uwFyW+DXzRa2DhpF9AckaUSrpO
SYzVgQSlU95GeVfaJyoifJv+ypUBzb4dZ0DtkFTjQLAwW/k1tB+a5Pn2Iwsf02jvq4KTt7gigi5h
sAFMzD+8F266Kuw68OPooLdowR2FKCZIT1oj+FoLfhgMxn9wOD+cdK2qJTVwgvFONTy/eG5Fg2BL
5w4GDw8ysTsZfAGJ1iTMVR/c774KamH5UxORMywDQGiJGFBexrAEvts820cwem2NKdagaCj2qU+j
sHNvEQKcDBM9HSh6ebpcvOiMDrYyealfefFoQnZi/dQsfe+J9OF/ANxdH9aK2o80A4dB9iDjnlKT
Oyt9DEUly6XPPYfhzKqMWYuoBesIq8NIXyzmxL7AopY8zRyCs6gwqIKwT7ASkr9I0TvmK4gE2pgh
cVJR7+3iV0HdlUBFlKiKya2GJHqnVDJ414zopNeQ4sv+WkUQ7hpkAv8hcItJMAmW5xO1ZI0rAVmG
whCkjxc/yAxg+v+Z7ZY1BqJUG2R1Uvgt0p+1oXfjTvBFFjHAwjmppYCqhu/UCvyRsqQHUVze30mS
R/KTln2um+9SXAJ2sv8gJvOeLSMtgyrRC0AUw7kmTmN7OjIWxS2T9k3BPCQTBOdlyRerk/IiGLcm
4VNu36YKBKhAQGMD9VFmVp6aY5518CTzBP/MhL2Ri0Y9g+PWVxt2aHUTAREpT52yj6wXS/OGco/e
vfWNXP5Wf9bFXZ5dS1gbjQBq+u9mvGMg/9AFJre4FtDJTZonE10k5y4Jg8KubKHZUiueu+JbFB70
AKTKT3EsiLgEQLwwNGu6JssYHL887NvsGS8YaFm2YN81BWz/i5v2Z0W8InOgEqtGkgykDeErhg2d
sow2tiawuEUPbYNhhoCnHZ6aszgZ1O9x1E4mjhZtECeVxJMbaEcJIsRFnzaD4SxNqeNYCQPAqPKD
JL0xkajoYniGDlh8YgK2HAT2l0c1j82Y+hNbKBszpPXCI4kTT4vUPfKUR7k795SCUFalDAXXSpAP
uM7awp9iUnMi8ZhmbXkGohhSvRapR7iis3LMduDT8GTJAd0gil4O2oFipxdAXieBOMjJk8xcEzxF
g1oyINUdPUSPz/SA2pbyarvMKz4xmr0Lz8qD8l1zJQ8VJunX+nleshr07Gi2YYKXBiPGl+i1ltna
SHHYenKXYwzPiPedhO7PwzrM0gnQTPDpgzp6Ys/kznRYt9pYEZyAXNmp/u92uBuQ0VrHuJ4GmXby
D4jBVXHKbGhYZgEEwufg0fWQ2fWtd93a2YaLLrKRPsbIFqeCw710IOaoXFU5GDS5bibUih6jOncK
/XV9XYufyMJBwNnGoC0//F0iY12MBQ5Ejdpf4+pWXO1QH1WZy6zEhDAtxnAzbx1zyTUCD1MgmAZB
XyYX7oFSpA8rBlakRgZ3PVLZtqtFD20Lzpn3f0ECFdt02qYAmTNAEKpqtdnj0QK6PKs+l8xtyTMI
qlu/FBjIkhGiRcSEYhjsEA1jl1AmMteRlnXgKYVSWILKPmsQyKov6wu6bnGAGc5hOA8ZhWg4V0vA
SHv/Nv+QIF/1qJeb5NR5BhL5TiZqnV0yEOh2ypOi1Ffu5XJdOcRvTV0ZEGZaH7H22YPYmPl3lWi6
ZMkmUEYDYzqkBpQr1YimarqgDPGlAunUBAdZPafdUc0fGlPQI7l4kOdInPXJoDJrwnqyCaXYjaV9
jGswO2pUgyIqRF6VFs2FOdupmLLsq+pXYbytf8LFDcUKwXOHR5v11Rcwc8lNScaxtqcNLTsIjese
1LlrAj2Oz3WcRYOc4XCun0hSClYlGTtKjrFx1OOtVAkO8tcQGp8UgDT3f2vhzlemDCO41HC9yA/m
g3IIW7Q6V7/xEKn35lNtedI3P3BGF6NlnuhhPf3pFWh+Oi/pzUILI2xj374ONrKN/T7uByfQPgcw
oKjDWdb26xu6+OEwM48bHIUljANdngSLDGqn+NjQDGwqKCubymc4eAFoF9Zxlj6c9scl88QYIGWt
EjK5ZJZ/ZNaBkfem2a5DLMdBMwxuLaxrfVaMwFDMA5ownK40QOh8n9b3I9iBKt/LJXSCbdZRlz6Z
hmS0guZ4aD3wL9ZeG9FOjOqb69c6HRyoPcRo3isk5lpRTXZGp2IMtyqiW6n2QZgzZMpu/QcsOhnk
cgkIb8Eex/csZ0PUqLGBo5+MexBMFdGz1G2q4s4QJcsWTWV6mcFScK/yBZK0Cao8iFX4mFQ6mOUn
sdufdhqh/1M0Ni1C4rxZmfrR4JdA6tQHm2z17FWrLBdk1oJvt7R1KKRBwRA5gYky+NL401QiWpPi
2+l4pKfahiGc820IiKcvKv2Hg/ZF7AdiLsxtytMBmXlIOdOa1rYb5PnLyENhFo3zNXPCVEUGQtiG
tHjaJhbB/webNngGNuY09fspGJGL+0H36u5bQgSnbXHvbPR0T6NiGKznvKQUhFZKU9zZCqMQYJYc
i3wgZesaJoTmQkMQiCyesj9ofLsRM1mNSwcLGiIMZ5L3sXwL7PEho/JRpgSvUCgJ6SINi+WHxgyV
cyglJUxPxyn8uZNDN3icBjWR2D/bm/EcudEheLZ3GH3ovM4LN/45P4hyiIuR8uwHcAchDZikBgp+
QAZlhikh0ooIixbIH/EEmEFwzxlLkjOpj7Gz/VbZGk/hcxh6raffsF1xhGYc6CWsGzd4l99KB8pe
/2REf4JmboOzrIg1MwS4Hn9qo+SMnaMZjk2/GaLq7uI69Zn34taJTA9Iw30F3ouR27HNHQ0jJS2N
vxWV/lgmzSmS0V4bPqvFC43Ce8ysOVI0bjryriP/MBTlZjQj12KYrWlFOs4ifzeZwey4NqnBTJ3h
tynMq+xNod/KIZ6uj+sXxRQbXQUXGG6ZvJCJxwO32QGzO1VpQS9K+u9p8wn2GnTyyuxmKNzu1zrU
YlEMZbH/sDjDDTM8JvB2xhNvQ9/wTL8DjTqaNryg9nBoPHDM+7Gb/xCJ4C2dFx06JkhHaKCr5oup
+hArHUmmu7C/y5W7Clrt6wtb/FIzAO5LJZpUDAloDFxmpl6snTCDmzJt2/5LVn++EO62sNS8zcwG
OEb0PcpGx0BCQ0SSs+TB5xjTWmdWB4lIMGxPGEOTOXHy1heBm6BhOW4eiYhpbnHf0EKum+CZ1a8o
vbqgRZ5hABZoVkJAVWiYdntRo8Oihc9Qpv+frSgsqw7FJITPIY6sGW9q3wGBbiPfE3+rk+d1U1i6
kjDL8N+SuAsQbV6dpkz8xJF864Ovv4JkwNZWnkOM+JR7Fr2vwwl2kE/VUDhq1Ri+XlhvTb7rkeXS
ngPZW0dZfvwgt/BVI8GznFuVXgzaGGrT4yc7Wtv2Td4EEMpE/5kz3FOnujd25lPjfaB57R8eCGhs
+h8wn1pWijxpaA7gSiK7UUk8Zta3fm0d1he46CFmMJwTNCJUFn3o17thw8C+hr6x13WAxVfIfCGc
62OahjkJiI26o/qpN7LDyn1nv+j6o8peQ1DNSsoNyQWBrOiz8Y6vD1vZ1BOAGgVuM2R6kdLwkih0
kEHyNOtXExnbkD42JtI49nsfhVPfcC7T5xb95wzTjrHefVvfiEWDne005yoltGsaRYCf1MYdgsOn
ooCQxmMp7dZhlj4oVKtAHIzxQsyscwabFXXW5rWJXJ/qRaC5y8ZRYJmL6akZxNXRM6KA5Ah33eCc
bHoHLRb+Nvo27qC2+wvthokoOyUE5IzUzAMZuuAAjE/NJz34N+0R0i+QrB0/ZVAhOqLhmqVPNV8g
Z7J2kJhlFhHsYfvay15vPSjWmyGi4BKhcBGYH8McNIZVDenvHhPRQeLU/ffa/lw3iKW3D+r5Bngf
IFgBBYHLS8Ds8ipGZ9DEPOKC0sIxQAQSi0pH0x/hY6kZCO+tiFrIoVoChEHJJguebObZYBoBT1p8
rPLYK9pKYIVLd9sckbMJDF7b0AcDosm2OobtVZxx1RnoqfsFdi8BmGAPLc4giN206tABTMqfk8br
22/a+/pXumYUwOUCygdMyqAIi4ECzhrqWtLLocHb2yirZwuaZPt+ULcWG9/sXEmcpMOcbl+VgxcF
rXpDzPStyxkS+PHGjibaoZORdVutH2tBuXYpKjIhJgxGCnTpo+h8aT622ughOtoRJbcS3pQR+mp9
JAQ+YtOpLYHbXtrmORa3zSVIpSVQx6AAyTq08KvuWP7URUSxS8duDsJtNEKigAyT+gQd0EoVKF6e
tudMSpzxn9p2UE9CtQBJ9Ulx9nLvEPaRsAp6XH2KZ/QJGCo/1q1m8ePMAKa1zgI8OSaBbWUACBQQ
MkONYeID8NuXXN8oNHPWwZZuFvCgWBiUB68X+k4vwRqiD3LU61OTxfei+8m67frfX/r687/PLYaF
jW4FvoYXKR7ZgVZ5ofVcY6h5HWVpy+Yo0//PtoyicOxnUMVy8/jQGjtf3uhK66YEL9yndaTF9UzM
tlMWFKO+nONNuywnZJKRGPTYZdVWa/ytagn8xuJH+QPyFX3Nl2P4rVrJAPGho0SsXQj2oPVlLJ0X
C7TbmgpTRlWbWwYtQXPex7imNLYfK9emDu0f43/pcJuhEK7ySi0DeR0V61CDbaZ89pAiXl+GsrxT
uADJRGihGNw6msaAfxmAYCL5TfUDcgtmcxf1O0jRE/9QlK84oUm9K4IIHZaegVfm+i9Y3sj/foDJ
LTGWpLgEcd5Ukwrdkji++S2v3vr2sA6zbHZ/YDiHHciRkisV1qkooUNwN6RPtih0WTxEmOlTkVaw
0ZTIuQJ/0CoILCNBQ9UXo3wyooNMD3m1iUUFoKVb3poB8T5BzYcgDpH5RilG7W677tsg7fX6rcz2
uigjfT2riit4Dsa5Bj23m9JmAKtBRbG1nmwncobYwZTb/cl5fR1dZ3PabExnr4mycYu2OVsm91Dv
8pimgwXkGNn2ESq6RSS4xhd7w+eL48w/zjqQ3fWA0O6azKseJVc6Sy7bBbfWhnnsULgbp98ET51H
v+mnwBO9ZxefZLMfwJs/JWALHSXYDPmuPAXn/AV65bUTP/2GStu98nDTeKVT3pqb9dMgMCCTOw25
2uvVQICqZqFTYT49OZHmxGowRn9PTUE72BIYAT881IpwR6KAcnm3jIGtp83kjPsk30aq6jaWcWjG
co/JR9AR9U5dFoLmn0W3BrZ7iH6gi1pFheMSU6v9KPJThKZ55Pqa7CDzr2kRVOPvfEx1EyfyfyNW
dmJ2TtSTlXh1v1vf4cUH/vwXTMY9u4IkUmICrcUvCPKz2ntj4Bndtkhvw+C2hH3Fjz4evP+CibzZ
1EWgQqeZWzWaFes6amw8aiC90emoB9xHxb1UHkOzcqFZ7jAwT2OmXAA7/Vn+mYO2MtweYP4Clzbn
IVJCaEZNwNpUk36Bc6FCPdrujk0vZQdaTTMHaNPeMUgsgfoi1vAgUTs8Usko45eh/Nk23b/0U04d
FbKmQi4IraKX26/oA+miKMjcPki9KB5PUR96at8JmEGXrpU5DHeQmnjMk1IFjA8hAO01LTWYlkjn
e+mKnIOol2tR6TjUmR9mrg7OsvDGJHeIyuJO8BmXvO0chTOedBitVpKxFDxnHItpjiXqEBetgzsS
vqxkMlWAYCQPXYbkJDBAlROKqlVL9zAoPyGgoE7nn49pEiLnrAC7iCsF5Uts2felIp01sz8Ss9lV
ar1ft//FjfsDx7vwJItiY/SjzG2NZtcr/cMI/7YOsWhmkwIpWDssiL1zZmYqvtEGGSCq4qcG5sMk
3HTB+zrGUh3TgpAHXttTtzgk1C/NLDPTspUZyyBkM27tk+4GN8Hvch++Bg/FD2SWtEdSOOovSEJP
nS3UzekheV3/DQvrvPgJ3I3fmFVgMKnIwJcz+Loz+LJ8j/m+GFIGlKaR4BZc8tHoHjbQuYZSF14k
3IoVO/ZTrUV2AaFNWj3nUA5qJES7GNltMK3fYM4Sp8H76zWirjbVnSZCWot/ADEUA6g9Tkpzcu7Q
+o2RzwIl1HWQRZv8A8I/gHp0B+mdDUE2UjVuqcsonQrcxTW37pT3V0CZijYF9HPxKZA86PyA+lhH
CJLRzMk+pbvo2B+LLT3iyR2drE2HAGbcmOfwRnQeFjvZ0CxPwMCHSwcs4Ze2qiB9R1gFV5KHbms7
CJtOyS3rnpJD4sU7tB+ub+eiR/lzm/DpYyPRdCWocf4GCNPnwc9GYk5i/6LFvVBt6foIEIy0oPqF
hBcGMPnZ8TguQp+BYhfkfgFqXx89TNEsntbXc20eCIlACIrsFQ47KuuX2wcnVefW1GbS4xMbTivX
1oOK5qFf6zDTV7gMDMjXsCM0I/GEMHhHPIR2BrUVnC/L3ybjW4iuvzjCm9LLlS3oQ51WmI1B7XgJ
E2KwsonoC5OrnKtEMJ3ZYYDBGq0g1ejIuj8gHJL9+16zGBrcQxtUlCEKIK5F2sazO4hIMIVQyRlq
G59VylSpAtG31GH2bqy6Q9dJ+kvmV9BNjOS22MeFloxeq1kxql9mHe6aLoWOU5vL4akqu+YEFt7y
zJQhaI6FFen3JjhSDsY4jFuwVYRHU83k7+qQk2MfkeoAEhHwsyi4GjFCPOoKc80kkdDUF9jmZybn
/XbUyfAjkgbjIa/87CmUquS1SEhz1O2k3xrAeChIYB4LSidFgN5ub/TUNN9aFqKXMxlCxembrh48
JZDoOY9I641yWgXuABq8j2m8AWOnSJUdGnOkIGHqrOy+A5HKeMSx7/x7W5K1OwR0pAWxxiQF3tMw
P1hGOLwUTRlurajFWESuoLQSd4m5CyMNY+M+wewnKMQHhLmjGkp3qUrlt4SN/kNeV5Hv+pbBDlkr
xR4ElqEW2eq0cocgC+mRFuCqxWfUgo1mJ8Nvlamg8Bu7JHtGG1thg/RFlre0qqLPqmapugUZJwXr
sWU1CZgAguZN1TuQqICQM3TakMQ/MLevbcqg0SFbRlPtpIdVcjBrE9xD6yZ//dghaLaeWp0s6Awi
b315siI0YocS+FDwshqhBoELU6p3YyzvIsyp+W32O5ZEzmnhEQtMKO1aYOSexrw4zDZjLAxqnGbp
qS0cenrLXWt0slv9+Tk4t8fINZ8M1KSY19xnP8INcTN8b0dU7FjyKcjSg4MVzfS4GLhfYfiBpdMM
h11LtmagOU0vutQWqgFY6AyCy3tond/npAaE7W+NxlFvB/dH5oJYUr23qac9sEN0QgPSQX5c/6ii
pXFxQkFTK6+n0ZlAy5HlH5yOCgI8EQIX+NSD0ujDl6fE+aqic68+rC9hYQIH/Ty4pkDlj1Fcm/fF
NeKfnNZTZ0CuSt+t1rLeaRiAkZwRataOjebXbebbAbxQZrajU4d+pHp1oma/ykCLYb+QACmirmXe
+i+b7IK/JHAZoedDBZ249hWWzh7KAw0ggDPAemPU2Ul4b+qPpqjp9/rlMXU5/sHgLoVsLEeWfCmF
F4a567Sk3FJFuR3R/uTgaRULrlcRnMo5gUFnaZW2OAraz9T6idDVLfweDx1BuLxkNROFOHibwLeN
aPISJw38vgv0Dh2wzTdJaZGTE+RRlhYyB5h+wOzbkLJOcvWrkalTXxIVLZw2OF2G4oaqAiTRUnjv
EZEstiQspZQSL9KdQiixu2RnFmZqISANH4nxr8u1RHaEqz1BDzsuOfBivtgYvwmNfzBm9JbLMiIP
kNbzjfK6lUZFR5DNlshDW23TxjM0AcTSN5lDcMZlZxTXVox0WtV/TwzTi5vCK0E0JsGW//5kzpE4
85LzJi86CYuphr1S3lT9U/f3DCqom5norMa/iA/5tvSoHdQWVyYyVgndYjxlm6FzKMSAou7/fQf8
JRS3b30uZ8kgoWLjF9G+Cw40BbVi7dXybRgKMgLXz4VLKG7jesUK2sSfso+979Vm5KG7Os1fdBkT
0ZLprn+lpYgDA14YlQPdDV6zHBgL8rapbGwhuKSjCjK/4HfS91CHdYz+0MUio1g0vxkc5xIqJdEH
KgFuyHwnar1B/vRbp01f1le18LyEy8YIPlq9bPQA8G/z1jbKsCvgQ5tNs7H29tPvzGU/EdeUmZOA
oXMn77ujvS/eOtsT8XctuYrZdcG/LtFS2RipAewQDAZd5xBwcSijsB1LAMNzfcQsI4r01ez/YT+D
1N10xpPpYeIxwOPZOketQ85kG/0Q7OyU+ry6cBGgIWAExTLGBi4dYYlzUPoNkv8tYo3McG3jsVGf
lIE6QeSF+bYenFo0FbJkpATDJwY0Q5CVszkjtUMMGQe5jhsxB/9xMYKgsGnA/lRkG6U8t3r0ItmC
ssPSIYRUmoklyjZkNrhl4s3QaVaH0o7U6c1G0u6NpPFR+qPyoSDsDUVdUTF1EfGryoE2OlDmc4s0
m1qvWAJ/mQ+phQ4wJRr3SRcp39XEB+sa05mf7rK+yQRzfV+Gwn1RG6nuqaCOLJatTmd2dk1rrCQt
mQYVEaJiOEX//j3emu8/jRtyN+4xZPpQn6Lv2UP+XJ/HH2YE9nBX2fgf63a1sPqLH8HttzWC/kPW
8CNKHNT4Ppa3irbPslOOYuE60kJ1B4+A2Xq5aBnaLBTtH4CC+Og7HvVm7xQ/sm+n9kX6JHv9sU6g
bL6OuRCfYEwYyoJ4gUyNSFx8ktCeDmRA9BAqASTvbPCf/1xHuGZFntJZMwj+K0YRpHjxMndzqGbc
oe8029UeJmbunmPL+Sk74af5/Fo6ku2WG3DpeV2BcNlp4CDMc3OMRS/ZBUcP36uhKwRZdJQouZgZ
OmNWoRVoPNGVG7W7ofpmIJ85yCn/etkIyUyUrDAcB0kh3tkaKbSwoikEqOMo39pN0O5pa5ejY1HD
DDzLDsltJGfhGZzJTe6VecbOXZemT9GoRTdppmb5zkeGP3YYa/SNavrpkyoRdlLjHlORKvR49xgy
QIt81XWV78R5LEUbM4oGFTmiyHhKbbQguGmlmoe4qhh2OFUkKojarn091mcjDYb0PVLcvG/o7ViJ
KciA3bRpB0jM0ugQFiY4akEHLtjRJSisZ+qjsjUVb/FLb4D8lJR3aZWBIqWojjkxiwc1rskPUmjI
Ya1/vaVjgflo04J4FnI//KsStwtNzA55Zhoah7y5tXy2W0e4Xg1Uc6dBDRPELqAt4ZyqlHYS0Ruk
XuUkyTbGiJkXs6xAGhFZv/8BCWlXMCmAndbmk7xjYZuJPEU2cV55mClsrF2hss06yDVt/HTKZ76L
Ww9iiwBcrGh4Rhpu2Oi3qEoeNI8eh23qEW/E9Evo9S6yVFAL9ujO+7hxyUZQtfw6U2sXBhfERVZh
oCgABzrs4maa6fphH32vuo0O+cG+JQ77lfw+qU5yV3jkcX0Dlixmvv7pe8/uKmUkYZmUUw+6Ceka
kOpqItqj66wzjpqFFhyCwSJkFbgd9ock8MsS31FLDHkzdNR39aqSDh0U1R2J1cNGVTt9ZwxNB30V
JmrpuDZYwGO4HcPhqIyoPO1ZZnVdlBQoTaDVgW1rKwneyABBQeqXdLu+lwsDVCiAKBDLgVEhJucz
f75Pw4rmFuqC52oXvkKe0j+pjSM/3Sdv4SaI9/DeleDIL0Tml6DcPaVKYUZJBtDOrXbBXkF47KKZ
4x2iVrfqXr0zYqfchrfZUaFuJmjYub6UIN+Ol6JhQH8QvI3cpYSg3DartsncorhjWuckeuy0w04v
JHd9axeBLANBnIXMispX6QLVZBZNoCmq+5B8jhQkyKIzuKA2lc7++kRgTX+g+FqdX+i5PNaAGkx0
a1f0DmTc7+urWbJJHS0hmoGqCGjnuSuB6RluvgIQXRt4ma/dJxhPCJNB4KsXkoxYio22Tg2Zb0iq
czFgE9kom6RD5o7dthkfo/QoxS+BejB0j0SgrWXHEQT/8blI71n6vL7Ga87pqeluSiBCOdjQELJc
ehazNqwk9PXMVR86kBo7/YkcNsku2SHPMzjD1n6Q4N5QjWicb9LOFxjMtV8DOpQKLTTAQE2SDxBl
SbKgB2JkrpIFbtbA9CPBaV/6iAQjCxNViIk8OOc5jcbIfRMBmBsVLyA6HNUHYeiwEFlPq5goX3Hp
mlf5GB0JGTNTTETwxjHpPBviFK3TP0S340OdOkzafqh7JsiWfD1PLm+jqVsSzhqVXDAl8SOnY2Hk
tcGwsMypnObmrdrUsQPpSvQbNk7m3LWeurPPxV47+/ty2JBD5iauZTiTOIboxyx5t4sfo15aUTJC
4z2t8GNQYFBsBzQN4G1HhqG+j7cIuuU36xHd/ggjI/f8S2DB099e2wju5moIjZSEArt9Sz6HGxTs
NszR75v3n+TXuOv3lVvvu5NpOfGDtcvB5+8W3vpPWLpRLpY/mfnsem6YHhfl9C3yjf2kvbUOc7Vb
Ywejc/uNdPugPhQCnqeFLgzMf+G2Bl8EUrNQ1eMgNYitBSVKZkq9G0J32FS3CIfuqmqT3PcCsIUz
NL1lkFkCVxaKdNwOD0GSl2OJBpMu2WOk3RnHfYQUwfomLriCSXwInavTcAjozi4XRIycRQVRYEKD
4jbJBkPIAoSFAA53MDwd4huQUsg8r4Jlj33hZyRza8/fsdv4QG4C3el/qPdoGnigL5FnHKL35DV6
inciZqmFq9EEEzWKDibBweVZFjKmlFroh9Sl9NYPzxG7tezPThV4hYVNNHGJgGAJHZyYauFuerBP
0zqhCcJgcAfrb6aIXmzBEvAK06bmUNB8Xj3IaNXUQ4KuIsh4MKdLPJXeaY2AzHeyXO48myCOhR1M
BRrcDJeGoKa+bqJgRl2m7JTsuSO73HrVzYNsPPoGCERMERPXQrM25irgSid2JUVGpuISsY9qEAgX
QOxc+mzf5fveMxSvSdGzXcVOcqo36MQ4BbtJ+jTdIFvySneiQvDizs5+A5edUZKm7oIOv6GNT4bx
ElrvCf2HN+7FOrmdHRI5aHICjJHe+c0duhDi6OmvT/EcgmdZKvuxqqUREPo4bBUl3Q9hJfC2SzaO
lkv4iImREf2Kl1/L6nTKdIyoQErb2kamhbaLRLCKpZDMnGNMp3nm0Nu6TGktAYNt0nAT32ffyEk+
qFDyvLF3oaNA/FH0cUTL4oywiqwQpR5ApqDCtzH62AoSngtd80hzzjaOM7EAb4RcmhDKk/UUumoJ
3TDjUfdMJ9t2XuW1LrmzbqgrCyhUl6KDC2DO7qAjE9l9WFKXPKT3rTf17b8bR/U+csnB2qSAt1+U
l/bWd0WVxWlJvC9BUytmmHUbaTI++jONFr3dDMhmHjk6fY7fcitBiccz0eTU/1i3/SXHNRVe8HjG
iCNYSS+NBu7FTpuyRo+ncje0EKHoAw+6Or2JmaDd4Js7iGOvIy45DXxT0CyBtBWUHNolYhOHuV3k
mJOmyE/L/U0WfzSi4dili2uOMdnt7CiUWikhwwQMCGVGn231KgdeHIoO3HV5xbZQ/kVT4jRTpfK3
f2XURDX0nrr+N/mmeDIns1C3jDjItghewwuf6QKKW1DYqX5fSpC2yYyjZMZOFj6ZJeT0bEcxj6A1
Y6PgQluK1Sy8C2CCBhqF9a/s1mwLo6wdJLMdqFtD6x2kD9KH3XrUiR0qNPilUPQCi/Nc0pjE0DsC
FsXw9Dm7Jb/Crek1W3Wr3rmhE97KP2SRY1lwXReYnOtScobRBJTCEP6Gz/Iux4Mk9CBWgiA4PNfO
DRja1+1euErOlUmy0rdxg3ZqC8+dn/JLEri1MxwgmwB1cP8JCuY3zcHy1lGnZXDO5GKZnBvrKhXk
5sO0TPtplI46uH1MV6szhw7CPuHp5K5g8fdonrWGWffAwqmrNjIW5lqu/kSPkISyHqqnQLC2BU9i
4RUOrjsdAarC1y2I3lJEzTLuhgYyXQjuY/2Z9aLvdoViQKQWVwGaTJFRQSx86Utk2ZdHpITA61In
jgI6YYU6VrRb/0wiEM42WKHYtd8DxPDRk465Eo3+A88uVkKm0WV4XTQQ8ik1Wel6s++hBBGrMHbN
66DAtr6MK7/7hQAM9OSCrZ//InVTFFGroqW5Z7ZHmUfsRyW1XVlwaS3sFt5bkPyB9M/UfDP9/8w3
+XlZIGtXoF2F1dAc6J1ueA3+OgljoLaLKQw0HsP/odHzEkSq8tAoJ4o5GmoPIOvzDArm5UDgh5aW
MkeZEgWzpQwpNPlif0LR0KYqyzslau40q/p7+8LzBPuFOp+OfDXnBtoe2WsT8uJumxqnutduLQs0
plnzDzAGYmnVBvM8VDQ4mGGUVLM0pj4iNKUgbzwNF6HLa93IruIjfBjMceCVhRqRghfd5ZapOaOo
p5kYqzCMbWdHm3wcdl0w9VPEj70E7j1o5a1DXmfLvpLQeJ1Ok43QWOCMIcf3N1MC19Z2rx01PV+F
OCIe5UbAXnyI91rQ/CwwP00GzJAayVvX0Y1v1icIVIlIuq/OGPdTOIsxfEOD6jOuEWo7RRBuZPu3
hhuSBXvBmqc1XbhzDogL1GqSyegCBRDG+dw0edHITpULp8qfTbTTS2gRbKF0WdxrYS3a7qvI6gt6
KgQiJSBfCcrYcp20zMZ2T224WrExzF+a/JApm7g3Nkl8Fw7nTETcuryvfzA5FzzqekcbBkwW5SPb
qNGgpZ6JueFdmUb9e2sX3eP6Dk83x/UG/w/R5D1MO5ZNCtZp6g594+Y+2yuNdUujp8xGjDUOgmNz
zSL0talk6pjXkPXlD2cKh503Mq5LIyROOLqy/GDoqVNYz8T8gSFD6Hw6kf6W+3eNaLR8eW//g+Zn
NKteMkAdDuia9dtO3WZN42UoTETJ8/qWXoet0yLhfAh8Ja45vvfTKntpLFUgZflL6G8RI6vBLYYb
HEW7STGAMLpj+08HZYbJWY41jilVQJ6FeQ4oTFrbVNZdyT8RkFEbR5PtRn9jSl6kfAjWehVvcWvl
vC1mjqUmVYBLsxY65IeyPhvmXoKwdnfCSJssIWWYbtHn1aggW/hrOof/I+27luSGkWW/iBEk6F9p
2k2P1xjNC0MaSfSeBEF+/U0ozq660byNkHbNkyKmGmChUKjKyuTW0YUBWbQOrIOolqH12Zy7pYG3
f929jFP2mE4TxKVfCyXZXF/oxR0pWOLedXJHDowWKkMFBWekCBrwkeo0hZJzFV43s+akHICAhxxq
xgDNnZupNcqUlGhYkIISNcaXY8+JEXMqw/jItVFSYOBO8f8//KZ4IydL2pSUH37T+JEpN3njKUj7
Eubr6m1WyD7W6hZqf0IND7gnWxhp7ZyRhr89qvqQ1v2uAT7Gdn/+ww4iw7BU9K1ACM0D3okVp+1K
TVEVPABI5bNI99wh8UulfYwMGbPn2oI4aOk/poQzp2OYKdYx5QTgZtkFuQ5mz8LJrKCxTElOc/lu
g/udmhL8wjarhNISpurqpicfxH2wmruxPSbNJ8bD9OVD1V61aEfoW50/aezOzSS/YO2eOPkB4txE
xSB/NDj4AWP9oywPqnPUMOTpkIcylRX01rzy1JSQ59A2Mno3jmu/X+xfefKa40UObfegwSyT0yQb
ahSSxa1+SKCXHIOzlQNvd+4zEBFX8p5G+JCVuXf78QXS5kFLo/AfXPPEjJA16U5SpJoBM/OU3kCr
d7PARMrMXVcSSedpZQ9RE4egpgVQCq8LCStKi//7XLY79SE6A24wqWXnd7H9kA2KGpgdSzyb9p0k
n1i7/Eyg+MBUxHnuAMI9t1xadmaVM6t9NmwH9TNvITy8IXTX4AkGON8ybgv2eH1fDfxJIYydmRTO
YYJXa9WDY8+3+s5fFvcZ6tOSZa24/5kJ4fwllj5PJoUJpU2OrdltlLjd0C69NfPijSazDDLFv8+V
JYldL5Aw9Y0zYBftdvrRJVDpU6FMHt+73XRo9PFZiZ2NC8LowXjvHVmgXttPvNKB3gChBdrz/Lic
hNCqGa2kLJMaw1up8qSPpe2XGF+VHDq+ZeISDSCm0YK3AegTBXGWVo/qUqc1OBFfrTFQ0+O8QBDh
w3FnryhKT+skQz+Xk4sORG0hkwQ4gwUModgAaWuKHlir1n4KagHIU3tAR3ojNO3nEbj0ydy5ZAlT
AsIDU9nr0PC17Tg0h3Q7QDGqi6e7tJqCyJrAum1/UWtAkZxiW7j5JoOESVO5fk5k78yVfAA/GdLC
6Nn8Hp4+/xQzm1BaaLTax/hp0ETIkoFVyH6Ug+QIrcULE1Us/B9+DqT+uR2UqZU0p8bvU2sS4B2T
fTx9IRC4NoadjVh8/cTKzAkntta6RbUXbi5+qaGmqrl3Gb1Popdqol75L085EzMdKuZVgV/TRGnC
smlTBoK22o+noAAKFpMIWa4FPXmFandv7pf6to6860tc+3IolwMwx68V1OfPdzQmo8mSAhGDdsEA
XHNV/KzmL5O0lbEamU7sCJdKXLqT1Wo4Rqazo+7BsjwTlB3a4heNDDx92d3DAcLtaIDmBtPumP45
X9Mcs64DaAdRSXtgxoPCfKKjhJP640A9093YIHIEoy6G6TJ969Cf/7CjfD4HG4pSmBgw5jlWWWUg
JiZaUA3Pdv8QTZuskkT6Nde0/1gRRWHyLBrR7IMVE4xGLZg6xs2i7Yj5gXplN0meiisxEE9uFTAy
KLcR9NrONzS1ZyhEqNhQ13lRqnxrNa+zqzx3auUptXXMTOIVZvK3fRxOxPDHqPgQhoCcpkwDjNI6
qOmLGd1keK5BHoOoRxvEe9Zfo9G5QYJpHMJ7UaCVOV8lyuZuTDrE3VJ7bAbikW4/Y1T+r73jzIhw
DszSKqNBh5GFPQx4A6Pk2864SWRgGO7jwrV1ZkeoSKWKo9V2w+0430ExgWlFjPnIUK8rh9oCrIJr
oQMdjpL/+Y5V7ewWuY2wjzKmUbxyddslnAF1zRrZx1mJUzBlAA4H1MhlA9ElaZTXKkw10f1Cf7bT
sx0/m8Pf56NnVnjKcZJSLMBkmIUCK4qNkh2wfU5oRVBu+xrrrT9FwXVfWEtCgebRgOexkIoCFnVu
rnPmuCfcnF3ed/H3SQfohrxa5qO97LQpnMatIvOLtU+mYQ8xUoIBMNQjzk2a4BmFLguutAJjnmmM
GXc7rOO7zjm2RipZ31rYsBEFwX6AiwVTPOe2nJ5LXTuwVYNQr873rvaS1O8OY545fC6gnqhkKeGa
l8A9OO0sH1gQx2ZmSEvE2QSLoBvxoBrlK0Z81JYoIMVfj3wiWpyYEl+aqH7nZptzU8oEzYx8p5A3
3Vy8pXYkU1aXDA+/TSERBLUyRzIJWU8fk6hhsVn7M3ArP6oorjG2oinvE+mb594mkRnOdRHfTGZS
HItlsY/WTMphi45NsgdzFLJUYiy19gBqGW0M0yVpaaDqJZVkZ2v+jO/NVbsRRoFYEPyZ2AMpI3Sb
fIqkdNoU5FtUbp38uz51m2w+dBn1LXR0//4UQVgLlOUuOhwuXsbnbhY1+ClTDiaRpv5KjFviFoFp
PTbkkYBiMGGH3ghZJ+lFrVy/Zza5I54ECsNeOmo4feNzhd2lWIJy/sarK2ZReAO4MAYQRUuWyWOP
ENHPTApewOYpZrbBTXahWm9qY1su2xzz7Zq9a7TBS5u9G9/iBT20m6p5bNzX6z9gfclc/AY9JWTf
wsfFVdiAvQFqp6p629RBPzw5ECDVofODqmo8y77qSsWWy6X9x5x4/edpmzeRhq+aQT9KJ7vavZvp
fmx9BWrqIytRpn1t1B3qdKX1g3WGzP5KX+XMvhC8aqB9SifGcuNln+W+kb41mR+rUNF6SfQdM9+b
OJPYXLmzz0ySc6eaUmSThO8wIY8J/akud8b46/pHXAnJZyaE8N9QWixMxa4miYGQTDwVylVoHLnl
rlyCjn/Z8LrFFbdB85FAmBywAAwhCG7TmIz142zXSL4L3G4bC0IoNfWKHGQ7NVjVu6/X7a1dcJhu
xtwdH0vFdNz5JsbW2NCmh70EGnF5Da6krwwvDUt9cNJEcsGtrg0NVgOcT6p+0XsDDX896nxtS9tp
b4wkmKKym9subpZgWpq7vKjTHRYvCT4rS+TwXKzRwTsHg7fnS1QmzZ0WfWn8xT3MEN6mjud239No
a0uPwZopPA81ECkY6CCLh97tSlCFxSBRYMpHXQXmwjwH2G1SemyR0V6sXN5gJgNNCMeOuBdPUWMw
gVDvWeMPJVpe1RHJeJhln1Q6zbBytMF6hccTrgtkJiJMRYPgC2AEWuMbownqi8o2gAU2CiMJpn6o
F2/uVZJ4zFWro6U4wxSUGejMgjZmpaTWc3niCXgCkTxj+hGtepEBgLDMSLKatX4ZO1+g0hf7ZIT8
Rd4XMq6BtaoSFJeAIeTTy5eJX1LobYo+TQPRCCt6dSp1frJjQ3teUkY0X6fF8HWy9HxHjNL81Zqj
+w2YThpirkyHDjna2HtQkZnvSB0R662hdJ4glW7mW6U2pimwWpokYUet/M1MFBaUFkj5M6XTfsWL
jhKupsWa7J2/6psnn5GfzpM7uC8GQ6U6pOfShD32y2edvg/oWM45+huLbAZk1TkxuwiUKfSWL5H3
ph532QifKZa+9iIbOr2WVr3Xrv0O/Otfg4Pw1kTDBodbR0ajiRMZagpfcGpwBDOnfIP2K92R1OnC
ZGnyRxrN3f56zLx0Q4yYQ8ucYOYcWFPxQNA4iRyA3HArtODCi+tjUengqrP962ZWPhifZQcXAzRL
MKYoXD4cpjRoS96g+YsvFHkqeUaz1+X5oSQTXbvm+A5ibgZlAiJOu9IKZHxGWja+03pR9dqAbUHt
Dx1Dh41tyzqBMrHkmvtdHRDTM/7kwGGGGip6Cufe6Chd17RajfOl/lLzLR4/ngaFjQJzSyzfQDmq
rl9j/TWrZOjT1V39Y1jU02HNmKuDDsOGAo3NMVh6JcjcBzP6RgpMKk2bNDq47dbEUI/r98ZDZ7+n
8delvutlZ2QN+oN35X/3QLyY2DCXdLTwUxSl803E0EnTAJ0KTPVbZve+3u1IeYyXAGK/sQK9LT+q
ZLP3a66MChWEOVGIvpzVs/VIjw0dT5DIccPMvE8Sy1NrSY5x4V4CrIp/kpPIkzlNa7MBV0eZGn6t
hmnzLY6GIGcAoRcbo9uaqaQYdvGRMQgBigRgUSCmYuPeP7doL7XVmJzkz3F6jGlh2G0C1Cdvttbi
PNGo3F0/qZfezO1xQiMNUh6g3xBSjCSCAsnI1esncBeMRdhYoJ7c1hCetF/y/FXTHpPk3Y0l/aS1
VeLxbkAhGVh+TWTgx2TSlJYd5gf07hAnIIritH83PQOXrew5dRHPsUCek4IMn1jIA/i/n3xCUuXF
0tYwhUGyfalHx7HIQW3c/hpdWdNizRSv6KuOhhQYANxzU0ZV92jKwVtMi6perzXjrZPMw7HpW8Ub
4vkf0Jg2wUCzg0wKVLZiNJ+I02sR10fpiBWC+A1aL6ABkY32rn0r5CyYFMN4L6TwhGDugoIU3gNC
AUhO2UFuxzbewdVjqhV4WFT1Zq6q9+tOuW5R52sDzAAt4/N9bO2OFh1XJ3Oo+bOY2ZYYrbfEHZB1
Tr7pLRl6UGaPP8hPXKRnSAbtBPaaMv2lJoPfV+zAQOvRA6ZhdTJM+EXkgkcS4IP+szzhiM+gLGiL
HBvqVNBEUL7gqt7UMnbvVSOoOYKUBKR/iCbna6rq2XXAv8ZlJ8i+1R8HaoaWlvvXv9Sqx59YEXYu
LscuzzhpCEvIRu2i93Fob/XlM047SW1sbT3oSiAoAkMLrkzhbOnLnGVLNiMS06dicv1YUbxEFnwv
nnn4MjwZ4/8BfYYIPjQyY+4ihYPmVS1I1Dc1fYswOFhF/WObfittSfKyas6Gk4Ou2bQvpNVnloBJ
seHI4KU52Pmx0H90UxtaPxsQ9FH9+fq3uigr8cXZkOlC2gKmJXFxnTqNao+ygJ+77qdSOKFepZKq
+po7ILfT0RFDjgdFjHOnwyFSDdIj1qICvlfHKhin+QNjOp7qmpJ7cs0fgBFHpx4lblS4BVOpBorp
ygZdVAZ2PF33CnXXk0JSp7nMc7Bnp1aEy8NCalm5XHR6KIzyh7KY1iFievdQEzq/aMpi7zCL12zB
FlWA7sHub7IG459e1WXuPXEn+myVIZlkak5rXxJb7GL+GQAhEKWfb/NYALRWJKCT09zoQYfGCWtf
rvvK6ofUTTgmStHgphSiB4nNyp07bgHVufRA1VLLtkzX2gQdHyScQ0KlOeXFYx17zfnskfQAwYZc
5HxVsUsd8DYhYlmjfpd2T7Vj16jrTNvCjDdkKb6yxYTG031mJf/gtqeWhUoS2nR61JuI/2lRvk/q
25Lrjw3HVoIzZHN9Y9fcFg8vIKFwkWIISdhYu6Wo6mcwlbdm7jWm8csdygO4S2TqlGs+AhYsfDob
g9DoYJzvZjroEApm0CcAv9jXugWmAfUryWLWvAQ4Btwu4LdXsYPnNjIUZydM1/LCCkihCwIFZLDC
G8QrLUm+eNlwgHNgvgFjLeD/4LrL56acWpmXaQGBmDUMjnYYXD0ubnH5NMwDRt0F7TrNesezJpLf
ob6UPJGEjDcOCNolJbnVX3IaEoSNddPZjBILgUdpd1Exba0xtBY/NhOIaQd1q/tGsu1lOdjaTQEm
OqR5gLChxiqcDQ1SLvZiArXRdMM+tfT9ko7HqGC7Gddg1I2H3OiC654qMykcClpbc1TFMNl1LWBd
lseczyEKwLocghqsSv/hLsT8FdoNfAgLH/n8A9N5pkbM2XaHKt2Otvpeqc2hbjCiapPbYU4DpZQp
i665L56P6CLimQX6WGFTk3ZhZuYiXbeBujcWdTOX1Q0E37zKMWVvd/63zooG/CKxOQcesOHaBVc1
sVFCq0ec+wjFcT2fPAOBzo43Wf7JbE/R79ro2SYbw5bcYGvxBgP2ePugpHvZJ03A6bbkBqcx7G0P
8p8P4LTeRChXXHeWtQz6xIzYI+3R3wa+CGbULg7j4VUBhUpbbxIg6GgmufnXPpsJyRpUywC1vwCJ
x6aiZaTg7xEG6t0+cn647WT7yoDq4+zm2+sru7SG5xy8A5EHyGo0t8/90tQnc2qQBfhgAwknC6I8
dRADWF3JcD6XWwhDDojMDNCYApsiGNLpZI66i6H+qD9W1gcrAQesdniqgiRB8rUuneLcFF/zyXvH
1NxGZwZMaTPEmN3QrZFGyVIImREhTlLT7FuNsztAjS3uv7sKBYxxf/3jrNlARR2ejXoJNIyE2xRa
Hp3KYrQlc6iqWAXdlXax0RVZkWTFDChPEZUcVBE4APV8v2YNIb/5PVPS299AAba1I6QmcRNLPFti
Ryzw6QpCyqSj0QnAspc0yqZXWBiZMirwVTPot/KAgNAnIgEVF1PsfWth1+aI+qpTo6tkYSRvGKO/
v7Y1oFtRmkVxBb0zXXCCuO1wZxcY3UqtxiudEJXmPLt16jRwug8L2HkHii+LjLv18urilDl4yWFQ
FTVoEfJtpX2SRSmsOkXxpem6V9Ig0qpgPVOh8GIqObowbnjdFVfiBBcUslys0sKkpeAjVI+zYlzS
GsIu6obq34t52i64L2foHl63xP/S+VUCR/xjSfSSKK3jnjFYGpwXyIUgDIYKgCEL+zAJrpewlXEF
yQwK92Qx1BEoJWEw6VuO9jDsu2zaWOQttZ2wV95tGaf76l4SsPWhbwfGN3EMaESbzmR9XvsaSDLn
5JGROVAjj9qSW3nNT8Dx8X92MBx3fq67ulGbyMLCMk1HTffNcBc/ynzFfC/dN0eRCRlepuQAgKEe
gyPBo7xI9GYvyZTEgFL6rXVDZiC+478fy9c4Gof3kfhYrnjcWFvgCT7iZDfoAHmzOmVhPpSuh2FV
2WDYZRDhLAPATqJabV/S7JppMzouuDD9vBteUGdqvIhkQaU3kyQPXU24uXAqV0jBzSii5DNTSwqn
RZqG8tBBdzCBlsdtGPXJR0SnH4tLXsEo65O6etBQJrx+1tY+GWrHGKj6HU3ElzaQDoVSEBvjb3Hj
meaD9An1OzMSTjNI/sGYgjjJR2P4Pp/cxWMHYt8uQqxiZl95TWTe2KU5bJQZA72qcl/2hnmIyHTU
FOXgON1eIfVL2y63DYljzBsj1vTJA+bkDTyT6aGGvGOk4AUWqzqVxB2NXAYeE/MzuGihWIFnnxDi
po6CljHHGEanWJtGK3dqAlIXSw0aCiVbBor3LPJV9hkvZpBpse/Sv6bJ4a0CnaC6pKMSjTHo883q
mwjo5JlPnWmHmNpe3D1BzFGS8V16NjcC4TdgyjEKIkafsijbspljhDv4W9SrWwtyUVJh6d/EH8KH
xyg34VAH3BkXD/S+MJaMuAg+EDHbKHff0Ur/BkQ3NJbb3tvOn93bE+dxqm6O+X3nFa/Pypfk0HzY
gZS29LLwggXj/YNHgo3BcvEZP2Ztpek5FlyzPKzGF3vm9OMD2wHsEnTdGMyQd9UaqJObvex0r242
Xg7cOnI4EdKHtLvVUxO2jcz9NrPBx3DJTZHImHtWzjGW+McMv3FOTplZdRgOG2EmrdFpKqy7IUm/
Xg8VK7ckJ2DAgxKE8QB5CKmO0zZLXir4nlb3ZER3tHrXQZvJnpz+3TB2YyTJFVcad1AqPbHHL7eT
JQ3z4ERzmnFIUlB3dznm1FGG1wBHOhjKh6t7w/SiSMe61zYS/QTMN3NSQlecy8lp47ZNV2BAYAdl
N+dRDWuffMV7yAqMoNzTbf754/q+rnnIqUVhnRDTq8sGxJVozqj3s14fAJC9T5X3v7eCxh0oX8Ge
i0KLEFms1gV5bwGRdbOYw26Y923XB6Cpl2QcazEUDqLh2GMaGAA9IdwP7pQzh9X4avfJkW3oHhgg
X/uoj8YnkAsyJOlKxD6zJrg9hi4iVMlhbdhAS2FnbdOtdtPdLHdgOGAgmL2+h2u+gdEwzmULzsqL
BsOUOUmLfB6HDGIqev8Tb9frBn6/gcWYeWqBr/fE520Qt49qCQsAwxb74Z34YH9Da9WztCA/0sPi
f0MR9+/7dYDM4MYBugQvdBRvzq2SDKzt1OoRo9QvmnnQSTgVMr9YSUUBpkb7HRImnAtRiB6R2ZGo
YxPm6vbZvXP7xfpB9u7dclCf88DHTFgAqkdfkeH2184WCDq5dhLwYghd5yuLoI5ZAwCAmAVEc9VZ
XqyjwiErE1/C2nFtn5rhjnPy2aBxZyddw6eK7kGnQQPkvbXvfAFVe761b+tj92rt2ht3v0hCx++i
oegvp4aF02Y2YIdrSqyPbD8YDC/31XFC1Nroz2gt/GyOLfjNMHc5gLcdnfM35RCOo198m4PZM/dS
OOLaFXH6c4TjaGGuO1Yt/JyhD82d/dz79AbT+SF55jDrDQvdwNi1x/Q+f/Nz2dDhqnEQXaGxCS/D
C/L8I8SWU7vopuB0WjcjhHh6yKxMj3kSVNHPDsjHWvL2X/FoMGpxSS5gwNCBE/a+oBjNczlYX09V
sLsxj0yPQ/2QOoBKZdBMViQX4oovQ0eNQzxAtIBRYb7+EydTZmq2qAbVfl5R6Dc6nwC7IVAQGRvA
SpTjKAhMjvFnAUqq53YqXWuiJMW81eB0ymGZyICWtMl8Sahb+VxQbYIwDDreeC+Kwh9ZYsdWOc04
mi/Oh30cAhvMcVCjTT2wADIf6K8D0Tzl1tnEMjjEWpg9sy2c1zbr5hasPzg2fv+rfO2OxYN+U7ae
Ayd1AUb29dZrXtS360te29jTFQsO4+QtHKaA1b68YfS1lqGOV3cUdRN4vw3yaLG/SEY7rwHHwchX
FzYqivw54CRftP6Y5CGJt7OMb3OleQwI6YlB4bZq8twdmoYbvLG2w1E72jfLjRsqP/tgBvONp970
u+tbuLpEDixB5QQK0iJIArxp5jSo8E27ZofRZVt0cDzL/aXb3/HO9CLN3gKaIoE2r343YPAwEISZ
nIsh3IlW7ZTjWYoUno9mT3clILPX17XqkVgW0Okga+OULeeHzhj1pDbxXz9GWRyC1EW6T9XbAbUa
6LvTFzJ7zvJA8CBMvxXjliK5kmW+a6s8/QXCx8xNRllbYQqMRIty0O2R3But+SlZJ1/H+YUFKXlM
UaiA7IAbQJyFgWzL1LcGcJVjlYDeduKIpwWzgR/W6ASDXYZ0MYLWGjOo9NBdvrh//fZFUo+iG/rv
qEfgmX2+zya4I8moA07b6f2mbPPNPLiYf+/C6+vk2YywTIB2QbRAgOCEBJ9w1G2FuAPY4DD/AokY
8G65LznkvHLrs3J/Xbd0eStgQSeWhCs3c8cZ7XEuugcOSQvYuNLaFr3kBKyc9HMrQvbWkjmfmwnb
RtPl0XQUb2pTr8JYuGXkL1QbgsQdID4y+2mKd9KC4fSqTjdFkd11LZP9GNnm8ov55CIsIG5eGRwm
PB6Ue/d5fgRRM5RiMD3muVt1H+3moAqzF+dNJv2zUqk73wbhCp4Nsydzhs1mjvs6AaqRLvWmQAvI
rpMDMwzwUyRb3JhBUsrogC6zjTPTjlDKTZxmGg2CRcfpLWPfW1QLpxAlqRlJn/b8P/mUmElVwNAP
yC0AALeTfRWjEV+NAcTZJK8dies6QsTB0MG81DZ2E2G1wxyOMcYYopLlGRJvEdGdS+4uMQgFsZj7
8q64Hzaul4YP1QaI3AVSf7mXP/Tf6S0wAKaMQFL2zXjIPXHUilqtlfJgZ84PGvEJfRz6J5Ify3kH
hrHr30xmS4g4BW21hfXcP9h0rEbL67LeN2gf0ix5yKgLrTMq29rLuhr3SUj7oseA2q7Inda1Qz23
EWzqqh7ti1kvN/iG73YZ7zOoSnsgGTf93Myea9c9qO3cbP56zShkoGOJ8h66b2K9ljpRotcdMvAY
43fl8DnVDoKQb05bgx6kgolrpx/mDDDZgFAXL2Vxi9spcy3IMftOotwZfOgKU/vQTfcHUB/nKNXP
iRXOau+pc7G7vtKVo3JmWojyhdENfVdgpaV2mzVh0b5WkcTEyjmBCWhu6b/Ft0R63cpqopQpGMrN
2scMTJ9GmLmbiN4MuuTdtLoWCCgBowlVSHAJnp8KOueamdrYRmrtyHxI6tdMxvKxupYTE8LBKxQr
zqMUJqo0zMbbFm0TNJoXtnNlSEW+8cJFT7ga1H8WI/jE0k0uyxt8GKBOyvQwNx8sfqTZ9+uf/zLt
RcUOio+odXEVHbGxVpQK7UmOMcmp8DTquX71TQ9HKPjJYFgr5Tvw3KL9AJQiFG4gk3j+cfLUsoo6
4b59Ox/ip/kuRaVe2cf7EtZGyYt2La04tfa7hXASIG1oAqiJgrm34phss2NzTDbpLfQrNvF22Zrb
Tqptc5nkYnl8+JOT3IOFQFienVddsthYngtqD4rB3UGmTrjm3X8sXLRccwIBCY1P16nKA4VEWb8v
pWQb/GIUne7UhvBYcADLnSIKG/PjEsx3ReVZP7pw3kRvyYeyUYLrzre2ZxyZRwBI4vx2wp6hTE7o
wueQ4lJlQVYCmAS5OdkI5NpBOrEiNv3tZsT849QgqTPeBxABkZsqexuW7fW1rNySkLv971rEsS4j
KkclSbGWzAX4COMd7KYAYWv25up31fJ43diaK+CNiooNRoB10GOfnyVntLsSb37MIs4d8RNUWD2M
UiehvTimJJVa/UY65lfQbQMeVqzuKyM6k7iOkZiCcKtfhptZlb2c1raOE2E7LggTwI0urMZ0EloS
tMExWanjscGggl1vScnwUHMfjeS7o5f76/u3FsXR6ge7PB/xADTtfP8GPNQmyAA1fsuA3aGtR5Qn
s4g9c1a81JRApGXGhGS01dsRtLr8xVaF0C4HO/OhX7LNrAEMKklb+E6Jx/d0XcIFWCuN4+QRTFF2
pwImAbUGL8rCsgz6aPCT7kHBk/H6Vq654qlJ7j8ngbabcjrTAe+3CkyweeW+Dxa51Y1Exgm15iTw
EUxhYP4CPRLBSeiCp3Ss4BSzAeOS+Wtrv7qGN9l7Ld1FieQhuL6P/zUmYjLroZxrm8AYCNF3U1Ed
k3ncQVFhnxpg87KXn8Rio+co4IG+vptrsepklRcjhWo2WVmOKFKbjje2Lywm3pLeAvguMXSpR4RW
3aklwSvHaMgKypc4keZbohkdhn9Nv87no92wsFT1AJwi98z5Ch6AoAalmdpss554gzXdk+ZLzAx/
5II7EDK4vgWrDsVhWuiTgk9BRHVUulLojY2zyax41/cI2Onwq106SbxePZUg+/8NUOWyDOd+q/UY
VtMVhFBL/dJHz4N+31Xb5Uc8v/3Dcnjmo3E4Fgatz+1MbkuVdkH8zMHMNqN84doZiMa+X7eyuhok
HZgc53AYMY1rIdqdtAasqFb+iN/i59AuiFgelEV9GDTZpbDSQYf3nNgTvGeplwWhDGkwijDE69Qf
S/JRM0htj8YGLfDbRZu/ROqLDRJXq5DNZ6wekhPjQpTLmULBjEIRUNXixjGfSzV6zpNlY2Nnr2/r
qi+eWBKCW6NrC8ZVsa11vius7Zx9jLbkKl9djAuqMQ7LBvxRiGsNm6jRV1hMmvzo9MCpNmm/VeQS
CNzPLq6GP3bELCjGcScT581J51DbxCFm89IXFRPwXM3v2FT/snMn5gS3b/K0NDtAHny1z72lAVRn
8kv3X0LFiRHBC93BpSTt+GNsem6nXdE/ZfH+HzzgxITga2Buj6E/jHVoJhaAiV2SgJ7L+3sjwD7j
7Y+IDDVbwQfiMh8jvYaRuj1iVKMDF7hsYGO1xAD4GQIex2oACXAeh9JGBQshU5FkOZ/j/CVObA8j
HH5i3I2ISyzzSPbsoFF1fWX8gIhed2qVx62T7AAP3NnFZCMuUswcDKpvuTLA8sr5wYJQIsLcC/i+
xV5pi0l5xALEcYORl1zH4yvV4+8jM71sAfXW9eWshFmgQ0FED3YO5Ppi3jjN1mINPeKBov1Aqyyw
5nyvVHPgmL2nZ5/Xja0EnzNjgnfbLNZIMsFYCSEv1iHX8aZJAp5Y3b2TBQnujWnIRdcoSjOLAlwN
eSHFU95PXqL8uL6WlYTqbC1CIJ16Re0b/A/S9uxlbM2NPaBS6bZB57i386i/YBIhtDKZ+8m2kP/7
iftZC3HpVPLvRcCFmkFlsQYOShIiVnz8bG3CyXKcMQbCD2uLlXpfgkxlGmTiDrJ1CMdoRKmXFTHW
kTH9hg4MYu8uFiKTH17Jsc9Wwv/9ZLsSDK7W4OyAN9hbiA05w4Z1hJ8ncFFC11niE+v7hjbvb5ou
cMyfWxtKrTRB0I/YMNeB3t+0qazm9JvCRgg/WNB/TYiXXtEooCNQYMLc6LsJAtGGz7zqRnm5U++n
r/ER2OcvnaffNtsozDsv/17+ymU/Yi1XOvsRwlVo9p1Ttby4i0HScfJc7chM30GjGZhlSDyNGpiX
fUtmdj1U/Vm6ED0SlyqDVsNq0Zperz+W5deGHWnCvJhJgojkQ9pCENFZmvctL7tamFSZ5q2j/D0A
B5X4k+/If8GJY9YKrZve5RbwoHUmj8XhlG3LnE8SAS+9nWQCQ7LdEwJHajc5W0oYBEIUzKjL8pBO
uT+mwaRLhmLXj/af7yREj6lyy65UYQlo6XlEVU/zKk1WDV1pp5ztnxA/WrCSDWPKs7HZV5bASt+6
6mPQDI+qH1UWzMSjbHs94sucQoglGMfFSIKBdena6xh9SEuVsn0ToofWUgwEMPz9wU2+KfMEUfbq
bWjMzfVlrOVNp1sndkcHTFrRhTt3Exue4mycbNfHfqEDBZPcgl67IgezkhmVbJ6YZ6SdxcrRQiCG
ozv7NFQbT9tVN+ke8cMgfnuvfEEMqYbg+mK5r12ES2B8ADsDTyPePefHzM6R+UQEZp0pDtJS3euo
h9nKp10k/nVLqwv8r6WLWnanpSo0u2Bp7nLP6mqv6f/lXJ1YEKJubdvjqPK7rANYyaafIEKIZTCl
1fvyxIYYY522zzodvmEWXy3oocbQ6nmEmF5g62+5TKFoNSRxpD8YClFJEHuE4Hm3W6sFy6RKHnUN
3RonYP1xTO8bRXJ0V4/WiSUhJKluNo65waNF/6SaICYL3UYWkdYd4M9qhIikxwSqeBNWMylImGio
6ENYkVBrBq/V/LqbMPIISK1Pnde8/FpTfxolh0z2C4QANTctcusBq+zrH5b+CRzCdRfnh+XyMP1Z
oXCYlsJdopLxFVav8fTkapj3e4hGHNyg7DFc1gySMyVxEFFnxlyqyIC0FPLQbIeWth8t/hR/xkYC
kcnd9bXJTAmHy5o6sowa90XUJxX+vd7T+Z3mB3P4+r9ZEo6YntfDZPfc0qR4unKTKomv9Z7FPpkM
g7Ma/YCTMzmADPyOwp3fLvPQRr+5m503ZcAcmPV9MB/69l9O14kZ8XSRtOhjXhBc7G+Wi29ztCJJ
+XrVtU9MCIdrcKg22vzlODnPyfBrNvbXP8pqgDj5+8LRMbPW0uMIcY9UmLzIofA+bvXo1/9mRDg/
s9E6E+X7RKiF4cjSh3iPHr//T0bE273sumxAnQDvUtxDGQkXxYQYc+79b1aE49JRPTN6Xi3V7JfE
+Ehj6GZJoA+EH4SLcPPnm4iQJ4y0ghiNr8TWPHc3lZ55/0EeMBDxoN21Qfam7vugGDwj6I8vUDSo
Wq+9USQhdTUsnPwG4SHQOpjHdHjOxxTXN+lrSlu/q4/5/yPtO3rk5pluf5EARUraUqHjzPTksTeC
x0E5Z/3673CA+7qbLTTx+C688QBdKrJYLFY4Jz4qtgjDkm3/LX3ZGTh7EoBZMUrNGrLC6keAIeel
zt7kRANslux1tu3Wde4bJBe4I+Eyc04iCspCwfWIsNNXjoofILnpY6jlT+4kAPjdLZvyGBwar3iT
/cfws92/3bYkdrJuac05j65TCLB1mdbjd716lbRlOzTEzxSQiHfEokWaivBJ2E/eEsk5kzIagtFi
QU5XYfIgonbgDTghwFG9rZrAqVicUzFJ0ShAQcd5n3cWJjrHd2EvtEgE51K6ZtEB644zMoHfaHoq
ss9ClI5UBWeAv4VnzaxKe4EaybF1yo3yFFN0U54QhDaLG94Zm0JxqnfVD56Sd/Iu03Gr3veO7b5q
m9zNRVkAgcZ8lasuLGnuw6/Ne8n6k90+6bHgslkXAZ4xVk3H24Gzjy7TxlpmJ2Jeehol2zR4Rcfl
bdtYX9S/Mjjb6IkaTIoFGXE2v8YgFYsn3U+ngFagsyh0UV/K6ilDQ4qM8WIwLhqcv64bjJTlGoIO
U4loTYD83zOCQLeu9lGyk0VljPUMEfordILg3gZL/KUvy0nR5lM+I9P71L61GRIATnysT7iL8pN+
34pqv6sn+kwcF1M1ATpXZxPqxfI3fd5b9Q7TPrm1u71nK6NrSNqcieFuAwDnFtZYQitpaz3OnnwX
77XSzd6r7w1Vdskm2acnwxERc66a45lU7l4AhyMKbQWkdtoR/Yzy9B5JAs2Ym7jyiECdBIgSdusK
Z3hsMpXkIYoaWbvv5a2Sem0P9pjJbcONbk50Sd9vL+WqTmcCOa/f9KqUahJ0AmW8eiQIiZ2gN1CP
lOdBcNJWQkc0FYGfBtk2vDH5XF4LTiAptoAlJg+J5shRAK7KqhYNpYgU4nzGYlVpMi3oOuzt9HEp
IicOzUM2CWZ4V+38bNk4r6HCQbRhDykk21jaftRPuXxviKZbVgZsWJvwX3PgbxUSlOlksxbKJXSL
1snkhpLovq68qXzD5KYVH/L4NQ4OQ/s0J45m+PY/vdgBjGuzCRiUw7j1HPUk0kfCymyof2nT0Zi/
E5EPXrX6Mxncamrou9ENVDpYViDS3Dz/NLsf3eIpwa9a9+pye9vmVzfvTBy3qq0UdgDFhUq6/mHM
PxX1hdgHYXpvxdzB6Q4EBQwOobDHQz1ac2aUBdu7dp6cof6MAoENrlr6mQBu1UY90uPKhICm26T5
Ptd+C2cO2U/w7ghJKCCgsAsSbSaXtwcAvKXICuHOtbksnqqo29sGmsuWPjH2XWvn96Gsp8CBbkXY
XmtbhJ5Xi4E2MFQDpvtZCK5OxWTYBbhIMvJkmo/odZzUQyrK06ytIGYOAScC/jfQkXCGgCFRqaoj
jR0v1Q1ieRcaC9BbtM1te2NHhFvFC8fH3RuDDbT6nsDxSRipqKoczYiZb1rxc4tSDUGt5ra4Fa0w
jQe0X2T+MefA+9moyzLdmhiAYh95ZdP+1LrJIZIsKM2sigHKP0an0XsPSPDLLQJmiSLnE7ATh6T6
KAZMVynNyRaxUK51WyOdzwCFYQawBs4SzJjkhh4BzRQUGYZn1WnyJJPoY0nDxIu1/pgH4PlJyHuJ
Zl86LOQuCHONyt1S0ymo7V3aGv+Zww8ArhoDocHiGgRQq5ea50alxEsNkKVBA8VClNB0uTc6R0mB
0f9yey9XzgGgMNGAAC8CEAIe6ahI4ipq0yR3MEiFIYo+DMDZgDtamdMAN3UrdaJ62IrbAhMJjrqG
+xhMhdyZUIJcajSlzZ1+mAYqJ6TddFXZCnIKa0dCBX4j65G1cPA4xzIMat0ObAlZS/tog/Sn6AhI
6/BQczAtCzxjyL29lKsiLZgqYL1hsl+R8plLiSYzBKJOnjvT5Nv9HtgO+Pd9BjpbJRp7W6vsAAXm
rywuDNZjMiREh6w5CJ082hZDAiYFB4xi3eJq2uNc4s0mebcVVNeM5Vwqt6gEEMZlO4HxZMxTUI+0
k5ncqUrZfg8Ca76zulh7UAJi/A7Gyar8sOsBbZUROdiFsjI8jnNWoBqpKkBfkCZ5ZytDMzht06Lt
AFziCtC2JFv5GbUh8cY4hNfsMFo00UzVqm2QxuFrVOgzaJqkDgMRwWAIqi5XdxEamNjcFlKoJip8
fLe4WttZOAQNPkPvPNSBnWKwaQLA9GHSqa49yYXk3F7QrwYf3nGD2ZBxHIGoHuPblwcd4PaDofVh
7mi+pDvBDrzFjk4n76fihuh06x9DT9sDZFnKqGrRZJ/sAFfh5VvQq+2mw+wVm5723rN6rJ8LRwS7
crUezAv9/Ti+AUFTylGSanzcYgC3QXvu7R0+MtI3o3lXDIJG8zVnfy6Mc/ZjiJMssZWwTTBB0lFq
5N/KWFtPvRRn324v+5UZAyqCTSfhEsOUBgblLle9mIK4m7q0cACCjsHAksbAbg+0t0DUXCASxN3L
BAl/RZshqNWy/NmMNXUHSygPc1N9T4GNIjCn1avsfBE5r1Dli0lytmPksYk85aB6ljug8k/R++cX
94Enu39uL6Vo27ilnGMpLeuUGXD41Om7StkEIq6JFai8SzvkVlE3QI3TjpBhPn/E3rIb3PQ7Bkce
jopzWrangIJ8Vj/GvuaF/m3thAvKxQbGYjdtrUJ0/8d8WT6Gh8+JKhsAou1P+WYC/Ow/RFa4PTAZ
g1EsUJFxp0CtQHpo9Li1MuPPVJwAZR6Lrt/VHcOTj+Eqmgiq2C12dkv1dpnEY4NwRzZmEBjIFPV0
FPREfc5rI3No5Wao5QyX8orhDDSXqdp/WUZc0nnWP8PiZ95nR7WFy5qzX41iOoqeOEaebpcqo2Ea
nwS7x4zvyruehVHc7qWZ3CmNxoyzGy3PTJt32ZZG3wBBg1NnCXBhDf1ZbqyMynJ8mIxY+maC0AEU
usRTgLAuOJ5X3oD5Ux28PcCxsAhi58uVl0H7kmos1Eq0353ijWhNq5ctEdXaRWI4JxAA129UKohJ
y/sgcavgrk+wA4Ygdbq+wQaDpgfML0CFeUMaszRu6zR3wtRM/KEqaWInx2SeX+z+PSqyuybrnRpU
Kj2R/CJbdob6Idjg1Rvq7BPY389sWVGSKMx1fIIZutGLVdEEfOt/Zq/2HlSJvo9u+KzMtN3Zu2Gk
ieDGWgv3GOAZkOtZvMBjZgxhmw+6gRCs039Z1huMjU7lpol/5aJG11U1zyRxDhBYRm1csWCv6Qyw
6X1EERC0JplGSFzE/birglGwuWsxOh4FwFUCJAkm5zi3LoXz0Ggs0MOrdqJ5Os1u0+v/kODHsxi+
Dh3dOtBQ+QMxxzpQawqsIIp86euE7LG8uAIbWWkfA1uczIa4AUoFwp1LG8H4iqmDIhvjHaEzAkVw
fustv1mOljyBtwJVTdcMngQy1zbsXCY7omd2GcZBaUg2ZKop40V3Fbia6seg3WuBX6vuQh6i2pnh
iaSPWnWysael7Hb5jpQ7G4Dct79m9f7U0TTBCFYwgsYfVLtoWeYNXzOWh9Cmhv47mB6rhEoB6Hqf
SQDAB08pXNI8GOkBWe4AyCz1vu+9avyWxV6ZCG7VNQelY1wAmMjYdbDHX66OPZV4aWd97hjy76X9
qIjpzJXloH9LoLm+KglzRTrmMjViXGUQ7CCMGgJJrZe55VbfIHzwFTc7Dmga3Br+x0gV33yIqX0v
0XbTA58FCHXfIk9zcqDvTQfFS3fFveWOJd12HzOCjOFt2QT0sXKDu8h7u71Ta1czCNdAksTw2lBP
uVyYPm3bydBHhG94HMFylvhkyYJLaF0G3jkMU8kCPcSljDa2yh6TvrlTzICiM+o7s1S2ktIKnCN7
uPBXL647pGiAposMJedARhAjhxkobpyxLYBdtoyK/DAUY7Jv5Dp3taaTH4de7ff53MnEmfOoeL+9
lqvXkwGeelQD8BFXQb4axuqij9h75Km67GMJTRrlr7idouq9s7yylKn1W653WSIyu68Q6kr5M9Gc
v5aXNmjKGcpX0UaV9wN4Xe07PB7zehNmLnodNo28JxU4GPSfgeVF+reo2QX9KZYFB+Arv3jrS7ij
liZhHCYTFiF9A8Yw+L8/axfA+87vfgNqcGkXHY1T5FlevyX3s6BNbu3wIQEDQljQWgCHhLM0o8Z0
hmFBtpSwCaQtsA7j8M1eBK/2NYNGPGUh3a5iQvHKu41ZPStljEOTK5tmUnwQs3pzoHkCe1q7Rwhm
/cFjBCB3FFYvD05okKEdG+ZFZzsbvHyMjD/S0PQpqEHUJPDtuA+ATl53TxlSaaYzAFxZQVSbR6JO
1+vAAzAUKHDhncA4nr6q+Ge3ixzbc7XkmLPNWi8en5T8G662QYYHn37fVvoqDLBwMwDC84u7+jpi
bW1pIW0Eosm+LEu/XvSOglWzEiztlaFc5F3wZLhc2S4GG085IO8Sko+4+JyygNatKxwzva5UX8gB
ofulnIp0pZGMLL9TtK5Ub8CcAFjhJVIp6HKoYd+XDVqLnEwEhsIs4+oQgu2PcViBiY9H588LLV5I
D3cg1btw+CYHm1zkctYCDoCt/E8EFwjXlTYjsw0RNd7CUnBciBejY2OQMXRj0aYU7NiqRmcOjjva
Wp1qrdUwcYPq6Ll9F02GN8eLII5a1epMjHq5YX2NnuGuhgdZkh9t6ZoN9kd6J+2LLe2qfxkyBIYR
0AzBZChjJZnSZ8cKLzOpQeYd27QNvks9nT4n4hqND+gQwBoL3qZrK2gCbo/BCgE36atV60yYknS9
GaQDVBt9W/te5FQW8k6sLd+5DO4OTjGYUUcLls8I3cWkqbpVs5wmOMhgmhENkq01l6EO+Vcj7tKD
HymiJIRGcYMUJcSBM4QO3z7KTU4BRvmr3JgmXt0OilTHxdkbv+atsvuP7goRhwmKKBMAiuwy4Haw
T4ISZQd8QrMgeurVhCZ9IogrVjfuTAZzZmcbF4JfHK8+yAgsjPWDPVfZqW30aebtv5QTzrXhokEU
5k0pLBANZi9teU+6h2m5k5OH+Pn2oq1ayZlCnOvIrbHGdCOsJEifw1anwHhvdVeStou+wfNWEJGs
xYWAS9EYZBOyq/wkrz5MhRoOGLZvPgC6bkVU/Zbsg6c5pP/QS8PYCRF/IMsLu+RulcboSJcpkCQb
ByvZZCoYfQWx9NXFxeztr4ivIs2ZLaiz1tRjzXZofF/GXyqQ4xsnF4E9XF3CnBTO2aqxmmr9CEU6
ALyqfUuBbXjbBNZsGgUPQBmBwUjW+IACLOOolhkK3gTa0QCoTI4pK1GJem3jv1pzZAQtKHZwzsie
UAps0XqEZgWUxDYLQFdypDHA0ESnatMVqZuM3m21Votk5zI5l0SKVCGI2+DRwwVMHscubACYc5Bz
f5ydNrwHqiJmNW4LvQ7OkO9k1MsGaIQBr87tltSFSYNZVDz9Me03yED7y38nM/qqmk9NhE33VZzl
IgsIQ/INgYWh4zF96YxiIEn0cROgCujozvA86jTP6YyZlLf40O00PwcyfvFkZxSog/XJ3tmbvqC2
S2ji6a0jSoitZcvPP4dwARYpAwCJSdC9OFob4hQvoZfeBVugVUcHbR8/y4L4QCiQW+xwnOuqTKB/
TChGzQBUHT4CixiiprfAyXbV5tft3VWYmd5YccKFJMuYB9qQQuKIln4q0dSZ9ol/WlCmK4A2nwpO
5lru5mJJuWMT9eMIYAPI69zuqB2XwbFpSktaPOiO/KO8D+k7adx7bDEwEVq4U1+gMDsjtxTmzlAR
NSUoEL4+oL1rVR82Rvyf4f4d9cjARBsE6CREkO4rds1eOASJR/QoAuWGu8iNMOsLc8ALpzfQ6AkM
H2INdE69wSR+Z/yyEpT0jY8KuV07jJA48tM5pynwrpPlLke5oW+3+nS0zedO3hHrKewLT2oy1wS2
sWiM7sp3sieSbbASLm6aq/MOeLOKFDGaVIBqtuzbsn2dbBXQzQV5vb0TVxsBQSZQsGUWM7JU3uVZ
H7QuAGYr3rlyFP7IUapY1NC5LeIqFIAIcDAj94QCFFqiuIgDlL5ahoQ2arDVt1l77hbHQkeoAtqG
In4ziMA9r60cqlnIA2KGXgWX2KVCWlHN6WI0aFaKmzdDCY9W1LzZYSXoIlpZN6SAGBaTDOQLMBZf
ilHKCjSeYYkTK2vv5tw+tkgI3V63NREq2DPBfY7L8ypvJ09jP9kwQSeqeuJoNagBpLD9rxcLe5Tg
KCBBCAaCq9JgEwNWCohwuaNkyFyNL1rRgX34SdI1Z9EEjX9XgQ1kgesAhDUM8BKFyMs1i4N8sGcw
n7MZLBL8kRQ3X0799HZ72dakACcfFRQ0f4JdkxnIWfg0GyPqGqXBMvPTY6J9Aifirios4JwvgrW7
dttQCMD4KDWwI4rWo0tRtQ5ShcKEKJRz3anfDxoaSrZ2uZX0g2I40+IR5MGT8VtiHtCh/9/1RKYV
XUgGmjwA7Xop3O4toOIOoJKVC5CLmRvT2iFjSVE6Fwhas0OAt8MAMQALpCruOrS0OKtskBmzaQZn
Tvr7KdQfb+uyLgIPLLRUgeuKb/1TS7mJdKMAl+Ec7lCVB2LNUP28LWPNLtgYI7KGeB0Dv+hyvcKo
jy09AKrTYnxaqFSY35oao3qjQMyK/2FbIsPyYOlIU3Ji+iQFgTjSQbN+AFH6Xa6bLpDVBHsiksI9
r1BqHjUlhpSmAkRb3BwTQ/+Vg5D59pqtuG4b7XtokzRMgDHx7W69BBgmRcPWt1X6Bkxptwv7ngJW
gCZycach4RRg9v62zJV9wvqhOxFXBbgD+FA3NRUJ8FJ94WgTAcD0QIfItYuZBrWgl29lDXFuZVQS
WGv/VTEhHsamtkBl6aCotrfyApTrCop3minCaVzTCPlUYPwyXjqUSC5Nwp7lahhTaDQjfxCrL4P9
qGVe3GiClVtV6EwOO2Vnng8EjzoZ4gEWHpibGJSJqpm7abv4tzdoze0BrPivPuw7zuRMIKxXrBz6
BEvhpikIXEa/NT0yOxXZKyleXiBvlFxQrtJ+OcSa4OpdVRMAFLAQhEcG3+lZ2CWrAUBNG9OpigS6
lVn3FLV8uq0mO6gXISp7cP0Vw8/BBnqvgK0TYsIIwWDwfdTqZ10u3U5VtmUlMsZVacy9spIGqv5c
2BJP9SSNFli5bJiFXJUHWf+M49/h0LoREvK3VVtxt7aqo2yLEjYeeLxBKlIro40VqmlxcZJy7WjW
P25LWN2jMwmcKdby3IS5DQlmMjhFONBF6Z70NBOY4qoihgHcMXBCIRzjVq2LizkfZDB2t1b4KJvT
sxYLyk3rxg5mawwsIOoG89SlsZcx/jsvDRj7FDwFrOG3fDGRytAraj0XhQeeAVO/M3/LETD38m5z
ex3XXIemIcRkLVXAJOfu3kJv68CY58JJrIcEmaZi/Bn3XiAvAtex5ug1JIyZmpaq8EgajZGPihqj
VzbRzDvMIrlTSWgwp9S2s81gKTTORV2M18NwOGAanmE2NhCEuHwqLVvGohh1vQCyv/auh9OOxHn/
3cy0Q9UZd0XfEmfRoxfSmE/xOI3USCNl1+ijvA/yemfojeZXXY00sKK93l7168OI6jKAnZHgA3I5
knGXe4721byXi6hDj6NxiKTQr0Cbq9mgnFczJ8p/3ZZ2fVaYNA2zlaiJaZhLuJQmh0uUFUrcOUa9
0yd3Kb0yEJjRukJ/RXDHMcPUeSBNEKGk/jiZtILTXopjOmyS9O22NtfZE4Q95+owdc9uBwbQp06o
RDjzPm9ocKf47Z31q92opyJDh6O+zR5FfevqtR9gMtleoXiJQJw7JrYypcoQQ2b30nuJW4KCr1Lw
WqKxs2xNj80RA8DXr2i0J/f4wxHzDwftJBwjva6Mfyn/90PUS+Xr1BqVMcOHGA+Z85aCe5bmxFE7
1zpWFPPA2x+pW4Ef4aV41XaRIKC5PsSXq8Ab0qggJDSwy2DEaEZH1g5dgFYrL8YIFBHhCF7P+HGq
cjZVTk1qjyVbc79ygYy/+WgxL7ZNXPtJeeq8iJrzRtTatW5cDA+UDfbZJj+8jdWtR0DcgtiXENoO
o4cmXgdcuTSZh7sMkJNG2d6rJPRIDEQqPIdKNXV74ycizd1tO189Umdfwu10FGEyfxlS+IjpOxnv
dHBuWyhkI202RoJbbt2qzmRxGxtjNhRZKWit74vjXdvQ4ZScui15aQ6g1CFUc2K//yW5j8lelE4R
qcntsqyOdkciiJbMjqLXzlG61AWLM02G3xGydrcX9Tq3zozqTFPOeVQJkl5GBXGz9D5FBu3rXWNu
c2B9K/qLTU5x0tK49m5Lvb5kmVBA3lvG1wgRJ1RaVLBogvAFE8Rou5jbJ4tUj1F5UoRNc+yXLmPK
S0nsS858o2HUrd7okBSS1okrP8L4mWwK3MC6EGQ/cG8iC8ZnwGKr7VJDzkER1jUum5hJWsuP5Nb9
l1X7nxieTiRtJ2lJTYiZMj+RwPt5Slt3tAXx1/re/JXCeXbLmPRoylhSKt0a85/OPiWFG9qiVI5I
DHearcosZkXBxoC4qdvJbfxTAhHhe5EmvxVMywkMbqVnRAN1hAUeTpRYUGnhxC1GRIos7Ru0+qO0
BzAxrXHKoqKd5jedu8w0XNyo86Pwv5sGIBVU0NCjew1BJedIKruoYttCgUqb74Pgdzw9l/2f/2wW
EIGmSCRGDcwecSJAmToX8zA0wEZ5qW20KmnAykuoPrz9Zzk4tH8Ng5OTZ51lo2KCQ5v+IbNnxy+k
3WeiUY3VwAK1WBTeMMSJFgDuwJqtZUczLrksjDRPr0jo6nMscrKr1ncmhf39zC3Ekw2Msgx3STxb
bt5bG7Vw8kBiQwz+7VVbDRHQB4rsqwWz43PxZZbHeDpDEjp3ERowwssg/9HheNkP4GoRuAiRNPb3
M70WvY9Mi7m7qekOWjC0tK7amFaD0vkYd5wpGcGXkNu2CJR6fUH/qskF8IDqMzU7hJrN/FzleL30
Ni0WVOtFKRf2Q7xDR4IMzzOE7uCvZ9fnmYa6OfRdEcM9FVZASWeiATSmsyp5KapI6Nh0c8t2Rk3E
ULa2sGgZxAiz/lVb4Yy/jvUwVRoYfzfdI3cfNc+hsgvzz6iaQUVnOreNZvVWPhfHBQFl0amDPEAc
cMu91Lg3gXFWyttAOxnjaxz7ee+g0n5bqEhF7uQNFZr7swwyww64wPquaFBvNu4R2snmoyXqhljz
yAAMwGQ0YksF5LOcuGkCHZhllJ1jx6+GjNGeTSvtUvDdJtpRUVG7wvyk5ZooWt1WczW2OxfMn/2x
DohUQfAQFEe5+Z5YP8rqtZZaR8oWdPXifGjSbu6AikyqDTLLbmmAkzbXNm0EFB7A8ARV4sqF5hOM
Ud7+OKb0tXX/XRTOuru6DcE9Aute0NCgBk8F+UhE1NRrAaYCTm8MN7MqFN9o2zQNCZoZMkDw0NDZ
BvxUG43I+pKs9+a+uEfTh2jy5ZrpBWHmuVDOMQ25uchTCLjJ2Sxfk2ncmFHvVsVI47j0VQzeD5hK
SepvFQa4EuOPli53uvKaycBbNAe3MGZX15ZjExSb2wu+boZnq8E5LpmE/YSe2w7Jb/RxS+9qvx2G
TTb/1DEsW4xeWN2Z+X7oBY+Z1Y3G0DxCA4wMY6rj0o0VST1FCYBGwXpQbA0TBPYWiGaKSqQea9W4
MiiM7aEIiDoS4I4u5QAELMd0EA710MxOMGSoxQxehw4+A8TAiq6+6FHpDmb6OC+RQPbaTc4odP6f
aM6H6SOAQmzmw3oy7OO63mmG6DJYX8W/IjgfUoxq2lcpNs/uJsDE63AhKa105Z9cxpkqnMsYSSGr
yQxVajQeuekWIyZ/4i0GAY7NttgWlnNSny1qjxQd1tv56baJipTkTKUqunDMgOXgxCnQnezEy0jr
jXMuiPtXL9YzHbkTagZtb7bsYrXinbH4Vvlk4+pJjyDLbORtnz7+/2nFn7sOEXjJljRT3Ha8I+RI
pl+3RQgMkG9jSpJgtCv2xJDKl0l7EAaRq7+vokUVlXzU2fnuFq3VEayCEgx96A9d81zb29vfv3oh
6xjKRNMjuEX4UIfkQ2lmLXxEJ6fHMUXWQUmejeqF6NW2IdlhmNrP2xKZKV15izOJnA3UOZFrW4VE
MmOGDSmBUy1tjfJX0AmMbdWmzwRxuz/acpgClQ10cNZDD8ovvQea3n/vtGCND+iysGTMYV0Ntqbj
IiW6VsMBjbje8mzagbm2pJH8Ic+10y2yYL/WYmDMR7OpYNQdQTJ66Wv1vgyCMm+YUttWf7dAH277
nWgKYdUqwKCD0BfvSYXn6ZHQwxUiXcIyGpnbAPAgyWrc3a2jhFt0eVGp9P/BKP4K5MEko65E480I
gXW5sdT7pvG68rdsvShEcCeuWt+ZIC7zEEpWHU410wxw3KRzZ5BhpJ+q4tiLYCz2q4bEGzq6LTGc
hwIxurA4+8vNOQznqEPIV9DIwRDXnjiTT2Yab2OKqsPOuBv9+2T/7RS4ttN/PLeH3s0Oxqb2C4ol
d9D1KjgS1433CJHOvknnui4reWwajbStszx8SF6417bdoXzM3sEMcljuk/d4t3iPqUyNU30IXXRa
A33/9k6vJnsxX2kQdLIgVcJn9VP0Nmi53bfOjALsXttMbuSOAEtyOg/YRSeNqptIMGB43RnJ1D6T
qV6emjkLAB5rQeZnuDigJXmXT/NJ/qjdb6hlurOj0MaN9voBq741BBa3UhG7FM6FR6OtJbZdDFB4
z8ZKSy+YnXQjOaM/nowNnrHH7B50C6J1ZuZ1ZX5nOnOhUYjnbVClEIvufLf2DArWSlT+nPbnsX7R
HywqueTOdGVX3dQCJ7VauTlfb85LdXM9yrOG9QbGj7/QN/Nh8j+fCO194ip7+SQ/2I620d2Zpu/P
vY8IXURot/oYOP8ELpwaiq4ZSYBPAEmnAhPrvKeFTr7kfB29ws8/qo251zwhxunqurOmKgwuACWL
j4Yx8TG34YB1NykIRzBNjOkSOnxoPtgS/NipDsmMyeGkdnI/QGO5IIxcixe0M+n8rrcZ8N0sSA9U
4BANnmrP/yBBB2KshoZ1G/VdzpwrKYthzhPgH7PEARiHkwj7iNeWEP0LeLBj+QBWyJmPUmRjEssQ
gaKI4tZbOOnuE5Zz+Fm8VfR3uAtfZhrteid7s0QLuHbBnsvm7EZvFW1RAsi20wHg005YuBFSB5Ko
9381RYAxdQWX+FejH7eOZGiatF4gSOvp8tOmLaqL+Y8QXeLGI0qqjRM7g1N+Q4JkpPNG6JXWoqNz
8ZyhjHUc52RiazxT4+f0kd4lIIgC3jZg1qjlpD80PDTyh18C77/2VjSB5YZiKroEMBJz6YmTbkiC
etSwvMqbmVEr/U3M45C+pOpbYrhRuh9E1afVO+9cJBdwAklpjIDx2jpNTNPHYQtgtwfQ2RyqXbod
DUo0qtwbKS4g9CdiFiDxAFwZvaLqd1v1FaM28DZGryJytHivcpFH0LR5NNUYZZnIa1k6dv5Q6Rvk
FC0MNvX1gyWKTFc2GJltBpWJDkwAlXHyVHW2CqLUjYMh+mEz2Rjn04NkwEMIdN23VVtxOmgxYciY
SLQZBj+0msVVPOgyKFAx6uJb1fwD8OOCaGpVmzMR3CYW8YBQ24AIpa1pVy5uNz4M8+a2HitnHwUc
9BwgpYBpPH7JSN0nWlxByKIhFRqmXg91Uj8Pvt2Ws5Z6hSAkxky8GRSkni5PQajkWiv1XeOMyn5C
eAjCtEEHswQNJWBi76zsroqeb8tc26Pz4hRnDqGWVEk6oDjVWrlfBNUuMxuBGazt0XmRiHMpURFj
IKBDkQicxql2r/f3ioj65RqpATpYGHJDShdgTTLfBy6ZcTYFMlu5vHxckoCB/ZVvzaL1QAjRw+0c
LgsQE6riWCrRrrG1bzagBN1iCfMnwYKuWgtQBNAqbqM9ha+JKXqhBUo6Nc6QTWFGW9ts38YyCk9m
NlU/Z72YVHAlVGaOCruRukNbWPdRGqHpv5fSGs2HSbHFj5ebAnylmLnCnXqcrHY0aWOTEEBzIGML
bcwGxFI1beKyq49VFHavBpFJQ7OxAh6XHBrxqR7D9jGSSPps2UvndbOKYuc0m2+xDXAnF8C8/WMc
pApKkA2d1AlkqJ2aPJQ9y7kE1WxRtR5iH5TY5Z8xkhD1W5YqeyFwUk5KUePpVyu9ulf73hJxLnxB
iHBRKvqCMawAhBfdRNvY5UkYpW6ZrWZGDxyRwBX4inX2wK/sL/aybdGhps3As07iz9D4I9fdM2DB
aaQm7/B4bm5gkAkj7EXzPVVDqrcjYCMUlIOG/9yaCiQ11INU5DcZQhh3WjPMHcm1gY1Wu/gwoj2i
LKf9ZL7ftqeV++FCCjO3s6JTvFhFb8iQYrfVeA845SaikYXheSqTeNnJRZs+pbK9CU0MWIFNWdAU
vnp4WdceHv0ymty5cARAM2UoWzi8MtJkmYJxZak4BmH4D34cWw0gMIxXwIC4+9+YwpxUydI4UW8+
VPLgAiAjAsyQEKl3JdCwv6ZF0PFnmXhnXi7nUivjYOasYm3PxLP7DOWVmQDRBLNiz02IqGcJS9VR
M2WkxGrR8tkX4cvtLWXK8MYNpHJc+kiiXMPKSIGlzVOOK9hqQs9c/NJOgWnq1uPzMFiC8GLFG9nn
sjjnC2LtbOjSBvuXx7QHEio6V7Pcq1tBCmFNJxTNgeUMjncWQF6uaxRMVZYwM21K5Lu056QCn5Dt
D+PrFM6CC2VNp3NZ6qUsPYjwmJohC638drMxou5ODo+ZKeI5WJWDAgkiUuS7MN5xKScZ0EK0gFsZ
1OQqGBxUxH6G1Cp/bNIDWIkYxettu1i5i20FjwwQKwN5QObhYYopjRfgpOGo58AZ08anfBRlelaO
84UIpvKZNxk6vbZnG351rEu0/yq+rWDOY2j/wTViXg6wdsgTAq6QW7kwtpRyZsdZbz4bTJRMwXMi
/b69WivN2vjhMyGcGeRhZLQYi26c2vwqHMgYRkg/CnmnKK9atjGsCc0H6Iu67+0N0D5uS19JhUI4
gnZMVGLyh+/VXgD2XQDHBjEhaampb0eAUY/hfYpsXuS2g2iqZO0WwJwM2s/x+MWNyN2H+QDA4rlh
Jl+NuyDRN8o0fUdTwKEMhyNrq5YXfWdo49ttLdcskqG0A2IPWJNwl5fmUgWhlJIWWiYTELbV8l4z
/iGCZ0Bi/xPBOahsSHKNMFMx5PhxkPOnJGJz0SIMvzXDx26BDADZF93ggZmRfEnBYlrgodDY6LoG
aVW17Ox8dm8vmLlmFwjhEQ0YOoPw5lasNv+PtCtbbltXtl/EKhIcQL5yECXZsiyPcV5YiZ1wHsCZ
/Pq7mHvviQShxNr7PJwnn50WwEaj0b3WapQUiVbWThcprLQzCx/MrqEW7sp5WuubPtKNjdmz8Rnj
fPqHKstSNyMswP9Jwo+0YzluJ5vKUUPsZGwZtduxLl1Zr6XJqaMEI2OkTD1IqOB52UwqHwS6sLID
WR7vg57Oew1c9vdxJgmUQa2AvbeBlXtmpICSCDWL+H5o6vlkaUP10iTWvO8BeHP7tppNoP4NsKHK
ucV/qlZVglEdhprrdojX+aeqQ9jaK0kJvmOhWG44RsGjORCGu5LQYZNpI7hVldb7KhutxCYQ90FP
IHrE8Ld4IysswKD4YJeWEtlRScegy1ndFBWdNvNQWcBZWdMRBK4ZeiGSdq8z4OXsKOvK3FOLVD6p
owHiYz5q6naam/ltqg0ltweaVI/qjAavnY1RG9hTUmSeqUf9y5iNit+xPP2Qwlhxpi42AJrB1Rus
XLCiRxsAQUgqEOggRcg/4ImFGdsZBbQPDAN6HweseuiGut2BFau9AZsVJHZddKNbSaP5gCFOSWGP
ADCvJFDXgnELwYJC83eRjYfkJhdyIZYHFRYV1BXGAIyOVHswQLNHNckexmRHymCjDxpaNKyz9SR1
FCjp6sUhxSSwHoN1ejbYTP+ts7Vpj9eBC+ISYHxAqgU329WTFiyeYEgikD2LlrrQ6AeB43daNX6p
vBYzuqOHKl85gtcnHbgSXdUgVoW7B/xPLmZRqYVgZ1Y4CsuTLZMzDa/OaDyUamasmLpOEJDBIWsF
Oh18dwipXZqq52Gu+wTa3DmEOprgoQueKKTAzPTldlQR+BgMQQPZWjTqoK/CGWoSWYuUhTI7jcei
3EbUS+TNxF5NjFWrkruA7lRpe9umaBvPTXKZwohiMS0k3N01pKQrwlCKiKpTWM0f/9wO1HyQCKuW
jOucu9k0M26CwsLSyno+WBP0REf5xaDD820zgv7SHwoBwSQVaO9dd8zB18zR5gJfstB9mkavfRsf
mv7XFHypw7AzoxbvjU52IJ75rMSjp5O6ciUi273erYE6RIcCuSN8EzMscFFwLlpXujLEE95r9YCn
bOMghQjZpsp/BQD+TNZLt0YqEDkqyou4lUCiJCB+XToqtDD02KhDnEK8iIPuJ6WIvTNQHc7tXRYu
7MwOV44zGY0ks5QgBNW/tuNjX+xkfcSLfFtZB6XaVMM/hjjjTQo6oAUW5SIwyJ2LGHw5KRgiBD0z
cRbVUwkF+aZWVpYlOgvnZrizoLVt0igmts+wHgcKwhEGXZnWyiG/zhywFnDWF2gcARmV+0Y4Bzn6
nzHi1vgQRIe81myTblE5bQsvmv7Nxp0Z4z5UJNdlk2cJiI6abDN2R2K/yaqVbbt+E16uiDvaaRM2
mP2CFU1QwKOAjWJIZ1Tet/Er6Te3HU/o4H/Xwzewe1SWhyyEqVD5qMztmJ5q8sKq3X9nhbtjDWtI
x0aHFcvcWdX7VB1B6egH/7YV4SECxGIpBMuQtOaigxYiJ45z3CqhGrpW90smMdRU3mmDKfFSvMH7
0TGnNUqyyMXPrzLOaJyUJK8pHAJ8bs9CbS9BbcKkp5WlXZdfLm9M7TIQtQpLOsmCGQkvndcu1XtU
apu4Tbxep9OzhjGXwQbw60K3QabocrdSrP4H0poBFSElxERKs88kB+RQpXwyidS+jZ0SLzrUqLNi
qgtKhpspgki1VZf0Zz7N1lNv1FkFUU7FfE6CxDqNBoDhfR40Hwz/CvT9wJ74ljFz9NsIxf1NKGl9
C1Ex0ELtqIWu2akeALpxcTeB85YkrDQdosrgVkajWngDKn/NhjaZYQ/zrLpNTavHKmBzju51hjZd
V7XUoaNebRjULvOwxQzZRivBjxyjrrKgtTWwB6tuldk2jLH4kjoaf5tYhpEbccxmIOhDDPhsRg3C
TUXDws7RkooY+7SnqktoKD8PrB+TQ6dNxqMS5dboYar7gMrSSLJjSuLOxUyI0LAjDXMAtQyi0Zhj
KwdvUWWN9BDlEA5AQVqlR7wn610U1nQzJj2CdmCGSBsZOgMyVp/Q1yFhIcSauj7zlbotN7lmVsUm
sdoGqnKxNtxB0H78EchR0jnDKFVepJMq+zdJFygakOUDtwGp16ULWQ2b+yJDYoKH0XbAKJmSJa+J
ajxV3bBiSpx3/bX15+9n5ZJxKoZYWdRQZmOrmD/l6dRqsTOZP7TKm2evSU8J2HG3z4gAGLIUlUHZ
MKD1gsIrF2WguRnWmIoAjVnrELLHcjjU42cY/ZhQsdE3E5wtfoGP2pi7CbwcSI9unH5rs5+3f8Z1
FLr8FVx1BXPSzKCN8Cv6FK3f4LmeUreQRydYYDnvUezEayXE6xAEi0uzcNEpgAINt+5Cx0zMOGoL
JwUmu2LSRovN3RCsmRHArmEHDxIogxlQ3OIpc8HQG1U2l4jig/GsWf0p7qN620bW3lAh/JWTdHAi
FTWVNq53ccmYZ6KW/M9da/kVBhaq4LGG8YWXbhwoGI2gpMhHc4aGzK80mmy1xq5KH1L+o58eMOh0
mteazcItPjPKhV85D7Kw1vBRR33eJorxrY26TQnw8m3fEZwbLA4tUyT2KJ1edQ1k6FcFpdZAYQCq
cnn+UFsvOW6tHO1slAS9vDnkwdqMgusUYLG5VHewpYjhnPvkKBlYXQ33afJfdZM6CUaXBMDUrNUd
hXt4Zoc7GAEITFNGsba62ZfZzzb3lGHlmlw+w2WD4HIpnG/UidVBShNLaevTLJf2OK0NCVrbLM4R
TNJQPSqwiBRDHPDM26WxeaLZnYl5OyvxTBhIzvZr2c+zGJpXZgLVbCymMI8S/ZIaw57HnYqXXqDc
D0pgNy1ZMSlaHU7UMhQExXQQ+i5NWirrxsGEZg1pNTfKj1P8UKCTqY7/OItGbvDXDj/dbIgadZIj
2ImU4s5QCq8FLnbOwpVYIfK4czO8Z49Zr3UyzHQYOm9hDFGU126Vr407FJD8sRzQkzDlAkw9lBsu
t21gQxWj11c4VTzMbjL27KXqJ0APGkkeXNaHmbrTO1MBFaBOYg+zmSDKYTLpAUXL3lNB7PluDnl/
RxrIldtDDcnS23FFuBFnP5A7elStNeSE+IFm0D+XgfLVUM2l5fNtKyKHPd8G7vQpRTNXU4DtpsO7
1Va2UmLcIztBIS+SZxR3vkHq7bZF4bpMPPpQIVuyDc5iWMVpFREo28SxGWwSJuv7EhKh0JTP9JUt
FIWWBWkE4DEa1ygnXX7jtsla9DdhqutUcJrKx7gwnNurEUZ/aG0tzmSZwBVzy4mCNAHCHfJGbOzs
cOEfb4m8bfuN2nqK9UiMyG67lfqn6Mhj+4AzQRkUORNnU5IseapGaNqglWxTAEyyedrlmuYZRbvy
ta4f6oA5otWJ/i14z+gLXm4hTS1WzzFYu0Of27Pkzj0EC4yPmhyKYV/Ur7d3U7iwM2vcS53mQzvn
OaxFKN2Yha/KLR7RjV3GKzsowNAs8E38D5LaaPfwmAtprrOmWNY16bJr6u1GtXI3hlh020hOQhV3
mN6tIXMmNh6CjG6CZFrxHNFa8QNQyoGC6OI9lzub52UVjpj2ggGRzSbIPzszcnPMV5GteOUbLt+I
v2GB6AJYFZLV1/MvZjO1qniZ0xk3zQEV88gPcrNz20mC8MU8ASOrR+Tl9pcUnXLUiEGbwDAMAIGX
v59dhFVvVVYsQxs9NIDrqfOscUI2BF5XKb9uWxJFsEVJFiAkC7UxHpkiFWC9WhLE0a1E7cE4mQdo
8wwKBWak0UA5NabmqMfhAHoSNNdQTkaaurLBwiwb4D+I+QN+gMlR3GWix70RjilFXbcIbFUdoFH3
zCx7LL7r0zFOgXI8GoY/s3Zze+3CXTYAODRMRIGrWV2KSTstBGvOaaUfkkbuCjxIi3AF7SCoJi8A
XQBVUcalGFzHhRsDgtlEh0ywQ0lk15Nflo9jcjJylDH8yNjKzT0hmznWnAFph/KBB/TtVYq+MFQX
kOtCOBFzSDn7GAZiFhDwXTQ0j705bBaR8PZRN+/VZDeMsU1pvXJxiKIeJMMg9wCU96Lkdem9Jr6m
0mRY8Wj+mBW8Ux5zKP03CqR/RjdsopVQIDigCAR4BS4BCdoPXCggrKww1wkgBdKZ7I5NmrnHbI1o
sEcNqYeKeonftmaz2s1bNo4LDGgPQIYX+mjYV15jnmVq2s2KVqLRHs6GL+lD/a2bwwBHZxrapwgF
qxOTJT0Hc7hCbAx00MTvlVBLt7Qqe3XTZZq8T6C7sTayR3BzKyp0B0BXNzR0+rhPbox9OZbLs1RP
dF+azU0Vrw0jEJrAloOYgpm9VwD73sjTiU44s8Mc7hhBnQuKhLcdVxDiFUwFhMLxcsVcvwy7iYEY
rCPHzPMtYaEtjfd1TAB1XRveILKE+pBJFeifQLaX368yyYD/QyCIkwH1rdAtrb1enkKyEumEdpAK
YBAqWM5XnHYzM7UGoQLfJZfvFPlTZmzbjDiQib42PFt0RaNjqgNUqqqIqXz2RiS10iKaohNuPgSA
VumzLUdbJUudvDxK5avR3XX6Pu9fI2NFzllw/C8sc2lIX5A6jmpcXvJ0oOygFDuiQLNEfaDRqzJv
bzuJANqDBBzNQPABFpg6n4qUCemyPMfpL6bNqB0Bx++tDpNOe1SjbLk7WLrTmb9NNLfR8XIVfU3v
THCJIL7DP3FNm8slehnsAglKCEPbY5/Jfog/NXaKwq+VNS6PFT7S/LWh8qOkJqoHulHDRmNpJ0I6
O+80Z5Q/Ez29h9jpFnKd39tw+kDB3CadsqugcHL7J4i+6fkv4K5o1FbxXjXxC8oyc6wRL/HmoYra
O6MdXR2yzFOcrJwVwb4C3gmMNpqwyPJ4/43CPjaZBZSznABw0rG08AKFALfVamsXiOBYQtwABGa0
UXA2efGbGHAVC20u5ihq5Ud14RV9vxtjusVE+RW0myBsIqUzFrQ3Bfic5yV1w0D7poEpM2m3OR39
iK6FTdHGgUYMiS/UuCBZwn2qIJJkZqiYLJZgII2NMvsXOq0o7M/0122fED3eIHAPPWZoQENCnL94
GYAOVVUPmPCHd7Ymd3d9BsmqPthVMvWBsH9ICYPub7VRAnPtSCyr4I4EqrKo/yK3wqfj27lKX3ZJ
RGfmkGDy2mD2yjbbKXm/MVh9GIxot8Dec0l181z3iylKVi4nQdKxfMRFpwtPEKR1l8e+7opWZarM
nGowRkCKJgq14/4hHDEJXUskDNiinbJyJARVFyAfFgV7wGbB3+axksE4lBOmS2BonJ67RjmixSU5
4Zw4ZErep8R46cs3YL7cNDiBT/wJfem7MQUXQHUZyVaSPMEFc/ljlqB19kZphggIqcXPLOskocNR
tV4Yxm6K4ap2a74XXXnXp8yzZsnLhsM4Tj9uu5/Iz8++gL70D8/so8CFI9orzImgA97R7zKm6hUZ
Xr63zYiCw5K2k0WQVsX8iEszOUUTkQaEoeBi+fIwfjIMl9TnemsAEnvblOghBBwN1JcBFQV2k9eI
j2sr02ZdZU45EKcoLNAvNTcswFuMoechR7bZMTfv39JQdvo+9P9L89xSzTFXw5DBfNON1MMTO7C1
GBzjSmP3UQxQodyrxzGUJpsl4U+qJ/eBWf9c+RHXbV8kYooKGgFk6IBs5sJXnNUztQadOZjv9mhg
giKqg+MG8MQfykT2SaD6HeQ+usgKbQTT77etiz62CVg64MjIzxS+YViAR2LWFgW1RjMOQzM+IbN/
kkLwvGfr47YpkfuemeL7hROOSQpRS5hqq86FOF5+THojcoxaC1ZilejSMQEKA68O+wpy2qULk6k1
1bCBKWSknsqqj0HTP2+v5s9jh4/HFp56FEkQCgH8rZO3ejxPKakWvAPTXJndzdNXl26zTEVR+FvU
GndG+DpVu2B8ZspXYkGeNTtI1SaHEG/ha5OjI4SEPnrfw9qwwOuviplsKFSDagDi11WK1ox6qJV9
jLGwzCXonXfAzE/kM7Gebm+C0A7wYqD9LcVZvq00Wr3aY3ZE5ZSYKaqja5Fg1Ham7rXVuqnQEpaE
K/CPTvviXGexL5KqOhgwfgOjNwpAjJ6o9m0KjmO+EmKvHWeR/AZ2HeMWQDRQOTPWMh7aDNLKaYfM
gHR/azhBEKwhwUSLwUnAJMw/zy9eQKbpJLAyoxbI0mrM7iy5kA5lTQyXDNFbOA1rs6KvDx4BtBuq
LtCFBiuL91QF3L9xBvTWqWmAbLLzdYzPNUq6Ek1Fe4cHCZRWMD/Hwigd7hNVrZpi8ivIuotO7RfJ
vt12tuuMHMugmDEPPCn06XiRAMASQUbKeyh86K4KVDdGsYECBaaonWg7rft125p4NX+tLX8/czhF
CWI1S2EtHnRvBoXGyKh728SSMV1GECzIROYKnCNq8/xDilkqmJflWDlypz5Imekp5Yc1PlHyRiAP
BsDlTwCm1zrBt40iY75cl5qZzNDboXIGadt0m0j3JzD1x9yPjRh9DyBqipWXlMD9Fvgq7jbUNtD6
4BJHE4JqVj+CJl81DPXjjTTLbrrWVb/OTommYmIEpv+irYL79HJZZaXEsaShn1JOAKH0QNbZ1Sw/
Mhp+6kZ3TFlKV8qcAo48XmuoVKMdiIHyEJq6NKlYdWEOFLTa4p58R+/Ljb3Pj8RtbXT/nGhTe8Qu
MPj7FXr99mmN8yLQ6kArAq9vDRU53N185qSZEvBDw8JNngDqtMOH4nGGWVf3wkPvqG8qIFR+9JC/
bFNb2tx2XFEmjMKqhaycAMGAvO9y6Sghj5JaLuT1Q3Wv2ube3KXOe/mt3KWbtVKV2BjKbsD9LA8v
vuo4qkGnxS32WXqGBs/WcnJ/dHKI7qB8vl2dsbgk8dyhRI/xrzXu3EcZRWnTwtKYZ+zDvWRHx8yN
Y9s4fmh3xdqjSvCiBDL3zBznRBRoQkXpsbjphLZ1bzN7tCkm6fmJvSoZvxT1bi1tuZbOQpqhJGDy
/WHQ7zvv53iX+t039s2wZTjIeFzLQURvt4ulcUmYonUYW7Msrf0G/cof9A5SlnsgizS7ssPn1q9f
T2sMPoFo0eV2cgl9oakQxi9h0zzlW3DNoFE0OdG9ZW/U3GYQtNE2o/8RefKm8N9WDoVwe7UFPYUR
6+oVH2wAnamZathWPq2v9McmOBAHgMANAvy8L3ern1MQ8kDP/2uP81Q97uS0Wj6ndsDr+zhg8nOC
vWZO6M+hTY6Di0bvwXTWpDkFN8iFXc5l22GyconBbudUGzOxfz7pviyvu6t4fSDNQUdShUgp5z+Y
WVBFALgiwu2J3/3KDyokiSQbCrRO7fU/4t2PaN/dYTDlyndc9u3qmICu9P92OR+yClVNtGSZXfst
/YEnNkgB92BqeoozegCmvp66lQtSaBBqeMDpg7141a/SW0B4yeI4gzTfo3t31xZrwv5/dNSvFnVm
g3OWfka7rohxXSyTbK37xjsqu8k5Pn0L3GCDHpVNH8juEL/+MuzpY3AjO9z40V3sag/Wy+uazpYg
IwA2ACgacC6Q9/BltCHWYzMhBCelfKmmp6zwp7XTIUixUYxD1gEtU7Az+dxq1s2UBaleO+DeuRi5
vCgXa8EhXMPWCwCpuJUIxAwxZx55HF/flMpEKdNCg3h9BLGyeDvb5EOz9RNwHCXoFi67l23qYrqj
vOI1wqsDRTE88xYJfdi+DOeRxjrWTHINgbze3FaPGAbseMZR8mN55b4XbuaZpeXvZxdHDHq8ko+w
xLxeczBW3C6sldUITWDaF8qLmJBqXPVsu6yHmiq+F0N/Bv2hQN2yeGeuZS5CMxTcU9AlkUzwuURd
oIzcT/C8ULo3iifCtjMgy8X2dggRXkNLuwsTzAhUGwi3YamZa01ADVx9n6M7QNUs9akX2sbOvI8y
e/bafWQ/DHa5DQ50R1aU+0SnC+9KoKNllCYwkvXya1lTVI2MwiOp2T1OhrntWmsTD2uS2OJF/rXD
j73IZyVn3Qg7057kbq86FbElR/ERI58G3/Jm3Y4kD6v0QPtLHGvyiNsnK9FaIIayTIbVjKWPiaY0
DzboijhS0hKOYxyaHxhFjDLxfeyZ7vRJN/U2+qHOtvq99sIXeZs51We8sfp/47p4cSz9OB1YTvVy
v9NQy0k04RfkM+AFJxpAJFP3TLJ2MQl998wOF8KnnJlTGcFOkKubaGmvU+O1SzCCspxWmjaiK34p
Sv7/krjQEqe6mpgdTE1SfTDAOhl0yy0XwIHSv9XGZ1aDr6asPKgEjc3lU/61yp0aqS3Uua9hde5L
t4buIvk1KSBgOSnYPRC+LyMPHYa2JY5JduSfjwJcuvrAxGLAJ+4LvgxbI+cvkiKAI9EEMydacFZX
fFXwATFyFep10LFA5YfnLuVoCuHdJOHBCGDIBKQv/Uiy51U2v2gfUYaBDOByMSyU50uHrAjmwCld
3Dh5Ziub6qjtwG8+yF+t13uVEx2I5d6Od6Kr6MIi9+UomToL8DgI43mZCy95HB6txu6wh9taXdlF
QbZ0YYtLC/tFWrxcbMWstVPqDChq3V6OIIBeWOASQOA65jYPYaGydnqT2VLjFmuAFUHnA320s4/E
Rem8Go2utqLGkX3jFLnLsDYp8wb3efLp1+31iD/PMsAT2JXFJBeh5rzJwGlMIEX8ia8i2aBf4SIa
7do3DmuUZdFzHVkdwCswBbgk36ccY4NVoQ78HvGto+zNd8HGcqraTn6ATuYjibi9OKE7nJnjXI+p
lTroeQFpzR78MszYVFbZKMv35nLnixVxHpcGWjGrBJPtKXOHk+Zj2kSyqamt+KaLcSqtp56WJ0ll
l/fxb/3l9voEaDo4ytkCOW8cwwHzugtY7xzom3npw89+IzvQl3Dl5/ILolC/bhsUPLsu7HGOKY2d
DLFnbOhgPcaZB6U9otpJGtjF2hR0kSVwUQB6wDxPAzW0yziljiOivVxC5De/q6HBFqBp+1XGbhus
5GMC3VAAqs4scRGRSITNEoEl45BI9rA3fN07Ph5lTCLcjnboZ/aeADpjA2+61k0VHvRz25yDznVN
SWvBdnkCLQ1iwsEx9Xvvd0ftNQ1hkaOem+IclaUhyYaoAo3oe3EfHdutdJBOzcpmrn01zh/bLo/i
usR6LNxioOjnUCFhbtO6w7xGaRAld/huFF1RbXku8jiVlrYYxZqyZUHzpnHaELUqzU69cVdvP6JN
+c06kJfoabpLUCRIf6ZrmGtRDeviB3CLBcWvqa0BP8CECE1Yf2PlgyHZU/mJwSdFji7Rp6Z9zs0D
Opiqjjkl5K0zV24jIv6qfzeBO5B1PnejJS+bcEh208nwlTvTH++MnfyV73q79qJNb49esFH2tR1v
qA+IuD8eLfuN7tbmc4mi7dkH4Uc3sLzu5GnCb5mtFuL2J61cA9oL3WuZ8wsVVsxgMTgfTuuF1ivX
jdOjLIEUxs/t7iFCDhNGqIpq29jttvOjvKq/Lby3MM/2P4a5T11Iik6bEYZnDGPZyXjrys6M48qW
GB9jYKp/O86KssFze9xnleSySMEphlcrxB7QuagDmyg1ntbebUPLP8RfX2eGeCKWKU1Nl5r4ZvLk
UMVpgjst3i+NWjRpdW2jRp+37QlvrHODXHcAAKwk6Uus7Hu4b5j9CzcITu3sIOl1ZQh7m2txYm2F
5PIiKUtJ6UMDK+ySbVG5tYa+zybXHUWyq/w3XTMnyg/P18elU6Yug4TbLp7S2a3sjvXPsH1c2cNr
UAhurL/eSLm7UYfqMWiOsJHcy073K3jJ7qTviW08qP+iPXdhibsbmxbzUiA9AD+EHOz4lisPWb/i
gaIi2YUN7g7MDK0N/3fHNtEucsi+cHMfeJYWHpHumg10mLbkXXu6vYl/qjnXnr+McgJ6RQGg+tIv
dIZJggbF0qxnY0/v1HcL1ePGfuxRi9FseVM574icTobSrryVXeXjX5SbsO6/P4D7igNL0riI8RUV
BXqx913oRRjesAYcFQZltAAxMBsgSPXP7p+V55q2pNKMWqAzJrKNp4uNEW23d1L4pPwji43VgFPB
994ja8zkzsRCDB99MSf5iiIogMePkpt5mT/s1lid4qwJUn7L9i0GuZ3rEjMJIgsGdSQY9jTY7x/E
bp6nbbldU5UXu8mZLf4EQP1CrqE17pSeHHiG13nAUTujre1aYAwxVRiCuY/B42f1FHotmlfpverI
a3mi4CNCD9xcqKwgVgAEfOmraVoHGSOYf2OgeW2j7er2OpTmb39HQSoBViMksjB0B5UIvlim0RQC
dpaGFhGrXcnw6/QbgLIzqHpVd4wK97Y10ZKADEJDHsrTS6f4ckks04y5joDCMjJ5fjZa9jrhk/7z
aiegNH+NcNd21/YFENoAsA0xBh9oZN9C2i1Jje3ttQh2zgL3DuxQNNzQdeNua5YESlJACsGpUezb
sJ72DgNNzi6K8shqy3wKNMZe4ozpK4YFdxuAVciDAGz4I3tzuYltHwWdKeXQWZV3oel11mONDDA5
sPR70zpperq9TkH6dWGOi9RaiOVTDeZqKAB3GDQGoZIEaryYaKzgS942JnAQiFMZwCVhZhLAIdzB
g1h21eVLh29muz5PMR1jDbMrSLIuLHDLoVmmA7QPadC6UmylSJ0medLyQ9mMK74u2rfzpXC+jgHg
yiLRgeqhfGqG0i5CiKCwO6XM7RZTBG7v29qqOJ+vDLDHS+i1Od0ssWMepaPXSSw8VbN1wshEsrK2
5TNw1ygO2IIEBr1quWQuXXAC96KawPVyeutU5Ls6/lqtoYu2D8VXRAkNgemKJ9SzdMwnAqHTBqRr
3R667ZC6+fTcFys5gSgVWboF/7HE7d0YREo2V7A0+YGf/5437d3PGX0L6ulP2nP4WPlaiMLY7Q8m
ih7nRrkdDEgAFmgKo2ayzRGe5EcMz9Q6d4qeojWxS9Gh+msLNbjLr2V2fVJEJWy143M87M21VrLo
TQys8nIpAyQJijeX3ocFnaHhr+LUHqH2JHv5YfDBK291PChwN0LM1bZc5PhspT8gcsNzu+RyYVMY
jaiZwm4c1iAbvCdB5srSihFR4rEIuqvLFDeNGrw8xgBZnxn1MUSM0A1GN2tyF/JQjfxGWugIeeZ4
X1Sn2fp920HEa/uPVf6Nls9pT5plbWb5VWX6O6mJB4H1b/+dFe7LDWVmVfmAteG56acVkvCs3Kum
tBIvRN6OUWULNhrIaNBlLj9UsAzuCjUshsq/y2w75E9ziVkxtT2jIS7/vL0m4YE+t8aFeBJpSpvG
sAZGg/HdTMZ0Z1izpgAmGswOpB5Ub8TRe2yVUHf0oinv6dhOOzB4Gk/GYCYHCiLNLkpywx3q1vSg
avZ1+yeKOqVAimPIPWgOMuZGcvsel2ox5QaExeeUeH373uHx3UXETSACP7BPQi2b9R3U5UDIkvtD
q4JjPzBUvLqP2XzMononKdoeXaOjLgduZa3Rl4V7eP4DuaMFEWUQRRflc+MwbpLHwQ+3GV5oGmbK
b7XnfFfsI0QtH6DU2zsjilXndrkH2hBRqDsn6AmU6XurHfJ/URC92PjF/tnLqNQSLdU0xEKCkKEC
M9j2Lo32SfIY9LaVr3RNRYf4fDWc3xdVLyUERBnwzr9P9VI3f9Ott9s7Jrr6z21w3m505jywCjsm
ZZskfVFRv0ldsjbaVtQxAtIeEglgmllgOHAfJqyGfMz/KLiTtyGkTs12tQI5NVQUdd9o9hrgBGyt
6CFa27lR7ms1kCYyA33R3+9fs/RFz/BaPhhrrxLh/YV7axn5ApQXgNeXTqEByxJPs4II7+Lgze6x
8WPq4Wt51SHwTNT8Blt7WmtbipwD8sR0ESXAU4i/NWPa9Tkx4RxDlXoxQweu6d/m4p9TkRc96b9m
uJNs5mYgpwz+EbX+XEKZsLb7eXYYnWwZMwA0da1eKyhUXRjkPEWqjWaQ/zjk1DpjCgYXWFJ4Kd3n
auIOpUydTI2OJea7WqxfSavW9pRzGBIFaqjK2NNAPsXdR9r59ZqKlSgxPd9PzlkkQstZTuEs8Zg9
9SaxMSHMb2j9Uke9ByTRCpNctCIAyhciGDIQgEkufVONM60dMNre0fLHIX3I6IssP92OIH9wk3w6
f26Dy4BV5NpNX8AGJc54B77qk+TEnrEDqXk+dbt+n28yf/xQvoJ/szgIvEAZSAcsiV9cb2ahmea4
qfUZCjZ9GttlU9l5EKyUBK5vFYDToTkA+rZsEASxy02cmRpKYZ60TjG899Vetl5v7+B1nLr89zmX
n1OlynuCf19ptlX/e4CelzX5PSRRb9u59j3YASEQa4EOImD2l+uYIMCKecYSCvejqwxQ4CbbXt6Z
Q2Nnax3Sa7+7NMWdJCkqMi2AfqlTqQ0CRuqq0TszY/f2gtasLH8/u46l3mgxLwFWTHmfK5BrS98N
qVzZNbERwDEBIgTggXBHaO7gea21LIV8BcyhGlDY0RrsTOgCC3v+/4xwZ6gOY6qGGCzmxC3wfGrs
GgSDElPFjrqX23smtITqCPRewJ7HZXy5Z8BAq3OiQN6Aai2GER6TcRvIHujnt80IbnyA9cF9U8EZ
BIX+TwX47NuM6RSTmM7ou1Fc7Tp9SzSK62KubQsK7DNGBkzglQ9BuDEaaeVdIjqw57Y57zOnVi2H
QAZkBGMPADt7nC1lJSZcl9GwPIgqLFwrVD55yHEYzVEBfwHWIAx1u+kKvL+bECl4ZyWYtKDTXVsH
yKTM+r3Qhu4fRz5Y/yO3AFg5hDu4k9xTFADm2AKCJOltCAcjCTBBJf7nCRTMgOSnQVxUAQWBKzN0
mWRpZDRQpQ88glpaCBxdGwLGxDa3vUV0xs4MmVyNgU0lYAYGDKlyg1lgSh20z0WO4XpOR3KciNvW
xL75d10m937CFMByykuKdcWjncayjWlaW3NUUxuFXzuB5nhroTs8HrtqXhsJev2YxZ4uOitABEJd
hkd3qoUCNdoY0qwB4Gaa9VRV0UbtQA9PiaspX22w1l0URX00c1QcdzQDrjofGPqXqm2NqG8hZ1K6
36Eh20mZvYFLg5lv4/vtvRUdPW2p6qEkBvA6ryqHRASTZTsN4IKx9HPT2IzNGuNQuCBwXSGQhZIK
nsGXEYzOcqLmi7MoZHQLw5swOLYGbkT91Nrn26v5g22+zG0gfQ0M+QJyAxb3T3XnLIrJTZVkWdO2
DuQwtu03zLF2R0jEfhseUogz2+QTosmb+cGwX4uDcZwep+MHKoFba0tt1W7RALr9e0S7e/5zuEyE
DVB6jCr8nOUjjkEJnay32xYEEJnLFXOhJS5zlQQtTKgb/SE4lL78iKHZW/qQ77v/Ie1KliPHkeyv
tNUdPVxBcmyqD1xjj9Au5YUmKZXcCZLg/vXzqK6piqBixOmeupSlKVNOBxwOhy/vvRC73RR7aqZe
Cy2zHUBYlyKHa/fTuYoz311LvEQ5C/IV5HjSdKdHB58Rm+na0g01LdbXvZ04xTAiMO3vpR3FKbj8
eNfWFk7NMxjGrGTIbdorm4j6XprRldLU4FaKBKdMPzBFbQsMHajfL/dVVzSxfaE3RQFTyhykJ/XF
sVSAyW/FSbMBI8k6A2I8cM7dRhrMPg3MdjjFYWaL4c/vJV9zueeCZxEHL8USmH4Q3INquYlWOQGn
b7/+Xsi1zdTg65C2k8EBOefYFZBaSihFZEs0b/Q9IfZ0+qaOC9f9lWrydAVL6E4WdQVI9bOdTJpO
AWbvFEAHJ5qMmNkVQLeSrlqRr9ukXkXqcEeLl+nZNQYTV5G4kfJwAZ/4qq7AlsGoJ7Jy6HS/NCdC
JImQMa1BgpdaOnViFpgZujiXQsVrFwiaiv5Hzjy12+cC1/Mkh8Xk8a0M1KhSLH6MvmC3QG4pyp9D
pNrf7+L05fODgr5vAWVKZF8BcnmpmTJmaSv2BZJ3Ed7giOGyVcV8YK71/kmW2b7vWvRgMOKjnV9i
C8t6zdsb6OJHBIJKNrAaLoWXEhMTrkylSQks8LpZVBKGbayq3qXR+/d6StPvmit6LmtmR1We0CGb
fA9ZNYMJpGx9D2oxx7CkI3CArMxOwQwvOqO30Y/h7UNsPQT20mJf297zb5jM7OzGQUNc1wg19AVA
kpOB8mJkboeOMVXcksAm5N9wA+fipuU/Ewcyi2hgOsRhDPWeSCMqSph3LwtklL9f3Gv7CHRwwE0B
rHgaJbgUBA5WHlcDw72ivsXdqc0+xs7qudsvtV9cW0B0iwOXAjSiuCpm1hqJPQkSCZtI9aeCr+P4
hUfvSfHSCO/+7fc6XSnuYKoTyHlAeAbQIv5/qVTc5c1UyMTJkJnZtO7ATlXnIq8uqq4uuroU4tX4
hFHBBbnXDPVc7uxQ9EkiE6Gddk1xf/bWDaAXKlf/cUse9cqJuFM9LpjJ1d1T0TEAmmUMQc4BcOiY
6oRLDV7aKUxE3YHISBZfhfghXEqQXXOjKPT8KWna3jODTNWO6dEkCc9KTOyYhfDaJdOo5cISTlsz
P+vncmZmEvSa3AOAH0mdGpVacdWaqZlv5Bv0BGPI8lT61lLn/YJmn6HAmWag5vtjDSPMgNT+sWJP
LEFtc4kU/UpCDlaJDA/SYhPO+fx5M3KNtQrrEUJ51BJX4r3LLAWoCkfxR3A3WrFXngrkssylUY1r
IcW53CngOlOwTn1SgxgRVsnfgnbdBvvAcL/ftisgGZe6zU5cK6QySwAXiXbeVDKlx3Lj2/1aX3Pb
v2P3YmfnFpqpTNUOXlNrW5mF9W85srPVnZ29NNaITFKs7ihJp2RE1182WjS+qVFaa8tqvaDw0qLO
7qRB1eqB9lBYu6Mec8R3cvSRd7eCQwj6us4WbcBJeEjjNeY4mMozhvU3+rvwHj7q7lK+7X9Z/enh
BTz2CV5stsORFtAxhBMXPNVlaHhYZxYVTc0VD8A8i83AUWy+kz/A/onT5MUefVgqSFxfj78+Ybb8
AB4aqkhF+NPEG0NyJMzALnVXXD2owLqCWxcmQurZnQioZbEU2KRl8bOpfhmg/4nQb9b++n5rr/rU
MzEzT5dgKiYUSohJDZO3bwK4htmeSb05CIvPjOuy0GSBHgSEUvO3TjIm/Rj6kBX0sZc2P0eFbmvp
FV20Fu3AukA7C/kf5AeSj5pGtja0gH3l9lgBCyLWXZKe+iC5/17/q28fWNKfHzXtw5m/UDhS9a1Q
4lKRNadJuAMuQ2NYD5Et0+exXOnCQV5Kf07m8cXtA20a8+0SFmMOsiNUxsBkCTdnpgs3SUbvcJ4X
Ip2rAciZiJlacpiQfigRFEi57FSx1YmekNiAuF4PZBPmS/7o6oE4EzezVt4YIDnjECcjkdUBYCpM
kV9VllB6r1rQmZiZtXa0EPvGx8LRRFwF3GUxGpzBjkdAttsuOL2rKiE3Bi+DF4Mxny8M8J6I2wKG
IaLdXy2pqdQO8BT/DfMzUPAAdZIi4X0zWziaV2mNqBSRtvgrxKwfEpwof0c+6PJaM4utkJqStPpe
6DXzOw+3Z5lHbexpqavYrCIDJlwlH9KuWsgNX/NeYLREUlgEYMUX0hERjR4yaRDYKKU7yrtC2evB
6/ivU7JPbBx/SZmZg2FEaSY1SJ5Emdfp7YoQ1Yz8bc8zp9BPQeN+v25XJu4u5c3CtbwsC7B9Qys2
mPovDU/rZ9kGVfWTmiEtDdo+izxiGmQlHUq3BlROcPf9B1wzSRgi4nxgSmB4bPr5ma9qZZX04QB9
CTLuSQDuMAVMsgvNYlet40zIzHMEAw3J56L6mFoUpKeoWTrFn7XKuf/DSDwK+miTlcR55WBMgA7a
+1PYS44lO+XBSxV4Wv8eKT+r9kjjDS32AfESYcHZX12/M7mT6mfr5wM1MgmnpzUHnavIUXzUcO0s
hb6TFXyn3WyXSNVm7YjspVXmB4V9KMNOQo8RVcygyM2Epw6j/zLe6YQ889d6zrasZ0VpoFEHdsE3
RvwStfuAv6hLDvHKmZ6Gnye+IsBSIFl5uXotGiLGWoKUwp/YYWQ3RUtwoh9bMVpwvVe6WSDiTNRs
o4IklTotR7zZY7b0TmzNcRXtR4/slRMQ4LM1gD+3xot4+v54Xbkz0e2MnjD0BqFyMK8WFpw0ctAh
g1cXex0lEFrZYxOaiojSVuA0S0mlK9Z4IW6mZC13qdaBOAmv811GbsV4JZKl3MCSSjNb7GnR6eWU
lKzU245bpALu8L5J7Rb0237kiO2vWnErfSvoN1W7VfMTj448sBs4tnBhda/F7dAXpR6U8gAwOM/D
ilxQydih6FvYwUE+NthZ9qpYt9Gu3dWr8LZxM2L6q2SXo5SxCR94bH2/v1eih4sPmB2T3CfoQk3w
Ab3v+r1bhHZovLQGEPCX0vqLus6u9aoUojRSIQqEvmW8ElQAbik/Q/cj2b3HbvzERDtaB6fOzHeN
Gd0X3utSBmpJ2dndqOus10oDOw9K3U6xFeCoV5kTBT/k+PH/t6yzWzHV2FDnFLoC/bf1t2W6GdJb
Ptz50dLFMZ2ImWc938D5oC6K4LISV5BUSbtK+VEnC1HLtVTaREaqIB4DKi/yFpcujiuF5CsK0udD
f1T9I+A++tQtZXfMt0NvQzn0R1ijoi4E65/o4zPFgK+HQwHqNACmKbOILARtdpH2Sm0ZtWxX8G99
D8IEL64NU+qcVAcGcWIFBl1lxTZo9yTclnihqVsqHzr1mXY3GMgzpSGAn/IS345Z66Bm3AnbZHQ7
ZmsjwkvZHJR1rPvbBhyZkd47LVetOicW7x/bsAAEzavUTCUnS8sGs0i2Q3XUasHtQxRtUXaXzGjJ
A16xUUkCpxFQgxEKAG7scrnx6sWU66giDoAHxLAwM/ZJYhmodamV/b2RXnGEF6JmzpZ1ylin0iQq
2kXUBnuRjNawiNh6YNNioVxwVRiAm9Clhf8AoHSpVzB2IDORISxtwX+Vja5AqFmLz6TbseYQF0sM
WFdu5knQn/Jmjq3hAyDIRchLyKMAPA9Zug84dcfG+TcW8UzOzKuJIAooOJ30Un0z4xlyy+9M9eQx
9ApNX+vjUpPElYWUJ3jkaW4B52Oe6iFSqPtg5GossXKEoFhH44+h3pO8PEai86+j602dVQAXQsoS
2P3z6z/LNcDDB0ZjSapvDcXDgE77kLpdvmAdV+79CzkzUyxEOVQ4eCWs3Dj2yT4V76N2wSVfcZQX
ImYGKI+yEaHvuLFqX7EkubOoshCiXVUCFCjI4sBdYSDi0sSlUaZBHmKxlLB5qvPRbovwNo8XYoar
epxJmV1iragTGgmQAox9U8YQMGOr7016SY+Zx49JaEiYMGusMvsoSkcekFBALur/JWQOKqeoTA5w
QDAMgS6RWl13ugLPu9Cov7BWc/hiPcP8psKgidCox7CVbEAZ2d/rcS2pD7SlP3f9E5Dz7AFVVUlZ
o2zSAF1w3Ed0pw6J1TFg1w+yXUT5bmqTysMOj3EBePYaqsIgng5FO2xzU+0Ez+/u6mQpGTtt0ezy
vPio2S2SYzSsNghWN2sedHZXDocg2KYc1PR7EKa3zc33i3DF2V6Im/bhbA1iX2jzWJpsMuq8NjJM
Ej2lkucnC03oS/s5O8NNa+i8MKYznMSnpiq3WX7/vSZLEmbXBisDQ+8FSOiUZz/3pFpcsPtrydWL
tZp5CRqlI/BAsFapKtzrcRybmPQADZQxnPqWOEaiuz0I2Gt+awRLLNSLwmfOIwxGoCd0Pg6EcJ/5
FbpYrbI5ZuOJ000fGwCm3eZkiYj6qjEi64WrH4ndL6ldXoE2USFha2XwWH7uREqMqSdL60Eh8Upv
hfrj+z28Zo2yjAT21BwpAc3g0hr1XuFFb0BeY7S/sord98iFNWJuC2gk/F7UtbSNfC5rtqBdDfjH
MomARrbDAGEVYC6yeNX2/t2DdFu9s4U81JX5LfRDnak2c826r6SxmENc+y4cokftLjkMHyAULbba
YMmOra4f1ZtFjIapy3PuTc6kzvmICk1KA7Beoo/7jjndL6AIqHtlDYDT0CyWgNIXNk+dhf26WDAh
7yEL1SQ7j8HAhf6v+FZf4hG4dsmd6yRdGkmoghixjiEnk401TZVt2EVWNywliJbEzBxxI4aVnNWT
GFWw9G4TI7u21B5zrc3q3CrmGBqDDr7KZhJCwAGge9VzfJ/vRDvfsmflLqbmIknydIK+M4iZHwaw
r9Am0ybx/DF41Uz6owYEO3EitB9iPJh8FFvpHnOgxk36+P2BW1rPmX+G30yrqIJkWX7v9EdJ5mYp
PHwv4+qVfm4bMwfSDolIhMk26F5GC8kP0ay30UbN7aaDSux53PSnxFYLU/L0pef2ZHffLe3MoeDW
pmFfQjaKjxgeE48Kqp0mBeZg4LwIqN1qCzHSFRSnqflHUicqnE+c7suT4A9ZZBS1iM7gIsLb/pil
myR2UtkGEqIdxXdDuc/9VdN45WCT8hAn3sJyT0f6UuXpAzCsj455VP/mL5qxHwMjzdGabHSVmbQY
SC1Ua0AjCzcBFx4DCy2kzug7WeEsSNam1fxO9CxwYXqAnhZN5lZCt5h+rKsMYMqrpFtHyZ4Yx4zt
qvKZyV6lPRqg38TsB2GOLHyI4ivFG0U1hT65QS+laQSCA2L3qNvrpb8a28TSintkSSTynLHKNtBt
yMH6UFc/+lCw6voYgN5IKVYymJPzYN2C6rtC+oLv+JigUPNDB7ccqRWrH1xRWsUgkMrWarlhJHfK
bp0Tz4/XNB/NGrOuukcHr2rvEjCSy0cVbaNBHNhZ/jOItkEGRgtEFRlGBMdTGh9zCSMsLmYvCyAi
5sc4W8eDK9SIV/PHDFP+/irWVrrxyIobuUZGIN+mw006mJqY2Hq10so7vXazRDaLdqfSTRzcULYj
wPLWngxUVcddUm2ZnAI0Za2x2yzxcv7qd/eom+TGndauGDW1wUvkY47zI7TAyo7euYIpxmM3upif
cCJQs2XPAn9hWmShJGIiKEroPtQtRXzI4zvCXuWB2wZw+hCw1DTAcgHrvlQ2nNhG9C4x1VKCF2E4
ZPGRFOC6QSFFaoHHoLswPytmD34J3iJ3rH/VoJI0doJ/RBqr5Q968tZVnRmWuxZ0PHW+BXFXbvRW
0rqB4nCBrwkGAkBH6qnSMZU7U2C6pyfPaMlws8jJjKW605XqGlqPMcCK6QABZaE5xmqmBn6lhs3U
8WCJa21duTUQZCMz3YGQXjCFk7zXHioHFnYHoKJhKbr5Grkh9w+WLKAkY5odE32XrqFMVdZUUy9W
vEttyeqsxMqPFSggzKc7ugvsfPOOwtETd5YgIK5ANV1Knh1MygaqVbjUPnswMOSyKc3xKShBD2sJ
1q3maPvC4bthFa41u7Bjj/SmYAf20k1wxT9cLMB0HZ09bMKWszro8BnShMoK0b5NPTjjDpCUD7mJ
G87Wdon5bPz83jN9jYIu1Z9dc22R6IOgoV7WB3aY/SgkhxeF2chL+k3fP/N/F/rNbjohybpSU1G/
yszsoFjyNnQT6FnarVc7/pavGmsppXSlkHWp2+yGy0IwzNU61jR7LM1wnbulAmxL5B/t13p/SD3V
6hbC5iUtZ1FzKlegK/tsXTQ2sur5/UEmq+837NoteraSgJCaWQpID2lSTUeFBm+CuhqFfF3E3OTd
KypOtpH2r3UnmSA3S0xwS1oDxqm6qL2ZZgm//5RP0oH/fVNRtLv8FMNIpcKYSvIIBm+M0JTdfB3b
ycG33xKvt8db3Gomyiwmd3WztToXrfH2Ro3Nu+8/5IsRg3pYQdM9eLrB6UTn8/cdCYdUkHyEUUPl
SgCVKuFcubZfRDH4sr8QhOEtND1QoNRgeGumcDqmBQWfJxJvYCaguVkQR5bc77X5usMzKbMzKbXy
mPYcUqrI1IFxgvjMZLGXr9DguJatvDcZildLTEdLus1OaA6ABi0oQd5O2E0d3xeq24nW95pNv+LC
XmaKzQ4kMpaECw0UI7EgrNOkzJ7AsU5jp2cD22tNnP4iTdwv5DGvWQcmmoC6SymoYeYPvSRGm0w7
ph3KgZ4A3H8BABTVVpKfv1fu65P5U7u/5MweeqMigR9zwAIaiOtssXepF2ykF2JYwU6/y2+LrbpP
1qrFl9rNvj7LJskAo0ZDmzwRms22LtBGozOiBHxNa5y6tSaYTwBpcGQPze/ONNyzsI+LAmcb2QRl
E1UNBNJ9vYuQGfYMS73RfnTgwgo3+mExHfElMTDTcOZYiTrknRZCYKkCxJdZLYBtzQqRmptbPFjw
a1+Z8C6lfSa3zi7jJk9ZOwiQhin5o+617yw1OchGrOl9Nnr0yBEYhVb9CmsaVkv31tWDiLcACCnR
Z/9lZGoQGculMevQWIW+wXbVTVkslS4pefVYyKCkAoYQZinnRQRa61phYFkRbDW/Gk+wqEN25aZ4
80+aA3b18ZCdArfu/i3bAYIpShdTqDe/NAA30wRUh1wUlt6VG3Qvu76dvkn3gFayymPztnAsp2P3
xemcyZt+fraZKpHSOgwZOHMkdLLUNbr8ZSvyMMxnd8AOxutvYWW/9h9M5nMmUb6UqDV+SjMCDfUf
AXiekad2c5e0gPgHCzW4FY8DcKfJGl34q1/gH/9RbMhuiXXwS3p5+gYgZoEaxMBKz6cKq7TgOpMn
Z5TuFPGXvkRmel3JMwEzF4DOsi4LavjyuqdopWVmqcRWLOi3eQNyrKYw0O+CUn6FIbFBQQo6NP0e
Re4uXAVFbGFw3pSoD/LO8tgV3TrRZVPsqjtdbZHqI9HSA+NrmD9bj5kDaROwdwnSdLvRNf3RvY4m
o254V6xuC1CK6O+ZO3Z2vJE3vSVSu7cG++5f7oC5/ARjFrjJROmrVMWKgdWnFH6Q5kaPQPX8BML1
BQu8uvkT5cKU5cBjbnYfxK1aRjGH/xpR68rH4tD3grdwrK66D6AeiDroQid4u0sj73MNz9PJIwOy
WsXs9aE5uOpWBrLuS20G9+oGdIzokXQr93vBS3Jn77XYrxI5qiHXiKS1Uow7VKmtgA1OuIQ6fn0V
/9JwFuy18aCOdQBJuvEURY9K5Hxq8h/v/X8GH+z0Tx/E//Ff+PM7K5BFDsJ69sd/HIuP/G+n9PX9
g//X9A///IuX/+wf3gc7vGZf/9LFv8Ev/0M4HjCvF39w8jqqh5vmoxpuP3iT1p+/H585/c3/6w//
9vH5W+6H4uP3395Zk9fTbwsilv/2x4/WP3//TdSwZf9x/vv/+OGkwO+/nV4HTsxX/uWffLzy+vff
tL8DXwWc0hSkSSBuQ3f2b3/rPqafyH+X0aUCKE9wcokwvKmFLWdVHf7+myr/XZ1+gn+INh509sPH
c4xiTz8S/o4ecmADTbOjGPIGJcj/fNrFDv21Y3/Lm+zEorzmv/8283oYYAbiHgXoAAjYBPy6+Wih
qI+8H1BUQ46tJPcDVyUAttfCkJidX3JbAzo42kwVXjtcC0MvVoQ4c4iGjJvaSbIpCX3jhHEnbXTq
Gy9j3OdPZd8jNlVroqdodQoTilZVw79X5KZaG4XQWjmS7guH6DLd8qkGTiwQKCaqXTQrzFyRoAx6
KeuVburxKLuF3NaNKQQKN+UAnCk8zcpb1ivhqiNGshZGYYlp8LPo/tel/McH6JiRVhG34s02O8WD
UrKs6gYdlFhpvKtiIdnXXQRqzLrExL3vy2j95EHrb5CfICutSQY7DMhdSgO+zovBacdKs2RjXOEr
+RFZ0PIoGT33uqo0vELn1RovRlFxGM9jM8wL8gCMYoBSAbTiJW74qOyVSoypNQBD1VW72t/8c6mz
cYnLbZbj/1QVj0XMpsMhIyiYP07zQBNaDdSRGLFPituEx8aB94LK3XEsDNxBbOwPnW6gepL0uo5a
YtHXmZUovmyluhE+GW2XvmqVTwFR2ssGz9B83uHKCNRGJXYXx7C4swP5h9WfW/mXTxYBl4u2H+TK
MUKooXXr0rcDPCqQSNOBGXWQAEoWtl35rGhV8N4kstyYNAvyzlPjMX9IEmZ4vqBmSWH2TeO/tCWQ
JuvQUF7KhvMdMXRqFkDq2dKytxMhC8elj/1MTV7aEsIQYDKDKk+C01CnG+MswOtkpU1FML2ZdVOm
B1HsPwC4OToEu+EYUtJuM0ABbWqjv5N6ZVxpGcI+QEapb0PWZsdW7nMwjOUMCAt9WHp+paXFIUqM
ZqskYvcwhpH+HvBiqB1A4EYDQpqsfFDGnAAzxug2QyQ3rkxz4QQuPTf2c8WDzZUuyWpq5wUHOn+U
lG9JX1d7IOxUT4kkD7+YbJDbUkQFRIuMxvX9QjoUhBNgXijE0doeU+ZVwrdFz7WjPuS6w5ouv0MG
zfjJ/PGhSvTxkTVl/sTCPH8kWkrtRkTVmQZpuY0Cbjh+Uw4nDhiuwYrgwrmZZP0mG2N6KIaC79mY
I8MqlSFYQlr5Sa4kf6eKY28ZRnKrtWCg8RHdJTbTssJNqrS7k2USJ3ZI/HXZgx8LnF9jbGrt0O01
jex0SanXAR+jQx/zY5sabl+po2UA+9hohBepKJEyiXW9tuOeANwX1X9wJ6eGcCNGQ5ebfd5Sr+9V
1BN6Pd4DCquwaRshEWowOCKKG9YsKyCC6EnxpA/EcFva1qdS44mTCM2mTEoRlY1sCXBllhkHcx/a
7SfOAExbg/sStaNL8ypoEPVMRXsn11uUjWiP0FZlvC09qSiqX00vCauhFolN4mg4dkJS7ZFSfqqJ
RFCnT9oKKB4loaItKm1sUzkAm6XBolU7uSpJQ+lrMDRxqdZ2Wer6/GoqIxOGll2NKl9Gm3K9BRog
AypDVhDBjgtZBwgl6JQkYTBWPSxIy6L2Q/TbzksDUUaD31TqSCP/5Xtfcpny+ed34DGErIsBxAoU
3i5Xr5cJC0cNU/Bt35b3RoT9jbUyssNmEF2pKum9Uoj1PyOri8Dq3IEhzYtfe+4TgHaEiABcD6oE
wl5hCknOfULVaXoeAUnSjAwAm6mNdoRDewuHQpbNRNJ8zwh1W6zKAeWlSGVe3dJtG0rA0epTPbQ4
j0SL5NJroSjspEZpdUikQXNoJUUeUVMRXd1+9ZYjuxsRFm3aiZQ8VfMneSgFlI9K0Ypy7t9RKmVr
WmaCp6XKQ0WCTrRH3R88RchF2w8K/a4CKYXNukA0gXuFwYCw1pqDPoFgWYCdk0yREwXEJumuD6Xa
JEqmmT3q8OZYts0Tl+TW8ZXQOGGkAyDjjS/4ZuBT3Z1ggn5EhjZsGKYCvJjFlcONwHeTIKlGK9CZ
6hLwwN3xgQkrUoa+l2TIpKgRrRxDyHEzl6HyooadiqbrFL8cmHH0uUfLcGqWDM1EypB0u5wQBUjn
wG+tOqk6qWrJb2qStz+VIBJdeIjkIIA9EpTQSjtusrDpRzMuJM0OGMYGtb6U96Eq3TAed14hycUz
9cEJGviBelB5AzaQWJY2gZ/7Tozgb93HqY9kYZuaPZMSU0qycMNpNW6qlLYeGiyCY1a0HG4QDauZ
6QMtNDULTWUr9FIqb7ykYPvEALNukiaQHTWWW+Y2chF5eYEqWwVUCWtQCF/1XB8cPUoi387zqngV
A1bYNWr0ujDGa1A5Noch6qitR36/i2u039II1UpffZYEX97KZfhIAxDDSRUADHgb7fUBkWKZSaMp
dDk/pERlO2XktZeoo/GWwYF7OQYDmdmmrE7tPiiYLbfAIBlVBgwSvXoYh9Tfo0qkH/V2NKw2ydO9
1oKAwBcLFQCiwkng5EfIo/52qEZmkpijclm0aEYMy5Q63I8rmLzkxeJYgNfQfw4Smd10HdWPKR1K
s0MshIrlID4ijJbWLIjlrRAka1lG4VccQkBg6clwn5UpsYK0KG7roU+2fY6iaBHTp5x0qUWJ0oFO
ohhOrUGiDcl1ZTVmCGdTFDD9tO2sokHiyW510OIVbZMB37DVc1iYwW3ArnV2wPv6B/awu0vV+odf
pNHGqHvp1LaRulMzzja4ObTnMlGBHy1R5lKa+XYWkNiWG6A0kYF4GWt6zTJ6udXMGM/rzVga3M3C
3seYvh+ZVRl+MKWWcjPOtMjtE7XHx4j3fj7gyRqM5b4REJ26FSBtAAeRVDcdhtfecoamRl3pnUqp
2DtiMSECgcFkQUAu38gg7b1VwolsVq+ax7yU7uIiUDaZxIXSTOVMRG8zDHmMWIzkB0gkbBAyDasU
G3DISai8AjRFfyK0zlaovksPANoojgWX2DNC1dAZ5XjYcTlIEBknRMNkfdwDRaJLu9zJeRR2rlpq
MVDzY1FCd4MR+s+kptRN4jj6qDR0B9l1mOX7iJMQ0wRKt04DSfJgY+Ub6ct3rcx1S68kHVBNw2Cl
oQFWkCQYtloQoCsljcYjlyp1q6m9YOra+CRH9BfDiXdjyj3cNoYbCAA6EYGFLaVNZmVGb9h+KlKv
wdDXaxvRFUPFCBXmvlohQEi0R80Iy8hsDTCUIeSIukdNakoArBlqaqtKKpZuRBIU7EsWvA8JaxwM
ZiI/xLuEmWPejh4y0eCrU7nvoLPEXxnxAEwE3K6HMKQCTl7SkUNXtvldGOcEbqHgkZfiOkZ8LQQr
f8RsIOoPmdmKdZSb+tC/DU2gb0vwwe4JZogKwJ3osVO3ffozogXYPqoxe9LzoDe7iipvGOdo7sKG
wPEPiuNzor8ardLtY1pWKxxo8QBKF8PpNAM706oaQfVRL3K6afscCA4Jah5WkKMub0bIDvme1qVJ
gMyYwl6Gcmhke6BdtRHhx2IgvUgEJ2A6+0VRcFNKo34l+EJ2jNJEip1CFX3DaX1ZGpyoz6X+IaIq
XndCntV2r4KE06qBEPiza0YmHtuYg4LuU1LcxXQfyHKgmP50DAZdDzZZOWBwqkFfWWHiGumkmyqi
lP1sDD+1GL740DJfziymyGlrAo1u3CH2HewGZ83hvAaZ6KjiAgZxW+QVSAqeunzgulVSFnlxP4oH
TS904AsI8jpW4XybjGaZ1fVif8o1JsER+1WoOkURgBqaV70iu10blSCDSPFu2bKoSWGvdYbVFZLI
6zCF4/WZru9wjxuPEJ6Wt0ISxvGb3+eBfFJoKTWWggdKgsBSLFI3qiaE0EDUi8ZkYVb/bAuhw+uG
i4cijqrV56cmRqCsi6qOvEHqxPtCyKqVmqfiIWtgxmIViAfgHaFdS8RljMdbBaLwGleVj1tmJ4JG
lpps0j7qO8PJlGS4BQCBgjBWYuyBjSPB7BASaeAUZ21/qlWsFqk12t72BMRp4chIaiJCU17jksE0
xH7A6LNCVF90YzwoMWiUdMhm+9MvEvK0WoFx0NipKgYJR1lOXwrfwHcAGnk0NaEqXoymQjNKxfTi
FsVbsByJaVDrltHGMFgWKusmaqAIz0fsBi9irbYlogEdAn0BGUahYkYsAM70p7TCIwMAoZjOHMKu
WlVcUo8Mb8fcSkUjC3FxGmyb9sIg2ppKjEcjYFi6PonHCcKL/1SYZjwO4xCWljBiwBYRRa++Ag9P
eBKNlg8mE/serOBMaU8xUiK/Rp3Ee8Vguvvf1J3Zcp1Ktq5fqKgg6bllwpySbFmWLbc3hNsk6SHp
n2i/x36x/eGqc441pa0ZdXlWE7EivCQgSTJH/uNvXEv6UdPClBqzJYYZe9P2aUd6TeaGb+sQSlON
BjKefWdu4PQM5TFURpboaV2PmVnfm/3mfCuxVb/FHP56NmqR6E3X92G3ZDcSoeSbbMwmEetpE4dy
8dMHuyz6JXFy90eTDcImXjGTN3ZZ4vTYl8Wdb+ft/Vhazu0WmkPclDU/N9j9zVwKlcxhuB9+dBhi
8CmbY+Cn/nehO2J87HZurjpdtq/EsFqxn6ryp/apOjrrhFw6zF/ba0ClQqzRlRB+/btem+WWMHHz
oc2ysThkm2dvkTf0gi5D15LvMJR7qdLuWaqNYAdJC+hjquoE/Q+7hsDV2VegKg4Tz2812eHNVl55
Q5au7KC2emV1bNP+0IjrvHTCmkVT9Iy2SCEltkS3X5mAv68KbSy/nCDXsVNa4rq3zeVG5JN4lzu9
5R00h+mrxtnkrVPwZSPGWj+mlvOJGvO9n8n7PrPUweja/pVeTYEhyfDOsX38SO31CPhDAGJjN4fB
b9woY8bfwbPGKd2tjHtjXqnSA9Wf1s24z2YzPIQZxzPDc9dE21DOy4mNfrDc5U4O0/iqafLmTlfb
csXBPPhqZ7X1tiI/92DOsMNyGdSJ01ciEa7aibm9vNVlkb7xllHf11mXf5gM+xNkYefKpqdCXOL4
zZjS5mPvtso7GFlLmGeuVFyug7oKU/1RNp33ZVxo/GpH9j975ah42wLNPBh66EUeLHyrh2hsGe1x
C5TDnjkM90OGsV/ElwlEiNfYqRkth7dv/1S1+yG01tttICe6KfvkH6qRDWZSaCFdHbzh8CITRHZl
QiUKc82I1GremcW0RPUCimOL/rv2hnfB6P6wCvEJL/026sz2XZ+O7wsjf8iyNZKF+mZl/2a4/htm
foSg/l/o+hzjfmgq/nkR3r5VP/pGN7+HF/+v/69AcA7C/zsI/qbpp//+L/nrMQjOj/wLBLfFPwlD
EviSYCkH/LBbHv4LBHf+6Tk20tjAsiDq4VoK0v1vENznh4ieYYHFBx977/2H/g8I7v8z9G3sVEx8
Rj0fq/7/BAR/fKQHZsP3iUDBkJP1ntX0hwfxF96WekI389BssbUU5g/PEO3bfppgbhIJ2z8M1VC9
7pbwUt94Bwr+34l+vyrNYiBUMgwCgr190P+/T/Sb7a+m1W8ey41Rf6DW8U6ZVevrv17DM9Cnv7et
zi+DZpRs5BDU1nHO+oRhTexZnUk3XtNq/CS0Y7x3V6O/a1Q5gtso13qwh9mXh84cAk5E1eC8L4cW
l5qp09VEHWFSKlQd8Htsa2KDaGsSbZ30oyV/mFYL8uX1rBRxuSyDddCK3SNCrpJWUW1W4lat5TbE
cu2bLeGwYy5HHy+chwKogiM3nWzomdYk5KExi2aL3GV0YAAD3JTRZEuR7ujb+NNUqlKxNTejjl3V
iG95tuUPIQlBzoGzdiFfzbqe32dETnRJlynz4xCoZkAmCxAa+V6jyTW154JNy3Or6SblbPjeLnPC
uQUudjlsYDOki7LaZXXagiLzrzZHmB4rcUFmtPYLHN/XBbuNairs7SBUifdR1yrsy1r8bgyit3SS
w/osD3SRpXP4R122LgfF3qO+65y3daEAP6pubpBRL10R5UPGSCnY8jnyGqUuxe3tiNDZiw8A6fk6
zN2e+49K/K9ZPZm4Qgll2HFnN3YypoaIPLfv4s7hiK1M5V+YaX9w/7ML8v0ENED26YaM8/GEzoIm
LfxitGKOefUQd21qvxkbG+47dSZAo5Shf1zTqWsPrt3md52vqvLU5iMyP8wTIYWMhL1cyz4kdmoY
Uy87jLajsqhTi3Tiuljzz647Zt/tTfp5ZHrjPF+hKBW/izUY1NHo1vLYGwFkcbOdrHeTDvr9BVJZ
1YXWdrQtc38tp6pPMbBKS3bYNG/sSJdGFx7TvM2uS8BrsZ8FOYjaYYfDii0a46OekEVh7RKGY9x1
Q39TVF0OCod2JGX/kurrVjf5pa7F02WJJgBGLMCMNBXMP1/2Xy8whDcTVPQH4mqetsTLCB7gFO9d
pVo9WGaFB3B7MQPgzCv7z6qEMhpNA4buIMTnngWCA5wLOCZimdr+96oBhchcChc3lHCE9Dzm70qZ
F0kwKvnAUUlmADxVB7QUth+lXdS0DF2wHbeflygVXt9H9Dnn8lSKsvtsp5uPAUDVmMcZiWmCicGl
7KKzjub+BKSa0DXBWNel1fPEaav2A1lvqQ2NvwnyWHPfiB1LStNxmcIi0sOavi1VNXmJq0y0BOm2
0Y5QQG+a84yucGDPlgpqNBF+EHgoUuAnNiOHSdlmtL2GoTKAakbm77EJ6/R6MiXU1CEgMuGw5gbQ
1Mtr+L4TPP6wfCHoBGEeBnJvnvP9PO3UwoFpESMns26H1KyTwh3rq62oL2pyH/PS9tELSLDE9pUh
3IHmM3i74DZ6ME2DM5JJ7i25mVsabYXf5AdXg6AeRmOZf7qZ3X4lhF69CjxnDqPCrov/jFv55072
frRJZ5od8k/f/O/9sZk2dl/bkImPr3ciOYwBEaOwrDqOR9FU4Ok7tFicXxjrpwMQBowB920R9SGc
s+7IUEtYnP6QJc4E1+cwVM7eBRva9o2dGj3Ci3wuUDBxLj80fkHowVSQ2BsNwHevy67fVRPWaBRx
HuhNRFtWEivVh83k4/Ys3Tt7oGSPaoKqRTQadZG+ptlgkYdmZACy/GTwDgUFy1sGueeVrWSJy2la
oC9pRjHdTfiMGDCgEWUUhjPq276x1Sc3YxGK2mZD7eKbq2fGlr8bbcnQMDDVD2znoy+CGq7tOvTy
ILPUa27zFYt0UaXAf3OJG4KUQuFBlucVkLM7uBxm1u2kw9qhQTqGixNl7bhdEhI92aXgc+1NnZ1/
4PjCOds0hmyTadhnZWJVU/hLDdjbdJtQr5Y8S49m4Vzqfj1/PVfwbnnHdFMeb1ILm4JleVWJpXAr
j34frJw1u9A4TO7gJNCu3UsJvk++XvptUCs8sRt8+ngNP77iuljS44xcAvUtFd9sJk6rztZXhlPM
Dy9P3jPHGb6Z/VqebQW7KaYHIvD4WpUodVNQmyRiXubXy6Ds0+jkK8ZauOd9gtpujrEyXBD+Om3f
b5kXIIbJ5owD1jRavy/czZMKl7sRLCEU8Jgs09x5fDdD5tEF7lsSQa1KDNclR743M/h35HrY+th+
2RyavNh+LrukYc318lllA+XXbtdpr0K+bnrVneq0Ky985GfM5n+NE5wb7s332evOHXIM4aYzgHuR
2ItKi5MuGnEfiJU6UJphOSakUiCenTuFaUcryurrZvSoq4w23LxDuqYYiEil0zUxM9UGV/RjZBXR
RigHNF++ccm99ZkpxDv19nROrPQ4Rz0eyHTpttyeVRgXxupdtb4iNblKzXem0TXxhZf2ZP3DDdBj
RBzYQLRZz0l93qA9y1wkqfWW1h8Ms6+vckdW31b6X28CZ5BfM2/zrttqRHSmreC7qhvnQrP3mY90
Pycyc3hHFJNnn8zmO8skPQ/rIeTvtDNMp3kYvSo/uZ4meXCTwZZdYl3sv/PRJrsvuWguGF4chPhY
H49xbhL6ZgAIxqXKaD8NujLzuDQd5Gx1oKoPNWLkO5mW5RiXrjEeQghT3WH0eGuHpq4WK5rDyfdi
OXaNHc/l2h3X0WJ/am3lf8i3ceME0WIvPtWV1x4vvLUnpzzungMx9be7Zyj94bf/VSs2cOX2ZcaP
myHFa05tDWCnl+K8D4/Ly8fD1rf+HLGzOKQ6DWrPWTHtCZojd4OKUBrV0TdnG3fpcLamC7f3Jyji
bHCpxViT+KU2sP7ZuuS0clV9O/kxO+OW3sx9vxpx0abz3ZzOyoo8ZuNbXw0GjIsK3SDLf5BbUTYb
Ko/WLNSvl3zCjNmduqqPgYjyMjZEZkApH/r2TblqpQ9zUfe/jEVgd94adrPEg7W5tG84IUyJGe5m
qDoEuP9gy35Z4nHMsgfPzNrswA6upy8zvIjsVm0ehwHl5qh+vHJ+GPVg/XCqoPwNoSozo456HReN
1gJuHFuSZY4lS8YW6dYgra+UbnC3inB7n1rT8qu2ubFbF2jViSffGJgkU07rmX5rB42otwnzYn70
b51iSGHP+dM7nXeZB8fVna40TCjaQqmsvqjW8H4W9qJ/CVpuZmKaGaoLfxvLbxlYK6x9XbOJ+dIe
MIroq5IZPASrF0FxsY3TGDQtLRM9ywue8898qTtv0OSDAdohHenxVyMlkeiG1Roxy5a+VSmUNNfY
M64zXV/T6rmUs/5nqTubSWyh1MO7Uysr4f4h/DXRhxZ/FrVWpPakbv+enqYTjy2d6mwNrePWOxNV
+oqbZFP6+ocL9eCYic69sH88s1bsbukUEPtKQeny+CYoWZzc8HojBj9wjmVb9VFfT+61tRBzJ9bw
57Kq7J3QLgwfnWUXlujnxnzfTdnt2cHsPyrBv4YgoJERFlaQxv1cqUMugiZOa7H9qIb6fps9dcmp
45nrUSnZeGZBrMBe9ewdW40noCkRWCRh2P1QPQoKGC4jOdw5XZSx1e2XS6vZM5f0YLfCYeBv/uNs
MR7Aecy0Ko14y5ldt0DddC+iVSmfXiERFWbEMW0MIo9m8XQlCKZGhWk6/cOUV/BJgiX1vdNaE31e
BDluG0ND0ReTQ7Q4ibkp58Gg05DHw7aY35uCqDTYW6vWV+629wQ2p2etsbPchEtWFeFCeyrzrniT
yjqkbqjeFV2OdZ+VhxjedVWgnSgszUpHNDO7Ou6sYnOjLhP6QbjAWlFdLsHdLA39oekCBzbfUN0P
ZZ+/1fAxzEgGOb2Age63OLXE0Nyj1mmzk29s20+Xpbk8uC5Jp85oZN/H0l7zRBQL9s6jyKnNyeZZ
sBRNc2tnLG7lrZhNNk24Hh3mYzgTEsK2GRPMtnDbwptpzuavPf0rYPTKMb+mc4DttbKKAWgIVcl3
s0tH3AzWPni3rjVOM4vOocgMXju+27QousNiN9BpC7X7CXZafUVB2AgKuBbW22h76tZfdssmLy/s
LvKhI901euzyA2LtrY/lYu3tprImAaZa4TVEkBIMAloGTxRRN6Xwb7zRJiar6Xt8kegxf1apyn6S
uFgVeI+Z3htirdrP7jTPSM7NZvhlTkvlRCNUtitaoO5vUQRZDVWPiFhoHt6HdmzCt70zdu+14c8f
19Cu2sgZ0lke8qxAf0hZ4QTRbBlzvhPM5KdVWAVsigm+8EHDZZZRCaAGKKqa/lMGEUsf1YCO4DDQ
nCPkT9XBQ157SwGtqMVZ1oW6GYmNki5WTWOe2ioPixvPW03zKm/Q1xc+sSCRQ+TitRM0TRO5xY6I
ej0/eho8Ky2OL39Vz3xT+4kHCh14efjE7rmaysJtFH6OfdEHH1VQFm+C2RAH2cP8AxoLL1RUzxSt
+/kdh9Yd36fKfrxIiskeaXZpuGCwgg9B1dc3tSRDoao948KjPbcrsP9Qu+FbCJXnDyb015JoKWkU
jZuH8ZDSAsKKI3Rv6yUwCOxdRUJh4XzYHKmxVJjV/IrqUt/Pxdhd0tk9Qez2Dsc+uOQBQeE7l5DY
jeNuTj6FNHAXWIm6F/OWWIWBP+SUCiO74e5xcXBWSOoXRvu5SzuUgAB3ey7yeaBV0JcCtlifxtla
VDdz5Y1HDeR2vcAVudmqtbvKjOWS/8izF2VLQNcHWPjkXGL0enabpWRKLZY9nzpnHKtj2LmsmGHb
e3fVNIYHEQ7qwvmAPZbJc1YG0LIxOU+jkraD87oD0meliq1L40Z6hTqKfjO/yWLUsC76rV+vpnBd
gthzS1nH4RLALRAZROv7qbehKYVOA4ZVrI1/gMXWfNs4g2jcGU1IuIG5Lzq1oVi3i3WT1aFE6KAO
Um7ZWz/t8+/1OFE4w8xtb0ubpTVWwSA/K8pfLJ7oj8qomRe/BxvsvM+mb+0k1WBhdZ7NXNts2KF3
W1HBLpHcmuJTEw7zGCMgCW16r0O+RnPruEG05pV8NfngEgn+kgGEDJUON7BLNkiNVdCqa2NDogFr
eQatUuAdP2q9pnkyKWv+OtdeQFMp3cPbePKBZ8lYnsPQar750LH10bNGUcWGLt0+gvLNakweRpFG
HWqDJh5tw3tDBWNCix4mt0lCFaQ5mTtbMUYSKvADfKdWIkVYcJqquiEFSB8z4xsr3tBEbbZW0LqW
zcKhYC22gdCj3jMA8bPhVzNP7rveFvlvqjwM2+ZOSvle5eZAHHqWtr+DVaWEoutyXOOysef33qAK
I4E8sXaHWQuSIKqsGJeoQghpw7+sFB7ieu7lawJWzfsqDdsxNtJRX804jHJkL7XH2agvsvK0Tb7+
FSoBT8tsFvNTTcsAFM9ZUVI27IY3aYfNQmRD3izIeU4tOlmd3XaflrKbf/D55w5eBKXGITBb2mu7
ZY/lwAFFES6L3fSRtTQ4z4t5ZB459KtPBK9U5Z29ZhO+uFieyjgdWn5LpdLeeS0taxPXQubaw2BT
ptaxspptJki1KbrEHGAL8Zx4wx0aS/HMruymr3NVVnvIOoSZKFtG//OiDA9ejTJC9ijqU0Im4DG5
B2HWzv1k45B/5c3G8l3JPoVgYojlh5kt7g8Z8iVFrWOEvykmXP8mgEPZnFQw+uqqhDHV3SjgDiPy
mqD5bW/bAq2Ro/hr10JJcYAQRRnc1ykM1npz1i+TpZdXLdNG3WbKhp8EAyf/NAS180NsKUzzvDNY
FJS30PwKu6YfryzVucMRCrCzxb4BjRoOibvJZFnxr8G7FzdIuMlQDuFQSvxEaD9usK6E4R4weSHE
si+zyY3Doq4fuJOyiS2VleVBGNtiXwtzcNSrPgdAPrbAF5eq8WfOAsS1Y/SKIkb4jn2GzcgS+mCw
7niJY4d0jTLfRUPgLKdmaOgwuWDXfuct92Y1IRl1GnDjl/f1Z1C2EClY+AdsY7s9u4FlLbUOvdyI
l6J07typEbe+Wi5l/D5d6ul2+jb+ZOzmNKT2P/9rhx3aQUt/cYIYItRerE51lwg1y5+Gu/Unt4WX
N63ERr/8bE9rCGE5iEgEvQhBrtDZszWdbhxz9P14DtLtmqV55Vi7NPdbYBYXhvHpe+RSew1BEga0
gvO20brYpdlNICjWZja3hSeX2Fir5dTV4RfbsIrX6AugajqZN37WeXnhyPO0OOPqng8CtXdfWOwf
D2+gaGaKsPbjdYIZCzLiRevYrG/cjKQmM5zn5D8f2IAthcBmdIaUDI+vV2WNA222ApCpWo8tyd7e
uoSs3GtBoOjLl3pm5iBW3C0lYXmYTyxG1hw+GVF7Xqz6GjCtG8RaHVra8zKyzTW/1rLJTkWjLxWF
z8wdmxrMwSKD5umTnGP4jlLkvcmM9WYojQ0k+i1zgo8b8/TCifzMPmI/icNfogLFeZwiFBTu8XC6
9STN0RnC2BhKOX1pV2XG44SemPZzOfzyexIoT6r2ve0A704gO0sRMm+bX8nYbskgP6yZ4+jrIqv7
by8P/zPDAKqJRx0dUQKzgzPpm980LI7w82LCIeZbSxTbVV0aQ+yE3aXe2TNv2rEtrBfg01CJnq8R
We4O+bQ5aez3ao4sA14qFGeE9B2k5Zqwj4Q/GC5Vvs98uAjfdhUt+S9EbZytEavtldtqOGFMAoaU
BHRbINblWpGJYKFQRxliNNf0bwVbhzWY935vqvbCHH9ukDlY0TpiHoRPIBLI6xVpsmYam3lX/a5B
NHBRW4kfrmgC3r/8Qp8ZZTrbtuVj/QI14LwZ0IPxOV7RBHHWrJ0+ZkvYrVHGB5YfhbOQnAfp7aM7
pN2FovuZ6wIgs/h7aEr5j30f+msHaKXrdMtqBXEf5hS6HmpTfP3N7qOuJO9YzsNJDQpvn5cf95mh
hcHCKrW3vgmVPlupFi81vC5Fq965WP+f/JVpSwFZNwlZqcMFOPPpsWJ/QohZ1OB4Ip0rL2vTN3TL
h5Kgyh+ToDYDCCXEzyWTXMuf6zo417YLCTfywt74t3z+fxV5PfekSD6JqgFp22GMxwPsF1MmYFRk
iVwD+b6e9HgNfm/eGiW85JcH9Zl3CQBA0UA6Bcen865rEQQFVKcpS8S2NuK17WD7lJbBhFMkqDEh
vWbhww3W/5kTzL5OWjyeC14Mu4D45X0I/ppDHTzzwLXpvgpt+799ogI/mUGQXyPbc69efsSnZdHj
S52Npj2ju54tWqEKEYd1KKvcAGOBZ3Xhs9h/z+OT6O5Jgc8fZIE9JPtsfQUrHC0zX4skr7P6dRAE
+q6mp/XaqDd4bPDJji8/15mW+V9jiOsnGEPg2K51zgYZOTrmVl+USTgRdYyPVhWie+jYYtrE35z2
Tar6+X0XZuFyDPAUuEfC336ifdZjmG5hG+kawsiPNVVBBjcsr92omtMmbtcyv0ZxYTQXFsc/xjvn
QxSwMwISuHAQz012kcGUXdiHWbJa63qbTb2q4ZPK8kM2Ixq662Y5Ep6RjpNC+uWEQzJTEvwe/Wrw
Y6OvELxPuJwWJ2ll/mcTWs4QY2aE5apdo5SMsIahxWEXyBOnys6+mpbu7hcoQHnUF3U1H+H+TB8q
rEP8uKqcAJq441ZW5I7Qqy5UAk+/YcAneJ37PMdU4UkqkV/tmRaZSvSivshFVG+XoPiWpo71cGEa
PDO/wT3YCEJcsswngYL5uPqVbxQysQFtjzMaj2NhT8HbIcjtN+DJ29vG7OZ3I9UmuWEwVApXpZoz
a7se/ELUuDbUFeKq1Kd78/K9PV1dqGWhHrJcC8iA5wYBeTDrNMyzDGFjbt2pLfhSjVV/bYVGGvVT
vt2N9EgvrNzPtPT5CMXOewgp+2A9Pl5aAjWtOUpmI27QqVdYPpjiSpnl1sVtPSPwKmrRYdOIBJ6o
sWK1/AdXSv3TMscuvE0nvZSHPpxBhNIV4jlnTcTP0WzXafM2T9Pw08tD9AxTg3qYlWNHR01oKNbZ
7fpCyrEBuEEbkSeGjSQXkpk3oyae8tBI2lQ7ceFl1SvXJp5P1KOtE6cO8zecfMNfL9/NM3OJmwG6
hH7NP2L/87+WZfb6oAiEzBJ3y6pjXxvTL5R724Vnfubb8KlAoRfuhwH7PFJCA2iEih5K0mdt92Mr
CEX1/XEwOFN11oUi6c8tP1pzdgZb4IAREhfp43Ly+JGqtbWajlTdxBzXRoIItOWDu/kYMo9GekTD
Ld5m8H5O7triSgKI2EeBdBHX6sLv38+ZNF8PmypOStBPenm0nxQZFh+s4Jxg0sF0vD/OTn+NdueW
qVmwdiRdCsiIRQoKjcTUdidOzdIh1qbMkL8XhKdprLbZuVSsPvk8uT6cYPJBKarwpz0vmOVgVFUz
4cCwYOk1VLg3wZsm9nLg+6yw8L6RzMHk5Ye2n5TpnK5p5PFl2oAUdE8fv5DBkjPC8jxNRu2Qlagd
Z+uOVK04MaP5LgAYay+3j7JM7XdWkWa/4FHqH3wA83eWkxYA0Q663+uydSzrthGmpE4FYHi7ivib
1Zgtua3d5nXRMpTzb3+GC886X/bBUebpdD9PTn9PCavghOfrjJirgsJ8QM6OD7FaUEyWi718d728
MRM9SPG2JJjbP2zmLDdMpnPfOjhydYkT9lwCubnP7C118uTelH5qexeql2feEdY/cH749PaC9Pwd
OQY0abvvE+XnbVyvVX834LRwxOHkFac3vGY9GeYXJuaTZYAVFChd2Pwr9s3l8Sta9eKuXdPiSSwy
fdUAgqOPWnx4Iy/Phaftmr1esryQkyJ/s4U9vtA4e+g9xcbTBba4HdlSydx15Yk4NifpgrqL81Aj
RMt6lAPuSHpZtoiPL9/EcyNM+Us/my+Ale/sYeF9EWnkO33SCxOHbaXWhKUAh8RV2yjsHIyuJ2bf
hUd/+u3z2WMDBVbAyk+//PGTC3hAMDEXnSy1tq/rDdFJZRrq2svSMsnQKZzWXn/ra21eiIl6+rg7
bwyCBigTxhXn22NmdFY9FkInsLnDLxZdqkOBUJoYtzCvtjjVVn5AlW04F4q/J+UxS80+oViL+Ysw
zMcP3G8I0l3aFEmF/cubJQzD02QX5vU0VOLVXOUX3RH3deTxws8FKT8YXg/c55wd0TtGOlSb0okK
C3ON+5waL63ytNtJEnvMLnILL+8rLOuF3elDSRj9m25eaJArqzcvRVk/1d/sA+ABKJrApnvY0eMB
aAw/W9hOSAJf16ZWcZ/2dneAYzwC/eRGThTI1sOYQeToovzNMLY4uHXlWIem6lKyXsCFXpk9FhE3
WFzZRYIYhTYXQtDUw8jIK42IlVO0JxxtaChbxpb92kqoQzfQuPO7mULxq+ForOtSYWFn75W9GfUS
/C3uFpMyuGiUs73W45Z/MUbIEHgr+9MUByn0v8KaVxwHHJObKkfl3WVjmT4wbezPtr0UAyZgGEOY
RrG0Uam3SdDxELjIL9LsrnUDhfDUyi77jIjCfbPN1briSRQga9/2QBmvg4SZoLKw09jtymb5mfYE
/IAtoAuxaLcQegMZeMnJK+xC9dCHiN39UmFGUqs5a65ShT3JNcWxPAqll+raHpr8Qz0LWhqofTb7
CpEAZKDJHnb16TT6VzSKzQASR7X+XsO+7xIHZ8FLdrJPKh3eOUaVPgs4mCAcncfvvJU0yGbVNklv
rNMVJCUfrXu+Xbk0IC7sqyADTyc8+B7QKodPmnzn9qMo+xHxSqvCNMgMhs+T4dRfyqAWghp2p8UZ
s+F/54CaIgJa1PKFwsi23tfaKNcjVZH5I3f1QkCNLhvz0GxT/1tYQ0qUoWlsK/GOcvhQAKTioL9z
D29Kw1ys1xi7VDDE+xxXj3LzpweEoKSQ9t7qOXGOwRob5VDU7/PStLMD1nIAgsvCoTSeIN99CDWV
LporbNve9i2KrGRxPfwcUjg3fdyZNsqb0UeQM426HQ+TidLqgG0SMfA0LCE8OfPo4p7RZ313xXGX
6Lu66H6WqsbvqbDGwoxK6Iz3Yl1NHxcgSxJmOThuG7tYNr9vWAnMxJdZ85q2rYTIh51Gd0NiXzUA
0AIuHdDzL+5BulXztTAGWGXj4DVIg3B88Q7u7PlXYYOf27FY6HOz5rgy2andmNtBKHQwusZtN17R
T3uxV3EqPKYcgZxk2zrihsJ6rq9UhSnZAR2P+Kn8rKs+O5JI7ngZTKM/ACOb197kjfBqFjdv0djS
34oKIzN+Us7gao+Bk7ydyiH4NA/gVPxOoZw3uIo39sGBCDNireOu6f0qu1ZAEir83a4jHL5Aqncm
UHdb/dJW0QXvlyIdcDmGgO3BpplTDGXH3kEuRWvPvWntOQ0PSOpLeewznRbRKPHoeGBq6+Kun4b5
vpS+KJNd2VXHQx5u9D2X1jlygpqneMXvZ74NhSw+LrZUzmkY69aNPcPDNHbuMY2gBtQz8RnO1B+s
AmwuEiWe5KfQNVDWr+aqc+wAKqyf0nZNKR35yz31Ic2DU9gWGyI6UY1FXCmn/00bNQ+O6C0Rzzel
635TxRIu4N6Crm2a2dsbmfrbO92Z5ucecgjZLZPMFdSfUH12jYb4D3fR+qEQC1ohUYzclE5p2x0Q
t61voM3I7x6SiN0ELK2AX/Qkf0qfMxtdPxhQEWpnUtwcTwzNvZZlX97bo7eBNuQTXOkBs884L+f1
M64E7sPLJc2ZsxfQEDD/rovdSYHgw+Zeffx1skDIGnq1ryZoCGVRnBwiPqqHStJmSUpISDruirV7
nwk9evGkcmEiXiyqD6O9iU+SSbVrBav2zQx98UfeKvNmy53Zh/Jalh2khmb6BGUvfe+kYrtw68+U
J4AuIaxGf4cl7bM7X61hIdW0rhJM3DJgqwzvZLgLV7gGwFDCLudzmeMK8PJ4PbNyctgFU4Y3RHli
nV3U7ThXTN3SJEZQQWVrWjcpICUeA2exPmbd7J5evt4zD8n1qKvRQ7A9hNbj1zOOzjLW+CAldS23
U+vZnGG8FQ+YXA/Xfjp5QHXEvrx80WeKbTzUaaHuoBQl2DmZ3hAmnJEBwMeAXu0n1Grz79UhoCR2
GoWLdNZ59Xe44EP5IfCzuruCGeZ91oWDZPPlW3luvKn5d29DyLOczB8/vzYrr1491Se+EWYfO/wp
IowOIG0pvSV9s1z6Hp7ZhncwCGU3XV1aX2eHqEJPtZH7zphYbZO/6zrYGrCCwtdQgdSFUX7m0XbV
GJoxmG4cb89erd0hWvUsPSZA+/O7OUyz6zWtfwbIV+9B7y61b/eROitydwx976hyrKbOfTyS0u3q
tczsMalTCw8VGou7XaXRFSB/xZgw37sjmuryuoaveSFJ8ikAzSqzd3N3r1NUoue9Y0XA+WyP/8PZ
eSw5irRr+IqIwJstSJTKtrcbot3gE2+Sq/8f6mxaSCGiT8yyJjpF2s+8JpuO5NzGCXRIcV/z/x4i
co/jaJX9sWhSJezRbaKFEhcHA92jD9zZuExkDv5HlbBl2Nj6ZPgNmjkHTC7KUNV7yz3c3nDX9v4K
zwbZpTu0jl4vzL8uxGF15rYGE8XPris+Q+tDd6MQEom+dHF8lF6mbw0E92NCAe6DR8f2lA9Rv7M3
rhx7wOrkAIDWqfps615VGqfC7hbkNr3ZeRyAkSK/lI6Pai3qYwZw/2FZ8nInLlwTyc0OoSZMHkSG
bdFM2pw1JQZw6fY0sZxV0QSdrhZfqtjY86K9NsPc1jrpHZU9g7z+fCf2KnKtXLBg1KoBpZNsdsU3
hHPiF7ebTECujmxPZYNHdZGYTY0DR5k+RVok/v398OgCA8ridnWdCx+TkuTWQvboSKMBMcIJPaV2
SdoDBcnsSXTLb403+59TW9I62uqrKDnncBt4g3bxkDFkzFRkxX0xJPJnCu/YDcjzkmORIJu3s50v
c1syWi5oqMCUDrGHOZ/srLDtoVQx4qbab5aHsZixVaspckVQralHaejZrWxdHbBh1VspxTAz0V4a
aszflXzQ/uz8nvWaOd9kcDHItnk8V2ry9nhRQCiR1xunoxsnCQwxDpoxofamTC5wsw4pACHU8TnL
1ZUx66XwkvAXu/0jLhnrMEe5ClUCB/pq3hYj5Hlj20nFmo6DZnTasV6A1wc6LKJH6dmrnHur8ENc
yMsKWXPbvmsWKXH4kK75zoktXfp6jzCzr7Zt+y2y5wbVGa1GzHGmZPFNKhEUd3vM2/scga7pNLZ5
mpPmJvqeVMdlC4Obin6eR22dlgBkqfPlRVA0S+OxmY7Qikra+0uH8xpdOe53g7mT2sxF1WZ4C6Tz
sVJSzQCJCRLehxVFmVOlhVD3aXXvdHX5kCZqfVRHoz7dnu/LOq4NyGFtPa73irltXNT9jGYHUmFH
i7D9DuZugt1bBVAPhsh7cPrz21EM6n0JmvOId1y7c9CvDk9VUMWh9tUY93yOKJFlM8A6iRrwBNLP
gZ3yRjqDEz2VTqW4yNnR0gasW1jYNJkz2FZwtJGy8wa+Nlk3O594lQ6fSniBPPvmvV8sl/6SDqKF
CLt2nxEXy5KnVENd7g3YWghHMW2xtxFl3G+1kiTKi6VPY0WkU3oPnuhFfrITw0BboZqQxMxNFDCP
hbagsdLIZkZBUCOf9T1FeG0w01rV740I4AG8wsRo7k0lVX4II6OYLdSG2BXtvZJuVVRR0tYmBQ51
mbumX4wJizAPwJUlZniPyGwPlp+nkMYPWdzEJ31xuigU6Jb3gePF2T12X+iqsnciz69yJCcext7u
frj9XH9GVtl8H9tJnn+aIjO/b4hOGt+WBNCuXpj1nXQ988kZbeEFVLTV77c33mU0B64GMpBK5AM4
Yht2jIjQ2QVShMfBlumTMEnaiqpjj+uVCG8P9RqubZaXmJkWyQrm4VFZX9e/4obJQ/RsVKPpSBm7
MfGZrBsdPxm9dbJjo8xmRKJsJOWLpsQNqXeMlA50xnlxfmld26j3wh665CNbkWbF7Z92GWiuzUJY
UcReFK23BWSRWkPTdShND0uqoGYbiQM8h+bnNHZf0IJZDreHuxLsOXTS8AgjqSSE2pK/xiZSh16s
1aXYgG3sg/FCKTuxE5X8Oh6LIXQKtTIeor6vS6wlG9kexrIqtHCeurHElNuqsPAdR2C91WTDNK8X
A55W3nbj2zGao7cj+HVz52df7hWHFJi3kv4flXZzU4BzPKRsIWXmNBgiOkVZP4zh0E7TY92hffDv
gzEUd5K+5t8EIOebpeNpiaW+oASkNeCny8bEG8eZn2MaajtDXd5+PHGkM+v1R73P3kR1oohw/5nE
csQjbzrqbl39UCg/hyY+ArXfO2V1mogyQ57MOECFB2392/vhMpalQg8+au2zk1S569//OhhO5Onl
gAjU0aJo8AvciPNx9ipUOejpOkcFdDM2xpFVOTuvzuvpPjuRxorw01GM1eFow/o4HzhBy2iMGvQt
2hlG18MQq+pLi+Nr/myVs1qHSYu0411CDeZblozGNzGK7KOl5XB+1GJy/9DQTd7WOVFcaKFQ7PC6
q32CikvdzD7GyN3gj6jEAruPuMMVONsQj5suRu4ll33ty6W0omCoTFD2doTunKn07teqlfFwQKi1
WR7SUp3ft3OKKqlrD3hONvyyPzbl+tGfo3EYfSqSqA93GGl8+sdVYXKYF7rdkKsdAuHzyQHrmJh6
nC7HtQSXgyMo6/u27zSkIqdBc9DUVeLQHRWEQW4PvO637aqAVtZh+VJx4kHcDCysiNzaVI8zPkji
YY50LJIcSDdwAgYr/1QndhYjreFi2Wgks/x6e/iLY853AyYDA0mvFMue9e9/7cY8hu2d5B1lrKLg
iXOtGQ5ehky3S+p7e6grX0pxigoKexDM9JaRSmrtFF1EnUJmw/Q5aWk7oxE7T8eknewnaZIGSA8O
TJaW1fvbQ7/WoTazDL4VZTrUjCjjbNsJaaqSQcW1drQoV61tuqmiDu4VzVMVacIF+C8UcVDcyDph
NV/iuTAJ6qSoyGTJiZvdomZbqup8P0Yx7DcVidIDtXQUditkYT+YLcD7BxRbM5RRnSwKS0er1EOv
VujuutWk18HSV/WbRZfW91QkEN9hnGvvmtiNQVa0ZbeznV97dNsPNsFvqCvAFe3V9Rr8a12tSauN
IbK0o+cOU/2gKpr2ezacpH0ZkpjGAQJSVRxGlrP8ROVtch7VroVDBRhsro9tI527smvNeGUoY6hC
EBgFrSgoN91emCt7YsWlquDLsRcB3Hj+M+Gdi0gaay2+S6Ddw+NfClJ7T1ceLEj5X9Is1rNDDAku
QR13idKd03cZpnDccTkGBEykYtqqfv4DYJkJLsVeR+5FKEsgZep+Gsde/jdoA9dQnlJndk0K5I3s
nJcWmf8a5k0Sf0PCdA5gtaY7p+SyHMAvAgpJZQq5Qbbq5kJwjbjKXJWtatCwe1+JUd4vXMzowIrM
O5GhVQ+YcNiHRdT5O29c9MPSZeaeXdgl+gdoKWQcEIdr+c/a4ng1GK5MhlSPOTBa5aFW0TAMwCaN
9YFudfSrdlDyCEwLMPwoWis/JT0YT1+FzI7OfJT0b7nKEFgwGijSQUsP1tzZOxdxHBodLgqWhgFx
wLmo4OmDnbpl5ZhHDd3LlwoGUcB51d4PDSY0RVEXP2/v1SvjoVe4OkcRDxHKbY4UPPOhyqbROLqN
GYkAa6ToMVOU/JsTj4ilOoI60s4nXh4PgLGUhtZ1MEA1bHdnZaVJPOfmsR20KICkhDKBWuYowhkS
IkSWSRp+WbSELqyBZac4c2Un8iKhikK1GTqNve27Q2qe4Wq75nFMKPm2McY5iC3WrfbYZUkaHY1S
ihNmki0Jk1k/ZOmgJo8miNSdN+rKxJMmMwVrq5lscZ2lv+6yJh9qy00t81gPXFE9pPMfHVlzQURR
4IU1p/pi7JzCy2cR4jllBNopDoSii5gd81TDbGLrONPheqB6NwgEnFvlsbVT859p5ZR9AJKteo8r
xsHdbqxKpws/lwzmDtRzu0pBELCIn2Va/gb9Ue/gPLfTifcLocZKtGBD4Qe5mU7HKEvdqps4LBYg
rh46jg+QP7B60abIekC4T9/zFd2GvK8jokAH/WCNMZCaPVtAPBL0xrZU5cgDYj9Bse9h/jfVOxUl
F7jtehV07uDd3T6uVKj5Z/9+A9dhbbr59BKQYQRbfj7sqIvImdFyPqJ+qb8QvXp1iND//FUbQLz5
tdcbv001UjJUhXCHOCLUpz149Hx7LMgib+W9aOpb9DXgWY12Z+AM2lf5vdCz5B0quzOZuzCsOpCd
jN83iSE+2IABkNVU8+H3hJThFEZVvFJgRdL96FN1+FLOPWqvqrXYjs8lPqAkp3RqAV4xhftRUXd8
Wdyq+bOUhSP8eEiccAJQoj502Tw86KJxEIUY0+R7koIeoFNaj9JXu8qpA09OtBwrpSV4cbs4812l
XkbQHxZkC1fpxh8x2P127Y7H42GNd/inQLj/YZcMEQaUBNVBWtFnl1VvICJu9tWfPGmBqGRc543f
RnLOjqjn8+Ftq0TmAVCS8hZHhzw5RtLJnqQ1xkuA6n5/76ms9THLTQ8RJcXIfpEYoE0h2GiRP3t2
+yki7KyOUaMjNqpZUht8etlU6qbByJ8VNYXFAW85gYRc6JCJ064EOtghro/md6d0ywuqPtkSDEiT
kx2YhoI8KsXJp5a/vYvKGH1YTx+VOJiFIH9IyrSRJFaNgcILSIRwrOrxj925hINzZnZfKzpAf/qx
Imshz3UBr/Vx9VUvW4mE6SSbR9ioUXEAmIJUt51pyX/cnJrAusqu9WAYZk8CH4+Qg5OliZsK9jmo
HGWgBr44g6rFp0yo2SnSnQmJSw3IGjrdSQ1ctFVX8ThcAEAtVVUvAsKNWfo0b5MHmiGxwWh0FX1k
VBTrs6T9DbJjbTXDVcanzPdiD2uXTB/6+N4Y8GlDRktBnd0TI44nKOjK34sawamf4OKbvijT4nlw
NQM9sGH5D2S29dsFEVIEsCWosiEGMB+4Gcfkibpt/j2zck6uVk62DIY8SW1fh/D4q5JIf0JHGJ2n
pvKyn0wcvGlLSbmXdw7y5Tkm/GAu0an21tdwUx0Y1p5FNnlliNDADCpG2uioLslIupSOOlLrKoRs
emmWXf+H7tqc8CbK8hfcjtg5mN1Uvk0bjDgPsq7cU419gY5rjbvADx2Fruz82su7DoAaOfCazZHn
bzvUVt6VqRHVdUjjTAuqBkBuCv7zx1CkX8bE/MpHqh9vT9Argev8ouMaR8wJNQfKTGRY5xdd5SK1
MNRYYqj2gAaLUUXVac4btTrWWUdy3iarA4MuBSghEycmQGdKOcuD0PsO73GpN62Pxm/xEWCJQEps
6u3ojd1gvjZFM9cjRZIM8J9TuJ9SAMHlwZ61pj5I5B66gwvu7G0KErx/NiTui8o0V+2hQ0FleT9U
iZG+0RNDQuYxHaChSQqbplRm5NTUKEdDxYz/xENsfbHA4aQw77xZPuR6Uf9Y6EChnoqfMNrGbk8t
Vx0TXLbcLBYvqTL3PzFmjJWQggKlfTXT+o+gvk08k5ji93ax1ik8DQOr+6gTzhce+2l8sEAzIbhE
2/LbMI0UzZxsSp89Ewgjx7EU/7VJolI7RpwZ9dpYikPXiIpSIaSeO9ShVAUw2JJkWOAVQxUUDUie
gFM8fq0xKZkOiZEP7b3W2kMC7r1AjiJuvOJTvyD/dIfJE3zGXovKvSLC5QkhRnntVK7AFYAB5xtg
MakTSstG509ZqkMae3Bnu4q1wfroqcvluNNGWzfU+YZD9ZEiKk07IgnEZc/Hs2RVGUqhJmEE+Dyj
f2aNT9jjRDvEsMuzZNIZRLwWnttaNNsERi7tmsUu+jg0AB6Qu1Ml/jaV02T5tjP2d2OWZ1SI7T28
x5XZRIqA5IKUFKz9NilFlEahe5ImYT/GAhe8RTuhsmS8UJnpXvQosfZuuAuEK5EKAvaYu4NvpRO4
pXc5RiNFbBo4FtGF734Oy9x/owpWY7uWKpn36DZxcioNsfq5ISLxtR8juNiq1hpa0DdRVHx2Ohs0
YUn/5CUXsDpPFtopDZo5sMkPetwpddD1mvYJFxa9Dzo6er9SgANVKOoZ4IME4YR4U4oIgR+liOr6
UuTGo8JWxchHLPINFVqz9b1IN0ToSkt9SvJ6XCVWChMLOnhSCqDDUoTE4uyIsozGCgAh8DGeQ1Wz
AyMrjE+DopNKw+cevti5nFH+bhRHOdDNq2nZqWPf04iLc/1YIFfeBJms6w+DJZcBw0xUokLkAzTk
cGSt/awrp02QKdKJWjKZOeD7IiPFwd1ssMnLMuHwNMfov7Q5QDI/7xI8UetKFy+RFs/jQeVYowci
MKw8sq8meccD5v1uvQhZkcWiEREssZf/kmohnovaU4fT7Vv7gtOHuuyr3AUvG5UactjzQ+Q01oyv
zQh9xUh0K5BiQo7ftRXU7y1kTgoLXyzc+7jhEnxXumVQAg/W+xTgm2atMleTimN5k/Z/hDAktN56
QtydgkTZp/KDEZnOo+e2cvRttUoPs1ywe2xjI0BCSgStbc4vSC0KeUDMHapMNYS3v+8VlHF+SfAq
UdYHIELXibzt/PvacjFcSjlZaGQ6Cn55rBtE/KrZ+ZGNor0zzo2D9M5YnCzJE+9rs219woR5EXd6
Ys8Ggs6N/r0vsFJ4Go1WL1/m9Yr2EV/F2HUsxsp6ho6Zo/yslsQehkQoePX/g6/Ieo2Et2okqjfe
GPfPmBDI6YCRluH5AJ4U5aDGivOnbwvlbem19m/DLtGAvD0FlxcJkp2o9XBJUkfB2vh8Bma4lA7+
V3lozZV4kAvSZllMSVmoNjafbRnvZK2X1zLjreRy6AKrtebmvsQUuB3HuslDvUwSDYUkTXTPXlEs
O6nVNjtedZFp7hFxkLDiqbn5LkuLJ/TerSwcUWJ6zpy2QsGz7d7IVpeH21N4ZSgaxMYK2qBbA1Hz
fArBlVK3s+Yi7IBx3SEuCNy8s923FGiUHX7Hqz7JZsPCeVgrPDQB6Elvpi/Cc8sp3TQN+7K1ylAh
NR59BTTlKaYL771M4+z+ibQuuh+sQf6eB26GYejBvrvZYJNkFWiMBplqSbiSi52dvBqV5pcoc5f4
oFq98dbLi4FLeQDhdWDjtMlD3ze4g7WKFt+b9mj9N+qYcfmuNiAxRL1n+NxY5soxLVG6AAxt1n2g
Wl37SVadYUO4Aqb2FHX2rhXF5da1OUevbVKQlrTkzue9USoAeHXPLKjKLIJx8gbvQ+QoyqNStCTI
Csa3e8zf14T8fAFW9AYAQJpzwDe2ECS8LDS1myYRZkru4afeW/pdl3XWYzko6gP0ZOtUYlvso1g2
/DGVGEvCFtOnwDOEdfLQavMtJ6+eW7FgrGmNqzS3VxaglDV1EL7eGfHOHX4ZoNggplQLSCYQBqKF
81ni3uLWBvC7grLUcNGQRKw6IHxWr+dBi4YkxoJmu3PKrw2K/AXsHATKaWNvTl+CoYe9jDjDs2Gc
u6k3kMHqxaFuLDrDTls+9k7Sh/96DD20IVYzCG39b5vVRLWbl4S9bQgRo0Xie8n0p0pY4jPG62Jn
Utd373wXwKiEdQQgDD4tYj7nk2pCGkSCqatezdCPHYQrrypCOPvWcZSl91LFqgzgYqjf/vEb6Qfz
ZbglWBrx3VbRQdrcnPU8NWEr3U/UHDJaDmZuhnI0mve3h7pYQoai82s5NnLkXPabm0ZxZ3hiswaY
r9Dkk2id6lgYkRNSZSp/ggOgbOPEy07QflHPBeGFVh4tMB3FCo+McTuxY+22XVWHPTKcH5Ko7Cys
RqAF1l0z3ZWWtmrtJD1/5+V6oBkqQlTh3J1r9trPsIjlccgAc0Zmv+n5lMVYI0yQtGGSpcqvTBtd
rNsU+ygtaF4Uzybz0awyxYBH6Bb+oIKMkq6odx6WiwuOuq7F4QEG6NLn2CLFJD0p/CCXIVRZgueh
9ZYDk+feY304qfwKRHP924t+sa/Z00CoV/UGnmZ2+Pn0ayPcmChNuzDCpelU6FQ8ocxkd2U8L8+W
t5qmDIhZ00MsdvKoi0eUkTVavMB+KA4A5z0feRwMs12QHwtTGwIjPDl9eKgssm4isSza+czLvc1g
0LM5QGw46r3ng3FwFQmLuAvdzjB+gDfQTl2nVofG1KeDBy/zfoYgvTPo1S8E1ImGH2AbQs7zQdvR
oHmPFVboUtk5qDpE/Kb29FNR5/3O9XttKN5Fj24OdUcwu+dDiRxBy1jHO9hQE9sfhvEHmoLjF7Nz
4re3N8yVLcrWRHsL7UyiyK0uCoj4oqwnnWg2UZwHOc39u2xQfyZZ4va+dKiI3B7vcoOCU1qfX65d
mmqvEvR/9VlgCSswOXsaO9g2/3KiPAmcJXJt37XoUPv6XBot/LQW4XhpuR9uD375sdB5ob+pRF+r
EOAm0EtwwuxBHxIra4V7l3DsPyNAXz4o3BRvIUb+P4bj1GsQalcQ2BYMQ0bWzqNWFuHSLeYzrtvS
nxu6a1bs5N+msWmPtz/v8lTQjGcZAcS9xs6bXbOGljgs2nxeBzvHHuz5QRVDdGiGofa1TlMexWzs
warWZ+TsJUVtkAxshbWAUYDlcL5VS+KeGQgij+cg7TAu59KXkwJ1tsVAjDKdRUJJE7czq+LJrsd4
55svTwrDs5noX64aclv7tNqRnlubXQFcSM/fKLWLMggb7ODRXdm5za9NL9IlZJs2xQJgdudfGreO
PlHQK8Jp1sYnkZMIRkWJSGxSuj9RTJoAVe7KM1+ABwDzgVkgBqMjTMd+C+UCHuQsCqbCoR1P1bt4
Fa++W0raI6Cj9HtrMTBQQI2VzgaqYs9pkQ1+XXrWTxcbIxzBM/XH7U12eYABtlEFXgXk4BOsRpB/
N0rBd8ViQNc09Eq1eiskFNTBIBkB6Y4gldslR6czlINXte4/L/VazUALEf4CW9zbbO+ELMmVGH6E
ap3nn8eOUq+lV8N9mrp7ZkAXui+OBxUGYgZJGsUy9tX5V1o9lnxktg6WUo53IhNzXmgqLW9XOcZT
MVo4cGTV4IZTZkAYsSIoUrlWfC5wUv10e74v7ix+CXvAWzVSwPJtX3Q0gJy6tEYH4DgwoUqfP9KH
T9/JLsafqjStnWf8Ynk9aG8rRQqkDEHjFhlSZMKYYsOeMX6bm/dgSJ4qD/iB0jX1I9oE0VuzGtqf
g6Mrp3/9TrDG1HJ0MkHat9b6w/56GJhsLJCyRQ2bobJo/pOCmZgYvHHy+Ecu9D3E7OW0QvQBY0HI
wvXFETsfLkXHVq+yWgt7lOT81R/+Dj8O+lUT3Z9xqJVftz/vyo4i02VuAeRT0La3aVzqCVXayqKF
KpWgt6Y3ZW+G2E7vqoR42JfF2PiRZ5OhZ3n5NbOESsCaOsfFLOSX2z/lNbk5u7Kp8JoAHUCZrJnI
9squSn4mHdUFsk+pyjeKU48KLmdRdYf8i/WfjqbJ757GVnyqQLL2b9U6075CIAE8501WMh2EU/Qm
CtTCDfFkkvUTDUTcITE9WD7rDncCmjmGtvhKo05WgHVMk/iqhJvjd6Kx+0AgSozlOmIaqS9wFN6r
iV1uYkrYK92J2SYF2YppIhHTF1Y3aWEFCF0CuHKcTxKI2ptcsaMTXYXsmCK7dSjseQ/Qsl4Mf88t
RiOQ0gm+aVgAq9mSGXswBgMOVUuQT4YexJVrP2T1uCejtX2K1lFWZTmWEQDVxQri+6SbbaIugdD0
5VfmpN/FbBcvfeopz5TDae8m7Z400MVL9H+D0h+FMAWZbCubP7kmPIXRXIKYAL85KvDgv1WR2xxm
M9Y/ai2SUUUN1zAAz5Z+qHrP9RdPihcTI+G7Nh2bnRvj6iQQVRGS8xijH3V+hM3ZzrFdT1WQFYIL
2Hn1xWW+JMgKF9WJcjTuGmAvOxHsa4Vzs8T09RC1J4wlyX1VevjrprLKqKUN1S+BkiJYFhmld6e0
ufdRmFX8O2sAeWQ12gfdqM53EIcFLcMmvi90Ek80ieQLaLUm9CIwxqYjcFePRkBlZV98nWMsLuLC
TXYezgvdW1YOoB8kCe5r3u2tWVhWdTOa9kANW7N3nmzs4/0Y1T6k1JQYJordOmBFC09FtSGZwtbM
7QMGrs7R0TPlI+BPIp0+2yuFXnAW1l+1wiEB/3EXcTOer58oJbCUEelXEkoXqxE5ep+npXIfqjRS
1AOSrFp8SJSBwqaJ5ovil7U63M8UZen3kLzjuaQq6hsFzcHPtZ0abylUpqPfutBgDgKXhz+3703r
8mgjxoUSJ0cOcPG2djMCDhL9mEsQgGn3Fo3z9GHAv+Qw2Nig3x7qon6xzg33B+NxziiGbeZmKmxu
4gIwSZqnzmdCAPznFeBacTEOP5tYNX3AXBnbu06PUnG6cBnsPQGya99LBroCm9bYY8uu6XNTlp3O
+iSUSBORAHuJNO+jneveuHem1rrE5kytkRY1sfVNgjhwvhdasml4xVybxjKABehkEiiUGk40ZbHr
wkMIl4gqd+45bfpdCVbYz+dZNn5tRNO723O/jQyY+lUBbeXMgcy7iAxGD/HJKm6WoKQrFLRZvxzi
zBQPqtpJdC4XYyeteCWhbb9do5VC8g1hgibt+bcryItFjLcEPfJH9/oEBPzFquYOcAA80cF3uwhI
YqF0BP2DGDI7iAHa/xgsWIa+ieUQQlhG1iJBEiny55gpKKUIjJhm3zEW5W7mpsFarDXb73hgm+/i
Yi7ZL3Hd31t2b007t/K16QNkyL6lwsm1vAmsYtl5FhpBlPm6sgAkkytv4rhUuHC6lfMamS+3l+vK
K0B5nPY9VEeiqm3ciEFBFmdVJbHRa+ZAK5L8qMwOdiBNUx50oXwb4iz712+kJkOIatNSJSJHReh8
xZolBkSGgA8ugqb7OC4lDEE3j0/oq9B5JvPaOR4X37iOt5aMLfpGJIJrvPPXi9PEy7REist4eqc8
4VIyoVIu5DHhJKHBVtnHper6nYm9OP6vgzIYFTZMBbbeLRFW0aaRe+IA9KX5QfM8OXStinbuqoN+
ew2vDYWO3opPBaPPWp5/X4t7mDsjngXKHC6OMS9hMiTWO+gy2c5hu4Ccc6RRlWHDrBWgVdbzfKga
TyHEdeF4llG0gP8X1GQ85vaQL2n00YhyESDWUH+3x3J8k2gSuBu/KRB2iYxD1DvWLyJjM8wRkNiZ
hIuDgx875Clw2NQWeK034UyrN5MeYeBGZdHwPpAQzkcb5HQQdTDFRrSQdkr1VyYd9LFrY0Vk0vzc
spFGbJ/stAJ91FSOg2aQBngND6AgXry99b32aezb18/jqG5v9zzNJEgrzks04N6rZQA9uzipg77q
cJaXmrIzldc+jdx9FRWB8Q40/3yRdYQ7CwvWxSHJ8vkLXNgK95Vofj847l5ReFv+Yj9ZyLbwTTAE
aFRvCu4uKALVXABEQZ5CKXXKmhJV8tn4yXkxnjqsZ17QuRqVsFGs7Kjmfb+zo6/9AD6Tq4+GJojA
zd1Q9WrkRAIfdNtp5mfAJ8ob0ZbNiWZhHC51mgaLnNOHCfW3hE7lXIa3z+5lGMcMvKJM1rYDcebm
8JLsVr1mQ3Cdsr6qjrY5ZOMdlBPcsonAo1OjkoM9UKqg55wgB+XcRWY5YbEMcNf8L19EEzoa0vzP
zVKYnxpJ7dbvFiX5HqPMiNzpKLyd6/vKdXr2izdrhnWpErck/wfsdLoPji3He2hxGRRZEzgbCtQf
RpMQ/fY8XRuUThSnjdSBnbmekb/ucN6wfuocowLRmDkvEDucj7Jt0enS8uJTPRXLY2UO5qfbg17m
bCwOe5OON5crTJ/NpYLyA7VCpawOSaN5ybfUQ7eVOCGOxN2yaLAuowzY2aFuR/O+SLr8e7dYfXqE
ET/Pb5c2Qh3Lhcz24fbPWvfkWcSz/irseF5FUzmemwWoigzMXUKAM06lE84jDxiRiX6v54b+LscB
HXx7Y5ahWxd7FrzXriJwG6vC4ypuZG3ufy1LVSoqRX1A+bv+PbSptsK+rM8u5XEcYZsft7/0yqqv
humsuYv0ygWKpcGyrEiATh+6vEFmYwFbuowZsK9iUI9cCckvRBr3bAOuXH+0ONDRofywipBsrr/J
XhaziRg0q9zuuESJGuYStbqyaPb0Std/arOSNi/qGiHAHuK/8109OQxURXF9iCfygnBwLZHco8Oy
q6myrst2IMJycm7aVaAgNgPVyMZE7kSHNjJWOOwiM/tuHKLuaWq7CT2bWblrlDoPooTmqj+JoX+2
52HVBIhL26c4kfiTpmfv/n15eWjWgg/hC4Xp88/PpIfI3qAhdAhD4GXQ+zxQwHGcRBt17wEDG09t
Vu2c6WtTzusP32xtufC8nY85LXmhC7xRcLXtxKGIC/vZUZJmp4N+MQr4JHwn6D1Sq2SQzShwIqtJ
ofHCTIs0MEvVvVN7Me4IdFw8XoxCLWXV4dfs1Svh/FucWu90dXTcoMIjPdDiXh5r10seIEGn2CCk
Hx07Te5VVzRBk0676MhrH7nS+9hX4OgBQ50Pv9BDcPRZZ3hdgYqjFInza1nqOT52GK+mhxr1hjcA
pPAItZYarWU9RhcrgUahBxpEAe9I3ZhyT6W3xlHByTWwC26X0EqHRISz56JN3xgIT/uyVpMnzxsK
C4m/YXCCrFXH4oihaOf5SuzUe9oYFxcPM0t6gpQHWG3N3NbxDUTzhahLN3AtBf6aDuoejR1Yi0ch
a/1OQ4YyNKx/1s5DW8ogFKFkQHOIm2ud8b9eOZUumET40g14x5E7amYb06heGMsB9Jp3mDvpUQSr
95zLry0kBSQqMAZdbGt7DZWSOlJmMay52red3MyZkqATc7yniX1tIOQ8qP3hrcYjtnlPa4XkulFK
7I0FIFmzt6f3VWWVn29fKxePFLNI92V1Vua+Y0LPZ3GyK0MtpASFrDv9e23CjK4aigqpiFS97xu0
q26Pd/Fg0FFbKfocAvpMdDjPx0tsk957WkYBfb3XIkNXPfWIFmuIy9R4wd4e7crW5FZh8l63p7cV
4pjg86RZXkVIR2rds2bI/xZjgkrWqsqbusM/IQEse3d7zCszuoqYa6vuJkXHbUdAonBG1mF5QeWO
0N9mbN1zoLKBgmfoz2XU94DJl4HXOqU0WIA40IYAx3o+pbOV10tFQTZYUICC4lKWOFaQODdDSRqU
o14fF0py7FuK9XPrNBB+F+/OntrxhPbhnh7I1c+ngrD+HK7zLXQFBaKoGvQkWrEWw105EmBNfT99
LxPnK/F1Gt6e7Yv4jo9fQyzXgFsB+XPdb3/dAg5mHcWScK8qIrL0B9sh4s29aXzKYAD/XMxFPTWd
4d6nljYYO2Nf213QJU180Ne4ZBtbmlwz/eiA4M8iXJMtpJOfmhROnSjb7sNQZtN7vIXnPZ74a8/s
LD7hk+F/ssOAYNMe31x8HdV9LM2KKBBtbMlHNGXy4RtEILSxh0qZuyrILEOiQeB6xTu3A7QeTKPW
/1KWrklBRyjODEUQwuWd66yOlPocue+jSJ/aICUjEXdpQk/a9/q4bwL8U7zywNzC2GuiOdF/LqWa
fMxGXmhKfzY60eZoo5RrIutzrO0KEV9QGJ54zJW5LSBzxolyH7dKazwiWjaeRKpWk992ZfnJjiyE
u6XhRsUOJ/jqmSAEXmX4iPl5mM63hVSjtKuyGdmpVtoG3EG7+8+OqvKhAfl76PSl/I5KDaJcg1ff
a0vW+VntTR8KhbaJX8Sy3rP4uHIsaPTDvib8QKDkAqAzuMiEdLMepJEYvizNZK+vYzY+ZmgSr+rI
cbxTdLkS8JB9vGKeiRnhKZ9PQYNCVTV5mR70c2cGw2LPAXBz7U6W4CP9UekpA2d1A+OSsKSl9pbC
kr19OK98NGkB4SphNG7QWw9LoAYKdb1WD/7H2XnsyG20bfuICDCHLckO0xOkUZY2xGtLYs6ZR/9d
pX/xq9lEE+OFDQOCVV3FCk+4wziPFuTBrmgx5c1k54CadP8ioReSv7WUiGEn00ULTnQOwTNcz7rE
OoWWb6V5ZVIuT6Ne5y7WFRkM0H55eOvsgNVTC2YQTNpujAzUSO1JQWhCZsloetjqzkerT/5J7CQ+
qEryVgUrLlTI9Nx12J/qxLCra96URlmL+ccD64lowzREp8rOyi+zQkX6/sxuH2nyK6LV/4doxVTw
ehHnQW3CsjJVD+sbJ3WnMu7/6fvCtI60kKAk3h/tdqMyGqIpNOd4Lug2r0az5lgZ80gjfkztRzvF
T9mFZznHbpoo8mmJI6f1u1SC8qukVfmPmo3S3qt1G2wJ2Dtq53RksOxcZzpOo1t9qI+AdKtGflyy
RfvIrul3Znp7HkBHo1QHWBj+h6GKP//rsRoNHEirDM5SMpXIS5lzoPmpBh25oBT0eXG4de8v7Q0U
RGwaoY+giSYiFJrViHJTI3sV55CPKscuj8qk9oeub+2LgXD7e7AFMEAzM829Oh/qrwGtCGQTiuB7
mNXq+/u/ZWtTQXhGfIVuGlneav+2czfU0wiHtDMjTBTLPDrHnSmfhF3CzjpvDKWgAUXqbsIpIN68
Xudp1jTJgsLiBYmSvdMT+yM5c/DUhtOn+3O60SVifZmJQtUF7QS6p6tLFiM2jJGSRvesqSk+UP+q
PgUEQBUhwRyzgek3vwc5oM+HtA7byZ3ixsItvYX1hGRei71SZBX9IcT+zHQNE2qgp9SQ7t9+oHkE
0RwRKHWVN+F6QWxVkttsAINO67NGkgr8wBEpiXxECEIt/Z1FEY/rdYAithsJA2AJLH1uShUGEidd
22tejpuIhqxDpfQL5kzKEn2w01mH7pCEzfcpc6jOow00/sptWoZUktLek/Wx3Gtq3fa4BZ3FJGiy
AaojErqav3iE5LxJZMzuouyAHoL2s8cg44itkfQvcm6YY9t6jqUDUIUYn4pCPs5L1+4szMZFBwyf
u5t4HTzCWoUlKhahIhnKENAD5DlkmhGhXrVfJjLKB/SPktoNHSmOCECG7Dtlyr3HcWu7ipgI0B34
Tiiwq+0aI9IpBVZOp6fIxousd8ljlsjNZwNj4gvlSgyx8qlEAH4hGMykUP0xyHJ5zqZ4OBVNm30E
j1P+GEs5uxilkfy6v3E2LmHE8NmmlELIENf4Q1tHyzQvU2Q1K5ygNGS50RZpzGinErS1G0CGo9EF
GAQjuPVumO2grOcQe7CqVk1U+UbwDE0HKcMNp6qGF69PnypyOFXoRsjvkgVqIGqu4U6QuvEa0DOC
GSZkRUXl9vpQjqY+WFbcyIRlefRJTeP6q67G8RdEGMzHCbjpzmMgQp/VsYSrIZSleH94cFfvrIIq
jlPZ+IcYkK7fFbYVHlDMzS+qM1YPndaArqIV+XD/m25uOahvnD6gligCiV/115tnDwlVhwUVWp2C
zCfRqrrQgpg/NXqcn6c4KTIkCILgt4nm+7ecCr4OJl84sJCpyy96OJmz24Vy7i2p3b32CRjlnctx
c12oyVGWMAWcQGzLv35hudAM4hFRvKVooge1RbdTq4LoAr8OST/UI+pXS1+anc2+9fXZgTSnQHlz
U64ylDh1+hEvUsUb1DLEF7ae49eWJ2bxu8RCu1AdBgRm7n+MrQMGWFDQPUzSkD/9tb9mKrWWXOn1
rHjyrC8fMY37gvvl+P3+IBuPLxHx/x9kdcekRWRXE60pb26ExzvMtAXZPicscuQuu+m/LCMgV0zb
6IhSh7z+eMHSEAMU2EyhJKvlB3LCfjxwCGYkD+vSH9poT0df/P71MRICZhYMAPhWa0KQxF6Wiiom
OI7V/KHqcUec0tY49rjqPGBT9JMKSHUpwGif376wcC6gIFHvAL4gFv6vr+d0yZJaLSosoHqhj2q6
gRJpM7xAgmt3NsrmHDkMPFLCFnKt4pkAZpBMrn+vdcKp+a7kSjA+TQnG0DSACw2RKzSijqGGtZSn
KlP4VldowiqiBxgIoMGAaq+rkkkZZ2Nkk7uqSFkdwxlxl0Zeivc1GhGH+6t6i1hkLFglmLGh2YWf
+eparGhvlZgtqd5imtP0aA7JOL1Djm0MPSReWGS8xkEcF3LaSM+kXuU/BXgfnTJBh9qB21VKY0GD
Gdp36KE4w87ltHVNoO5LQ5V2N0n86poITLySQ0Q9PTWEDlYpMeYZS9Q+YTv0E7raspM+b92FgpqF
ToksIqXVcep6YCHGRDULAWt4irn2ZcCL7Rz0WXayx9ryAz3qdvb1n/d2faL+OEXwEUg5ndUcC8uI
tUHhWgK+XPUXu+67Fy1Vi8K10ym6CMXF2EPxQslO87BIvdvHhaRdxjYdC1eKwBS6pM5RubczNq5L
MlMQkaT4pMNrDhfoAKVk/8leJE2ldJJDQ+mOYJHr9BuZx1Kewohcx+8qbRlPURhDYyPKT1ikIdO/
JUquDiTrgJldecLfB3S6Eu5t363fKPatsC2BtLNmn3aqlJM+tzJ1vVqhhhOomFvb8/H+IRFXy+oL
8bejZ4pIAj7ta4NaGqL9gCE7ppwkFw9TuRhf8r5/lZNaOr11JK5W9gEVZBn7p/VjLE0z6i52aXpT
YFZnmqsL+iqV+j3D0GAnNLnd6wxFv4rPKEZcv4ZREYcaPQDTyy3wK3YsyUc2E94KEiyBWVLG42TM
085Kbg4Klk+0AkG7rUUZ6kW3oDriGMfD1IVuGUmL78wyGlSzHr84fTg/OLW8J396+/1EG0TlQqDm
BgZa/Kq/ng7CDJSjsMPx6HhKB5TOAnIQK3uPNusexnTjNMMkpT0vgHyKaPNcj4W6ztin1Hq8Zp6X
z3lfIW5iS+VDaPfdka5gf4E53B7CtgqeFcT7Dkmjas/BZM2f2nLeezRvzEAE2I8iuZCkFJXBdcoT
4QU5IjdnEmdVipUiCiQkdsJkGtAYgKNdu4raaZewt6YfXRmp77JFyBAZAYwgV03M+rdcmvYPo0iq
DmXxsf6K+gKamZExzaXbDtL0s67t2jk6mW5fYt1otAucEOnz/XMhVu36BDINyqisK1DXm/a1Es16
pyES5FlKPconM1diGz8/taRQH+GfBzR7mo4911h6SHstLr2SuoW+c2RubxtKCHQkKXegxIwOzPW3
bVSzlQMNtp+aNFAgjYSYFcmQnehjY7eSI8NOF1A3SharURYsIytpsXVv1svAeQ2dMTJ9XZgxVwup
9c7zszkalTESMCE0Y6z2K26kfRqaju45eI82F9pJY/K8qBwYzzJbJAfvf8it4ShMIVuAIqtQyLpe
wkWeBD0LP5Cli+0fpp0Uhz6I4m+luusMsfG1QFYIV2VI19ylqzJYh5OcrKDzTD7dRP8qaI59qcJ4
J2K4DVBgLiqsHFrvpDHa6moBLWyDgWSQRa4kDU+FMj1S6Itg5EzNYj7kiEPs+H5sJPDXY4rw9a/r
zFHBjNhDYeGzAelpkjFXQu9oOnbQ5j9Q7Qw/LrNiJzhIjtMpmSL5cWin8eubP+TVxFf7xgiaRR9m
TuSM7uQhxTUWq/SqQZkvDE9vHwpRfZqqwB1IUldDAfJrc+qMtgfrhG7KwKJfpKXmgpKmZa9MsFEz
Bu5DhUiEPSJVXK1uRSuxcrLK9hRpyLRTFWXae91oF+3kKHmd+k6M3q5ndukynq1mbL6Ec+osmMiE
4wN42CDfaWRtnBjw6OCHSZQBXOirHSYHod7Qt2Ybp635E/Zm/j9S+WlwE00d91Lkre3MWSEfB2xL
tWQ12EBbv4ALwWAZcjfDohUvykgoHKVy66n23O+QYLcmx8PLWOSpvFCrxdbDOE4GBZieMluS4iNV
YI+uEstx4Lf2UP7v/kbaepz5orwjyIFAfF2vJVJsAOt7Tiv5O//Wx7HvvLqL+9hVs0z9GC/xrLtc
XXjpQIcpTkOjUZApAFBm3RC9SgEGrvd/09YKYAFJWAnpAI6W+CJ/HeYFjbcwQtUXFo7ef87DZvAq
mu1wrQ1l5xxtXYgIDbHU7GvdWVOdbGdR44zKqBcnY/Mjoeh+qdBni3aueLFHVm81XQGySuRsydnW
Ja/AmjGyLIDORIaBnTZuyPJP9HuRUOokTXMbKZd/JFh57zyb4hZYD8urQokNaBIVkdXLopfanBMR
2N5Y6XaBEkRUHyPCTP2I3d0SuvNs5stBlavwU9dMGf7cY2cpOz9iK97i4nBg29nC/GZtK18vU9mj
4uV4VZBYSHEPEiWtxgLq64Jxkz5EUp7H3mRaIY7MIFdC1PWNZfSNuIs/yeOy/JqzrPwORpYF7E0F
m2e9t6zQxWxXaz1bbtGrtOakepDqaATWolU47SYNWM23H02DIFbo6gjDyHXTRIpjrR1qkF7TpDk+
8AB8JjJ5+WkmtbJTkr49A1iVMBKQDlqghFbXZ6Adtakcgi7yaRx0T1aMtAxCrRmvSlTsbM7bC46h
bG42GPAW5MLVBad0VlrNYRP5xtDXp9QU0sy2VpzSGWNikBx7IJnbMweHV8Td1FDBhq8BOhIplgOE
VvIKBy3IEB961+6TPRDU7QIKM03hZUvWiIaC+BV/XSL1EhdZ29FQkTS1oICc8vhTs3rRqs5587Zg
KIoCkOtFRrVGsDnTYONzNtE3LUG8NFXfu8kiZEdsrTy+9WoUygFC68QG6wM96npWwaDViI7MEoQz
MzhmeVl7aO/JB7VCtOz+ULfbAoG8P2kwdCW6I6vCT9LDi0yiVPJUNUOgL3GM+RBLwQyiyXqXy/rv
+8PdXpEMJ/YDjTkbMqZ6PbOQktsMmjpAXrAM0H5AeBCHumz+Zyrzd3PY5jvN5xsnRbJeGYs04lSq
/HCQxAb6a4PIyMKigwbucEm5vlyaO+gwJ+ii5o9pIXeiPxmVyBgmTuP0btcZ8ncbgWliOjlRfyVW
mTw7bWPU2OZh9/Myys6ontBTw+vHXcoaQ537C7QR49KJIOMDJSAal+v+QEAE29OUkSiElOZHs5mm
j2kZT27dN5PLzxv80LHKs5loFxVhWbzFEGO+/xtuHxRBKEDGiNeS/HmNb4tmY9QpbaHgOprYXJYC
2B7V6jFp8pIaXKU+WFzyBySLk6eshXN1f/iN1hHjU9di/kRjIKevv5kVOcUIKhUDgNQWgDT4O16C
5P5PVZOwk0CPunVzGJnfo1lpPkT6Eh+pKg8/8StoAMdr/clAX/dYZsMQHBIHX777P3BrEwMBpgvA
zS1oF9e/7089MJEtiT6iYx/0NEhJSJTIQ924PyFIMftKmzc7g4q/9PqVp3+nIK/MZ+HArruGmJQY
xGDIv1tTPv8KqrLkNWwGX62szp8pSz70cQwlNrScne+xdccKlQtUGmmWESBfT7eGOwx6NEP6VlHQ
QEhUy3fywL5oRrFXtdlYWdElJyxGukvsvuuhpEiNi1lnZeFEExlaY7oAH5M03VOUKfBx1k39vOz3
GvQba8uoBIawNnHwcVYbDlf7mH94q0LVmu3vcVV2Pj3T3pf7WU4OmZqFv9NxGYeXaCr2NJ82lpfB
0SrjoFEdWDNTF1RwoJLakjfjqhh6hj0A5kcbsj+lyrCHudq47sEBIOBFe4dm4PoRK1tLCfo+D30n
6y00IdQy+hCGcjm7SzYFF701jG/3D8vW9MRdxmEWcNl1S2coVbkuG2782hkB5khZ+S2XQQijZ9F9
/Q9DCbMU3jMRUq3OZdN0fegAw/EknWw50638nLQx/h4T0qb/YSjaj0IvSwCeV+9Y0I4VKlla4IVT
4qDkqqO8kedhEblSYu690VvbkyaQCeEXXSz0wa5PBSz4LsdlNvB0PRzYlKqZ/8A4m85c1UvuOPQU
r4cmGxWXC0XfU1/b+oA8oOg10QpQ2TrXo6dazQccpcBT8Yl7jswx9coMgwUCcy3cWdat51oFJyvg
hBTLYB9dD9ZPVUBrI3C8oqos9UNgxO1HPU6Tr1qlFL+XIK1bZH5q/YVM2aJuj2LuR4maT4UYzjL9
2yMGH3AlhtPkpmEWvibt0JRuUEXpDojjluUNxFZwmoliABrTTrj+pVBP5gjxEnGS8godhMyGwy0F
VXdIakv/QADZKwjMRtW7qpaj2ae/ER+kHinmOGj7FyNGLROACQhSqa+1cefO3njCRb4v0jEgo4T7
178ubNFLK2aDCDK0pEPrpNYTrAzHbeRRO1B+1X1UCTGNrofWcLMWKsv987Fxz0DURcKNY8/6rLkJ
YZyPjp4ImwlL5rnojfJcBvVwCabpBTLLnrKX2IOrxxGILK8TTEFIievkBl+PENg9dyieZnyAlChJ
RvB6h7C2USGjDicGwOKA8dZvcL7IajvK2ComXRcfG+p2BwgY0YMz4cVSa2lV4Opi9J+WAc8/HuLi
IWoH86EZFuvtyQgAT7SFKcuDPrwBeaMw0KOdjZT+pJvHcuo/ZePiHMa8bs73v+TGTqKqwM1N7MzR
XKsZEP5IThiokd9Ls3NOlyh8LyWjg6BlXnk5wMVjx5dy5w7dsVjhPro//EZEgJgnQY94sGjSrzZy
oUm9rc196GuVqhxzvAwwqVbQpWsi3TdqQ3ZtREp2Ts/GlQevjK77H7Qc074+PZ0yCR0gcuVaCawD
aNXUx4fPOgTj/o0n7onV1kW2gKIrmElOyro21aiS6nAKI19ZmiX2QJ+YX/R6nC6NLkcH1UmnJ32K
FxexY+oQYwrPogvjPWWIjRlTYkByH7g+qP117TdunRrdPzP042VUTl1JTEmlJvunJ1bbu+NFSrma
sS4kOADRgDiQ18LYMQ5TFriCiIcsKx8q+tifGlPqTkWcZuchb+tvWdo54mkt1AeEyZ2HetIKauBq
972v4VBPHfyXnX22cWFBrhFoC/GTqN5df/IGqIWuJXrsS078W2vBt2hhZB/MfEhOpdNOO/fj1nqT
4pCaUgOGprKKqZdaB4hZqfhZTAWv94jTEneziP+iOt4DuW+cIZ0aK9gvCs00hlaDUcRtEb/vGaxs
ZZLXyXlazMUG8mYOJ1DSWuc2WrfsrOhGzZnKtoC9GzTZuKRW4Zg1qlm8IADiL5WsnoZOs0517bTu
2FYRacSYPYTEG26Fm+m7thkUv0XA7ZJoyF0OYRUc7l8kWytODgN9ikYq0ejqvU6wZ53tVIv9Ui7t
Y7KYXxuU2/y2D8Kdb7sRriEJgvg7w1FAXCsrU7+UF8vg9qD6/c6MuvyfLlQjV7PK7skpFPPVsDpM
3Swp2yl2bEyRVgm1NghHfO71IQ4kUw+CoAh9qUA8b5oWAtM2RodGG4a335BAXEDHUMYR5O3VanYR
GoQd5ot+ORTLycDn/dGMoFClbbEnNbDxtlMJg8MtYH7CgOX6ZBZ6HRWjmFWTZdazBazmOcNc4fTm
7YHctxBWpPQCMHc1IdhbUVYbc+gX8RBi4tP0Tn1IRpzs21je60dsXDacRz4/K0g/Yh3lakMHPCgm
XKFGbjw5+cBTNhdT7Ma1MzR+IOnd9/vT2xqRgEE44FJ8uxFRSIspVwuN+32uy+Bkd6jC24sNxsbU
wkcQS3sElK3xSPgQ4BBfDFPk64/WhPIy1JbBs61OyqF39PBQhU3hRktkf05bO/4Pn09kDCglwMyC
fnE93oLgT9CWeuibI7FtGlB+MWdEjfBI2iMVbJ0y4XWEIIWFtut6pxQ15oiDLvyN6mrx46BsPCuP
jdeAZ+ntp4xN8seslzsLdvH1rKylg/1VaJnfa+rihkEvneUQE4kID6Kd2HZjVtSWGEzY4YDwWA1V
x7FjFSjB+vNYt+80NTcv2OWOT8ki7RHct4YSzx4xHTcHBg7Xs8prOwfcH6e+GlXoGaQdMk163RS1
mw7DtLOE4nevgg3B/RC+uxQ+blCeGsnxYtGD81NDrr+Apakf23BXDmWraotaNPxDCOcEN+v9jjEj
za+4Sf0WsumJ8PFTZATyeVxsnP5KlVpdowg1z7mHip1U56ix3mr3RqUbMqKg1IkDoKxd5mq+aeUk
I8tqWhWWRvbPPojzT4iFdg/llAQ7G2YDP0tBAoEdi+HI9dYI7IneR6YpdeKneUNsYXaBTnXYDEZ/
Cpz8uaOieJa6wjr0ely/A8JYfGzB/z2Fha7HXpnX2v90Y4z/vX/RbXxvyni4VIHRoJK3fgOVQnUa
LS8Tf4kHGUikBMklSvcINRtPPHuJbjo4fvQv1i3CYCaG6jE/4XPPNlw+ScZEUCUnwY53Sc3TNFrm
ozkS09iTVe+VgjcOEIU0bgQyI+rB6wADXsoMOCPN/Cybk1+FJYVP4Vibl9guvt5fza150qIH8EUN
gW7N+lXsraHgQ4P9KBrzQlqSPhARyAeq9tphRPT/CfHm5EQooJ/vj7zxgPAK07dRqK+IZtj1JdG3
kVwZCXOkbxr/7gyjPYyzNuBgbNTtuc/HPfDZ1lSpOVPPYQaQ+8Wf/9Uo6qLFhP0EzDrt5eFIn3lw
2ySGrRdl0TFNavs1GJbKVfWwfP0PU4UypxCbgqRag+7JdWIkfFhkHdEKF7Hr8XNrzz9meZpOduFY
D/eH29o9VA7oOlNWFmSG1URn0EZ6MiFXMBjFt6kxQk+ZkMGVo079fX+orY8ovMAJOEScs5YdrYpm
dopFznx1LEyYboXyv6LL8veDQsdWMzNnByB2e/gpq1Ghgd5FJZ9X7HpqcbM07ZBKgGrjJfWw5ylf
2mHZkwO9XcDrUVaxBr58aVFmqCM0aqZ8HoqCsppSdO+nkV7BWxeQK4agl1eFD0W2fD0hRWrmNsoW
gViNrI9Iu/7AGNU8O0DnH7Ni2IMLi0Tw+rFkOOGaQt4GRnldNdRHQ6lTOSx8W7htlOSorZuqZvUi
T0uDFA2uyK4xJiY9KMxuedPSuNnJGm+3DD/BoTQAbgBM55+H9q9jWAX4BsloFfmA6+wWdVW9+mRM
bX8JEBU4ZUjmvFnJEZ8dIeIh+i9wTtZP91DoUYCFaOHL9NMOaYVc22JHDi0ofU+aYWvnMBhWszTa
gXyIyf81uVavGso7NaKR/dDRbaZh8Qz/r+ldRPCdN2NLGIoUg5QGUW7Sp+vBQJ51NhDawh+kSH5p
JEomUx4XLs7S8U4ssLVvhAUWUFPIIzcSdCmSiwgKCakwLJwxr8vURzNZVD/RJuc4z2p2qNRuPtlR
ALggUINf90/J7dXNI0D/DrwEZcpbRSgrjezSVnN/KAfH1UbSqQLkyQOO94kX6NP8wJ6ffXnOh50y
7NZuFeLZxFYkHiCGrtcYU/rFCiqugi615xcjmX9nhjrkYCKRUMY8ZTzcn6lIm9YHFFkGofjD2w+W
73q8JAMdHcqMJ1vLz1FZ9N4ti7F4mqLO8hBurtw+6qKdVsfW8grIyx/XPEjUq0FLtFLqrIsL39Hp
ArUB0RQCDei/5EYKfkNJT2nsxF8UqQ/fXv21kDAQksSoVIli7PV8zcEcpoU6hl+3yy9NKtqXFrFy
yrLoGoWWhbojKpp7uetGmZ+3mFY7fRC2FNXQ61Glwq7MwTFKn9IsAk6FI2W6F2em9oMbIuwOYYdf
9IOEuCiFMyvAjgh74QYk9CBEWdtR3cNSiW20+uzgQTBbEzRp8IWrZQBBJfeJjAbgYjSKW6fWckGB
P/DwQA5+399hm5NHvdjAN4vC3Q143KjC1tDxRsFk1hz9KsnTyo2QUahcAlneUyMensoxWr6CdScI
I2kcXmcj7E+1njg7lbSNtAreijACIi3lgl43H+a0y6mloX2dWxHCi92Sfx/Er5iUID7bwTQSdNv5
g4Egil86anpsTH1PWXgjqBAJDrhoKl2s9Oq5V7oAiXOJ3wBKYMQ7YcBaui3PO8suDtHqE+PBxEB/
DGkR1bvec9yWuRSkpPqwoGb5uY6M8Vm3ZwcVhSZlnQmTkRg2iEObJwnFwi9BljQjSjC6He08wRu3
OZ1mYf3BwsPCWO22KZFmXK/D1F+Utrr0o2qfUyUfL0UJIk3SAu1SdkPmoTvRf57gSu9cN7ebXTgS
CIFqRP5oR6yGn2NdqasBda0FbwBPxVbQmzQpcodeavz7q357nf6hs9B3wWUKJTzx53+/x1lfTTF2
vdhIpw5MYqX6MlTp7CPznj9IGLx81SdTzt6+q6npoMcBEZuMnf+8HrYrG2XC34Emt9Kp5xZWkZ/q
bfEMdWz0cYZ1/Gwx1Y8wO87zaJePytTmO7/h5huzsKZoqvFyggdZ+/NIWdtmnaaM3qzE4MrSGAwq
ogRl5o7yIFmuYi/Gh6ic4863kmYqDgYmcw9vXH1+Aw1qmpdkIeSzqw89SsAr1KlEMzIwwks6d+XJ
0uvkECWS9Tr2GQ7X864r682L/WdQOrMoMAjZw1X20yptFw5VhbCiVFYor0T9Oaj0/tDO+VcpDIbT
/TneVknEeEL3B1IjKIp1BA9DfNBQfx5R/sydL2VmVpfGidpLtSyzryFOde4cc7wQMFjvmz4JXjFU
Nc595/RP5SRrP+qwm42dj3/zoIuaIsg6mvMiblljIrlOUtQfG+HALtnHoqxUNwqLztObbHINJx29
1EIjTR1afWc5bs62GBkNij/lGWL11c43cA51erABXpc54aFu6saHvp94s9XsgRg3JymKtMK+R4x5
fchy+sM6Bn2DZ5mN9IIapOyWcaKcmzzBr9ZxpGOj1o0r0+vdiYY3R2ZIkc4T5K9lcBxzKSSnYpK2
MUAYbKZaeS4Ajv0zq3CHS8VuXjHCRLoURT1tJ+i/eaxYYPFtQSnQzeUtuZ71oAOrpZY7ekHd9flD
GWvavyGl3fR4f19vzFE8DfiMwRMCl7g6u4g6TEU7Qdmw8yo/LUMEBjOn3/fcNMZyGMd2PJVaXr9a
c4/P5v2xN44wWgjsHtIbhPHX4p6ozGtOM6UD/N18OQXaSELcWXg0hYF9zMN2j5q8NVdeftGzBtF+
44QF0JsM0kRNsU2bBMfmpvf1GZHeGioY9IUh+KlZY/jQLcme5uzGcYGvgsbuH6EY+OjXX5PWuDJA
VUBbt5CLh1np0ne2Nma/lEpRdzbt1qIKIU38Kii7UUS+Hiqda60jzh08gj+kcQa8mfDiqNqnrNf0
56IMm8/3v+LN20s9AwlfKr5EtgLTej2gqobI8bT1gJdmpB/CZM4eMs1ByUMumkPcBEgXTnHxVkqZ
GFSgHKh9cTesb2NuYluBLzB4SRlNxwC9u8tYteEjGq3RzgnZ+nY0YqEDoXZL62ZVupFZTtMYOCEN
eqynOGnkZ3tsci+2++D7/aX8s1ZXwaOYFrw1kxItndJ1ObprDewfrHDwpETp3/VSmkz+yGtieNOI
Jr+LwmPcHGdd6U23lpzguxMO6YdMd4LRxdqmh+pWp/BdAk2dfdQ+s/eapEqGV4xyZF26rAVTLGWB
/s0hGH9Guif8UWMIMHltR3vBnan/vhlARiGW8JMTB8eUJ2p1kSlpi5z14HCJ9on+1Gtde2qdIT20
itM+ggjfa9r/MbFYraEQdxabQpz0NcjSVOZw0WqCzQYUhY15CPbzv6iWZYabZMEYXpZuTL9brORy
Hoo8z1+Tes5Gn6op6p69FcTv7SHIHddQC0RFqL1289cpmyZUNAxEld2lX4aP2aCMO/HyxskFPyJo
m5xfbuLVStGEzcwokCaPVA2eO3Z14c+mN2p8LWMnCl2UROI9VdONZ0bsa4rzZIlE6+I3/RU4K5iS
NWOrTJ5RzRVEbeefTi3VnW29NQga1ZTihXIBVZbrQfJ2iZWuVQkWoqx3o0I3Yd0U6eH+4dm4hyh3
gmsDyACYaQ0wW6rKjuVOIgpVhuXMJx0e9KWD8SCH83nJS8dLI8d5exyk0bmhDii8fkkErqeW6HPn
5AsRWNo0xe9hXqLlaHDTPs5hmu0dpa0ZAp5DVYd9Qty7qt/Iw9JqSUisX1VxVoPZ06vXDgG8rw0S
lBBxkuZoN6H5en9dN15NCskA2mknI126Rnkl7aiMJUwSbyrlrvPCwoxfkxkZygFrXxTWMiN9kvU0
fs66Udr5pht3LwsLtVT4oFDbW21PUHqxUjhcHqIdeOibWQ5PNDvaRTAPpXHnUdnap2xQwewHxH/D
zChkZwKuFE2eVRTmd765qrpyYu7VGrcmJXxrIcUA6YURfr1nFsepia3YqHh9zlg1V+3jMFXaJYtD
pCXvf7ytsYQAvUVzl6rmukU/8TpDQADQ3FPd8o1oItxpFbl5StKm/Q9nQejc83AR61hr3ZAC6Urw
jHgjNIpwZGB7eDMt3sssK8lO4rPxpUjEuLRp2wrM5erY9VA40EPlJGgySuhtpQeQwJpqZz9sXMiU
DvEQgbgn4HbiV/x1OWp60cHWGdl9dUQLY6wUi7ah0eWuMURlfZkz09wJ+2+rdnj6gQUmQkVAkSr4
6hGgaFLzJNkDCm9VLB043fIv2FL6MypS829c/0BXKElbgbFwplz2Ie3nJ7mWWtWt2xKZqzfvH5H3
wjIRNyvogOsliPIQnFWRcHVTQHGTabYABfTlaUSDZWfqG1sV4BYvH+kWJfE1+zkZJzWhwjEILot5
MtrO/NzXqNuETprtDLVxpRnU53Ramhx2sBbXszIpuPVNrw+ehlDJWR2U2u0UY3yRLHV6ZyypfLZr
LBQQ+9Xev3k96U0LlRLcB4WGyPXIccc6BhqTNIw5ejE4lGSPtjm9VHrR7nXCt1aUhAbIN204LIxW
t2dvQYDuZ2vEhLRNP6cJNGtZ0own8LnJw/15bRwVIalH1EpFBnzaaii9NsxKxhoBdqY0vsytoh4N
gRht2eK+1ox7pf2Np5DxLNGmQqEWNOj1OqaO2jqVYiC2W/TDMaQ45kpD/dlUIu1sZc70UMi7rlzi
6K0CS+41vh3xErTXNfDUlGQEVOOh92ZDT3M3pDvYuvrsmC8hQiKVW2pD/jXj/zXdsKrLT6qdltXh
/jpvfFIKbYBGOCoQOi2xs/+6knonUKDtsc6hkeb/RrqUfphlZ3427S7+D+EG9TyiDWJpiKzrTNJs
DDsO9YjEDv/zh16bjMOihcNzgmu3L7TuvAncys7NvrXIfw+62kidkihLaJIBVWYxeOlizQ/ZEsJn
jlIL0/MkfpTM4mdO9usVgATe/oTR/qTTSs8aNZybXDaVjTYSo6MopPvlqFRHiP0SprJFe3z7l4Ty
QUOCtFnwBq+/ZKOHIWUkVneKhvmsFCReGRQUxENNZWeoP6yZ9c4VWl50qyEH3EQcWBEVTTfpvWcN
JiZfTZU8LpKaPDZKlP4oLVQSXCep6w91r3pG0p/7KjdrN9ebGPJCZpxE9E4IvZg/8WRYEpLu3vhf
1KPpen9NxMdd/05YeIJmJCic5urxs6dFNYFxI7o3F9JPa4om1S1Suf7QVhC/UTlRPt4fcOM4QZPg
yuJDsDTrOALMeNGlCccJEhpulnbWPueUk49WEy5f/8NQEJoEKIluzNpKQRsp9TWD3COd3UgftCIF
AZXOOfdWPWg7meTG+8bjAlqfVSRCWufcdArqvDCAKNY2QtiSRq+x5Zx/6otEQoyzqM4VWEq3mbDv
uz/LjcCMkQnLhN4PpctVYKbOLbVuY+q9TDOlMw6ppudokbKzT27bicAhKCoIoIcjiL7iefjrGqwr
Uo1FZ0NLuZpfzCZ9b1n1eBjtUDrooRR8GAcncScZolPIy+pKVuHsvHibW0cYZwlxT1FCvf4Jzqzp
LQvBayBzavXQ1n3JJscFMTj79xd1cyhR3ke8A/L22p+rDWX4UYnNLnVm+4ytQYqEaKocuVXejEsQ
C0uHHvqQEPBeY2hsOcyihX6g51RWcIgH6kVdpIYIZXa915FAI21eTnufc+PcMyq4aFQVhf/katcs
kSnnUaH13oCo+3HJrfQQxtryYiOBd6ZvbM3HqtTrY2on/8fZefXKrSRB+hcRoDevZLtjdCQd6crc
F0JX0tDbov/1+5V2sVCziSakMRhgNKPqKpbJjIyMMDLfrvIKLm44PIdqPp4MPR3PgzIiB+hEfXzM
oXAcym6e9zRtN2IOGZnLYhP/wcG6/uJN60ZplGucKhENb/tkTnkmKu+RpsD0Q5273sGmyHi5/+03
3kMKfGRURHCcpzVRxEQjARIV26ztp+GBfpP2a5Yu8xt1WdLz0BeZ5ethHz6nLRICStzre3KQW7Pm
lEnSugHQuX6nprQD14mJegxlcs+5cKenNiLJi8ykPzQKrh+LruQ7dJyta0TuA1QKAKXYi9dLnXS6
0Cvw+WCwKvdNhHOK30fjXg/91rmi3A5cJG8SAMrrUSZTrxEu57Iym0YctbosvzeF+BmmTbeTSd62
UEn+FukG1Q6pBbNm5fche4aOvD6oRej6KFpiX1Z2X2y7K190JSopW5r6QY2UGZHZEsq+WgkM5Bvz
ucyK+Ov9PbU5b8kOlEiZpJZdz7saxnjIdPk8WGF3MjrlP+Ruh49UQKqdYsTG5uEJslABAWqFfrw6
MhHoc5tVShe0OKd8EmWvPJR6Kkwf9fTlbdJWxnszxOz2z7NWyZ8HBMRtB9md1QSX1OuHammg6IPP
0WHfuP5kdfbbqZh2G923poimPVxVAGf0ClYxS4ytQMg9TObTq+apruPpH4RMQCb00e5ld6tzcJoS
P/uxEx0WXMgtnqA+NQ8wz8uzZ1bz5LtlmprHwey9By+hBHWIlEo5jlYz/cWWh1lH25xk1ZO6y9n8
9nDWudbWyehhlRyDwuZenBzyNEyf7aHd643a2GW03gJnSK7TrbEbjCQS967kDCdCvCxZ5j13E0Sf
olT14x9vaJnjyoiATX0j9NUmiVJEc0U4AB36LKjMHHjw+0OPjvP5/lAbTxVUB6lvDJcd+p78898W
sJlHXDt7vKY7VZ+RGh4L7zmHNf+1njr3JVWy9n/3B9xaRjIw2WZG5ERf8fWAJt6Y41wZXZAhQ3cx
ze6jpig47yRiT/ltc2rghKiK4QAN1LIaCZnmphkZCTk3IkQ62IIkChEsytXpoU/LeOdp28K6ZIgo
g2FgA3Pd+z7HZqQ7DWtJnSWE8KjGn4n5iydh5/n/Wpg1x7Yyl3/zZEqfsj5UXhRe4MuQNb36FxcG
9BkpXQ69ncri9dRFM7YDDpMoKY5t8zYPC+PQYHgf+3afTn8zFsxs4nM6MvADuB4LyrxBWssy10UU
FwHiA9ajqJBp9A0lm17v756N8EGKtwHcw1mB7W5cDzYpba4sVLCCCiGor0nWZ18aOCnvHTu3FL/X
deVQFUr8MGleWvk6Rbmdt2bjJedhRY5eggj0Y66uYtMR9gJe0gXFFGJ222XhSekr9fQX0/y/rorQ
POFNXE/TSHrMf1tGSb1uPIRjqvr09tGSPBdW4EZa9hx2efI8Vll/CK1hD5XZXGWDOgW5PFXHdS6w
eEWhgQPJMyqMczbMxtFYuu5hcbrlsbOM7uxNnkLF1gwvU71bxLt9gmB3cnwI22Hb3SiYtOPUpJ0J
uyDTluXrNOTuMUQlMD1UkwdQXITOqPhD5agf76/67dVE7sO/QIeJ0SD2Xq966dpVVcbxGGD5A2Az
F+o7YbdvWytXv9wf6VakhTQL/XraeTwoheB+10PNSj4ZqQAtwUu3tY4jYhbvtMSsKZPWsfpprqbq
KdQd5d9pScu3HAb9qI1e8yAh8S+1NijP9NG5H0o13JP421p8KhHInpKcSbTs+pdBKSmNzAl7gJOQ
rh+hYv/UYlNdYYwlYowrXctPxLJH/brdchxrgFbJueMuWXNnOqy4HRMrssDzsqLxq8WdYasLW3yF
fKjZAUbr6dkY6uHfeEGj85QZCx5Z97/K7YPBb0B6CriMe/OmXrYUonboihuCuBqas1Dz4SWJuvqT
Th37I2WbP1bzkJAn/z/a9CDg0ZB/vdSLE1e6mwD6jgUgFHZL2SFuMVyD6GLvvE0bW5sZQfeA/sVu
WxN2egSbnTbn7855l4MmHiLoLa59KOmf21nFzaGQSaMLn0wPvP56VkralXZjAgypXvxSudLfqfC0
8snW+12XxM2xuKagB6GDTAxzPZY+OHlU1iTa4CZa+zRZY+1dqkyMJ9Ur509/vD1o05WdpbChKd+u
TkYce4k6eAxWN1gxhLH5khpLmBzi0SkO2jxme2H/7VuDrh7gFiGnLUuQq/uIVyAxMEkG5oTP8UK3
I1TvOv5zgtUv9T6pLkCRE67G9RqabaZY3URyMSNGPB3Q2aSbcLTDQviJ3erHtA6rPc35zZnZ0BtA
KYneb2D/SLdnvSIftkLFHQMvqZIzdA51j2u5tT+4XgHvuNAgPcrf8Vt0q/b05IAhA/UYLVRaAZO3
GI04SADhDvd3x+ZQ8m9D11MGgauhsjoP05H6VGDUKmJ5KHM9FsPw3exLdwcN3UALEayjXkLqzSkj
ar+elYJShIQTuShc0QStKaofVbm4h7wxs4dqUexnszNfo2HU/kuTZPmMPdNeQ97WB6QuznlA/4K7
eTVblLitzkOxL4hppQoie1lOqIOnO2u6PdNf4u8orlGjWp1vzNmKqs0L2JxzjOBiOIYPgzUXR8SG
7GNo9KZvh3SfgHqDy6IXfm4ML9n5EVsfFioptWLo6MDdq4jPqFsjtgaKN/2SpKdJyZoDMgFD0NhT
d/zzPUR4C39eRh88QtcfVsST4hZlhT12mVqBaOb0MFjYD05m88fNhfztxB/UhWhI50ZbfcCooxTd
qLAA0XsX/6mDqP/x4rR4iOGK7ezXjQVkj9D/ZuIvQ+fS6oIp5s4slaWm7kZGcjCLuDkqk4Ms4Si8
nbdn4wVHas0mPEeJlGd8tV9GNRyQSwFdVBfegETvBpS9pRauC/4WBXVmTg/3P9kGEiY7gKD9or4G
03FNcGgLKx9U+bKWKQ5rfpEvlfWuV8ZRO1Ziar7bnZl08Mj70qIDMHXeN4Wj0WgpQuftlOFdcozs
Uuu/7fws+f2uS0/8LNmM58kOeYoX11spnaxIsV3uiLycmpMy2llz6rsRgziujvqnbcEvCehFjPVP
Ih7tNxneUH2Q5nH5Yqa4LDxPVuxQLMwL9UNnTFm9E5BsxHsSR0GOnpoHEcnqVC2Tlc0DysVBrSCi
2zTNfECR3jx6TfY2aXB95KHSLsPc9Kdcr/7isoaMimcHtgM8Q+suk8qxSM5tJlzHmOIOnqU8JZH2
n9rb2g7yu7X5yaToGKZuJSUZVt/ByyPUU7GRrTOM7KsKGBQaThxYy7QnrbgRuVO3Qfv3VxcvBInr
oQzirRjhJ8LJuJmf6jaaCWRbF8v7xIjOjT7jCd6Aqt/faRsbDQsgZLz4jNTJ1t4CDiCroNcN7kkE
u3/Up/yrbVXlDsNlY7swiiNJglyM9Gpczw2PJC0dTBguGs69h2Lp9KdYZMY3L02dk9KZ8QkRK/uQ
eJHuV6owX+9PcoPIDCnL42aBnSFxuVVQmwyemdNeDz+7NCb7gqQIYFkjOqR4Q6HFIW0N9Mgcnb5W
zGMYV93k43chfqY0+dJ626v/NmXcnCuMkE5DGMYPIyKw/wglS+xjlI2mOBljrCt+ksci8dHw1tVj
Ugm7Ps0AY8mFY0gpZOe2vM1CCR8k1d1k35BDrmGGDLOxziYqwkXN+5TUw9kLbVnGJQ2NPcWjPlXg
TzXP9CMVELI0ecGhz/+lSOz3ZRc9wB17f3+hb/aw3Ee0Mv7q8yeQWr0VqTVkCYXDLohxuntN00b8
Rz1/ehDC009O59JKTay3Ryy6eTZ+jQqoSyADwr4WBa0dXNByXosgmj2PlNwTJ1PQuLyEswMtNBM7
j8bNpfDrtMAoYSy4EuuTWoBb1YiZg1o3jncuy664DNQNgs7Vp52KxdZQtKtJ/RCXcHvNACGnTaGn
h+BVGEkfOstsySH6GSdsyH/3v528sq+eHGYFH0DS6iBp8Rmuz2hf6pZIioF2LbcNK1q1OvNbkWnh
Z5oyxQGvTjQV03R66efF3AkxNodG/1TyXOAjrOvnhjVWqWqOfMDFjtG51U3frdPh7E5j9DxpSYQm
Vpv7Yqr/2AmJSdNgz79BfZn36mLKFIGnioBHnNI453e5viAObo/HMG/3pJ23dqkOP5T+TASE6D2/
Xt/MaK3U8uYO502R+7AA58PkIcBZWFZ+WAZb3ynybY4HpmszGuH3uqwGAMlHpgwQqKqiHosUhntj
mvjuuNh9Uunba+ffOvs6ySBryePMdXQ9P+KZdBqXRBrOZ+NrNYrk0plKEUQtaEVrR1BN2nnPfeRW
2JkPaDhSApzGV9h3q1XVlaoBFC+IfToUNk6qghHOKVZobwqM3rHeFqlduAfDc3peHE+J3laq2Y3v
1Lhf+AhpPI5+KYzSxRq0dzFCKOnX5A/1DzThW3+ci8gfi+T9L2dh8uHVEpF7ThpiFQCzPPRHb3LT
lzAhayaxzb/cP823uRdjQSEiQZdUBgis158jGpOyWGpqnaGiKl84uPWXzFzMi9PP2n8FbFMb64ky
euQqsF9NxV1+amrbuztciq1NSFLNlgB6QThnleuGMy0JKdrpgZqHyyGLk/mN2en2ZzVMki+1q+af
7k97677EEwaisvQtQknretZxZOQamgnUw3qjfzuFWdf7U+2Gn7Uu2rPUuAmdWGHuK5oFDXBWAM7r
sZooqzWnbbgwRaV89LJFex/H4U7ktDmIxMcoIBOfrbF83GGWZXTqLshxhvzHyhRi/WnQL3++bLgi
//9RVptF06CSqm7VBQPSboc40b0g9nJkyERqH+8PtbUjuCTAaKlYUrNchQhuXwxOQe05UNx2fgaA
VN9XRN5fakK3yldmLt6dh21rT5D4S90JrkGYMtffSQ09OyRl7wLXbcbL3JGRd3mKMztkwp3tfhto
sidQVCS+gylCHruaHW1sljUZPKIxmh3x0eqE8V4Hv7FP1LbbD8pYdynWbM2UHHGBnpMjIU3k+FZb
dv9gjzc7PkITWh7ElN2tB64KWuRLXR9iJPhr2/ATNdfepbGA/mTlevaQ4iVn+oNRpD9GE8tif0Cv
8o/r2XJSzEbSm+maWMNwgm9iVxYL6DmLjjjI4Jw6I1PPHvXlnXRka3eAzQLYqEgrgjlcfyvHLWun
tChdlVM2H9uhsP4DDMuC0baUw2joe3ns1t6Q/TyUsrkzyPOux4vVxUi0cGE8HSCzVHqiOHRBzqYZ
/s02RGkFyhyKd7Q2r4bSotwEYKSo6+Rhghzz2Dyn80z/iyiTnax1I54COiBjpI0ZKum6dD5Yij2Y
c9wHPY7qP0Pdyiu/NuchsFWleYRxWRzHWq0Oo9U30Z+fNjJzaPAGVRGO3epWbIWbJVUNzwLlkdq3
G6u7ZJAjfUcb95rFNz4eKBvcQNjgFJ3Wri6ONrdGUxJYJEn0v6GrjJNe9wNlpzE93b+05LdZxcY0
L+NTQ4ULGcw1iFhnMV3YKo9pVCrVMZWt/qZVqztX49Z8LO4NEFNerpu8gqvXoyGb+XQWgqV+3LTj
l6bTx4GMss7/uz+l7cF4IukhAGRaszhnT6gWlnR9gKZdglfEKB5zrBBe0PLW/rk/1EZkyF6QsAad
NIivrHDRCUtGO80BUTQPG0pdr7yzsQz9KctGK0B1WgOGHv8YS5SCxACJxB7gDuRO1ycb3d52qXsG
hcwSPve8AKjdjvppDmkvHaCb7WRqW5MkRyN5Ye/LROZ6PD2mtcVJeKh7u2uOo9mPr54Xmhe2k4PI
/NxWDwmiuzuZ08Z9KTW5uVN422QR8nrUZTKFBdzGe9O0zjEvR/fBQ2kGN2kU9KCfDn+xRamSUGzi
5Qb8W53uLE2iCjFpEVT9Uh4zp1cvlTJ+h769VzzYWE8atSms4lwE0rfuc5cFhU44iuCdg8sch7X+
OTNzXUVnXaVBwFFbJOGmTjf/vb9ZN+5OqXUru4YYnZLa9YpymYZNK6O6qTWmg5sqlq9NefWmKsyF
DhPL8NPKiinWFM1Ownar6YK6KXmofIaAdG4MDETbLFW1YKBaV0n8LqPzuQFiGMa33QDOLAoeJydV
i1Pad9VBX9ruvfBG5O0Rjf5ez2p79IxFHXbu840dxpXEz0IKQD4nq/WojcnAZYUMGZrLeFSsRn+I
DCP0S6+bH+zIUs/31/+WhiVXATaerDXQmrAOEI3WjdUkBQzQFMD4QCgVAVKmF4l7UYZ+edXmUpin
PvWiR1DYSjuMSjakQSvaRQlwjdurG29clPweTjVqtTJEkH/+WxFSaxI30lV+Tzz1ws/r0sJZVv8K
NvEXobGUCqAULs1r4RZcj2TA4QZcSUEI0KqIz0tDJunPjtFB5LSK+CX1jHyP7L51zHg8SS3gsiBg
sbq2DGxTCxocBUkMPdX4FoqjkWXToaqr5VVIU8PesPTD/W+8dcZopKablbQdJbZVVmjkVt71oS6o
687ZlzwcbHrx2+YRrTLaXpQIkLUobX/I571Wja2PKUUOwaCRCLmh4rpd3PR5Zwk0XszQN0ehBgZY
z1nvlHhnI28Nxd3u4cIi2xfWr56yOHlsNZqgPcmg+Jk2yZtp9n6Y3hi93l/OrSNKtIxCD28e4Lb8
8992qB4u+dhizI7UgB1fLIFwI+bXXxRb4CLVkRrcH25zYpKayAML1Wpd/Z87fM9i0oxgHkQWqFZZ
SVi9Pega/91fDEXVRY6GZuJava5w7J49EBOea+yRCdnRIwnxj6q364e/GEm2CFFSYoPo8pz8toYe
6H2OXQFARd9SUtI98VUVUpaSXp0P94fagmbg19jwweH5y/7U1ViJJdKcbs2AhpaSGwVMMKk676i0
GqYm2dhT6gujI7sHdyS9EOeodcydFGFrz8iOLMTaqCFD1Lv+DRMxfGIqPORaL741Rpd902un9Sdq
UIcmndI/Bxi4JlTOHKuLvdnqahvVLLTVkg8Zh7T8mWnkHW28Y3xYcX+sxcP7ITloWAJS8yECvJ5Z
QqKhuV0GyR+z9SM42I/ajZrXGnrHzhpuXWOy/omTqPQ8XJNJwRPb0TAIvmzEp4PEE8XXcGyrZ2CP
AkWISn8KaVvyCSSinS20kY+QsRLVUvZhK63Lr/aUoSzcgdfEQ6F9LqukhsRBK8z9jSo/yirrYRTZ
5UMygtzGKrjsBqhNdg1UQ0OBcqHcn3xNjLJGHHKcjsYoUAVA9OlCD/cn+kWMPXvCrXtG8r7/3/Br
kfi2HhO78JhkYdQ2xe7JeoeAQxsYJtDy/ZlungabQgtxO2JVv0R8fjv9Ra+1WhNx+pNicg6FNk6x
jyeiEUQRdQBtmpSdpd0ckKkRS0sL4XXqqqRJv7Dq+I8rUQoZbVYPZqxaQUyUF8xNvSecsLlV5Whw
B+WlvXrmU6uRHVmMVxVx/uLFRXieB9n06Rb5lB1DYSqvKaHn66K51c578eulW+8jgjnImQD00J7k
h/5tdckJs2GwHCabDiNpiSfMGXvkOHxnGJn+zZgXbfHHxhg0pOuW7BPMB1V/aNME3pPqhtG7WRmR
wS2cPDvmQxyiLYFHkI0wkRbGgRO72CqHmScqf5omdfRF4+jKcTaF+vn+NtnakTZgpGQrIiG+buQZ
c8tdMOMAJtUq86hHC9tkUEx8RryoUfe6v7dCs99HW92Zc5VqZapzZ7ZocJ2mPFMpLSdF8ug2/SdV
bVFrVsr05f4UtzYmoAAyFHgsYjO1egdHmG9i9MAg9K5ZAnKz4qIikxq4+VydPBy23t0fb+uO4WvS
JcMbz6O42hvRUqTFrFC7TdJYeTKQilR9055nlc7OeaiDBkm88dBrffwpZfm/T7NJf+v937B1m8qu
AO5lCPN03F/vz4ytqNhZC1yWx+rTUrfWB9su9npZfyUK62NAcifpuzRm0f9+PYzOV0xDAYxaVfGS
nRNsT39E7YgWvsKuR/3XDj8WJZZJSDDnxSHR8vinE7pNQrmo7RVww4hCyjhNxRulNMLugIzuMPuj
Yiy977bF8m/d110RuEZRO35K9ILEmG2xR3VFK+qXROga4XXelPlhdLvGDO4v48bpQFhflm8BlJBL
l3fQb8fcaeqsLWSX5NQX9tvBDTkWtZqduk7deXi3RkKbhZ4xard0PskP+ttIzdJgvVODtWSNZfqI
W1gXQq3Q11M40fcndStWILme2H/yzUDKbhqrERUlrHHBA7wwTcvAqWs6eZcor/9NUl15T401dfwo
RYX1gbah3vrQ1ZXNHraisfATyyaDWuZUe+NyDbZ+qtZ98kyuOr4XM0t5qiMMoXc+xMbFIUMDKM6y
8EaXwvXyLHCCZ5EC/5pQB07JbNVHV9HLwF508WOu4jrx66KyLX9nqWQ8sNrgqCSA8clSviSBXI9b
O7ndJDHgfWvk5osbZS0C+QVScRVgCS3DaEPT5T8OWeBmtMcPs+L5dutWR474nkXIxhYhu9QBcIDj
pEv09W+B3d4tzuI1ARIRxn9JPNCB0bgwXsUwZ3uv68aC0ykOWY/XnCbGNb3IVQAiNHfgdQ2b8tnN
OiMYxBCdyPzQvMz14l88zfudr7wxQwYF+eY+IRRcl1YxekLnpV0EHboNKuV9rz+YvaoGHuLPx/tf
dnMokrBfDziQvnw0fj9vSL3pwm0F8MpQHN26Ng5DPulQeIFF7g+1tZTyVENKhodyQ2xdXHeyitwU
QLSIQ0B/yQNB39LZrqEH1wgPPjlmvNcPvTU/uYSkDaTRdDZez28ZXTvS8SdDFLLRAjNNu5PZObAB
EtHtRJqbQxHy8Q+oADw310Plo5pYQ1KKIC70+Bx5pXHuvHo8lH25R+3byjMps9KdQjMMbQhronmS
qBW1fxCIMuGkZbQMB1SF4uOkz1jZ5IhMWn2FrXFS0zfgichXx0zsBLq/9C1XlwLgB9S7X8plcEWv
J2w6tVoPKLL+kl1vThWf9SN4RfTP0tYOOv+Zyz1ZZ0oeXVwx0OM4qXVd+0XX5S43lhM9OdpEBRAA
0H4Yy9byDi3CX//c33YbYY/rQMmHCMzGA3u9/pVD3FRIhOht4CKoTJUnXo5Gb/wjWi1/DD0r2oHt
N3YBPXJYmoD30Ue2ppVW6gxtxQaGgqSTY+QdVnRbhtFzXS/qzgO2EWDJnjg0QWRHOMby1zMj1htC
OI+CtpcptI/G7PSH0naU4jiV+K/7WhiOZ82YlXOKHXLh24qlnP54cWmX4x1FuY3G4fUWqPEqdZJJ
YivDjB8xFveHWE/mo+X17VNVNtGn++Ntri6EOdl6o1KmWF1XtdognbiQlxteb8MpIz5vG6V7HEAF
/jgSIa/xDG4sdBu4OVbhcjXNmt7ZBiZGUe5d6k76fGmxeiqabs/f+HZWcigGkTKDQDarLSpwg8e5
2W6DXi2nk0V/sK8OIfzqcLcH7PY0AL3DB6EKyRsKV+16z/TTTFe8q5Bq9/14UM0hfqAoHh8XW6d/
U1n2evM3MkQWUGqJEi7Joo+c+28PDBqsTkXFjLkB7htBObhWdRqU1rT8gdPxls7CXPE1oVipX1ud
+VRlpod5gOlGAo35kaTBGLHQ8EOnLLIjelHGY1qEw4/ULfRTGCZddminSXtm7XAyrJFlfheh4xEf
7++8jSsXmJJnCzY1pX5y7euJhJUy22rGymWmOf4E0EcrHbW7h7Kg18x3lK47ZpPinRvMfB88N1Q/
W7XV7vl7bn0/aSsie5zZKuv+8QRlp6yJM64XxdaPSuQoJ1X01nkIdT0Yw13HhY2aDWIT4HuwGl3C
nzUC7bWxYSjyPqOzx3pTTiPIgtGlyqXOY9/N01Nsm+OzZYsKJR1vOHXsW83aFUG6DR74Gcjv6ZDM
mfu6a8KcsVDtOx5XIzJH3GWc/jzl8YBmtSBmx2vokpnpHs6/sdjEmVCxwQCpo6zFYWpSoikXVht4
rUuvj1PNz6GRiJfRy7Kelu8BkeH7u+wWzEGyEYIlrbMcmZtwZXTUsgqlc1qTK3ADGnUO8lFvj7ae
VCdsTuqjnYzqwRn05uP9kWXUfP2YM7JUTqE0C1F3/W6BCE71WIPBzfFkBnVZpW/cZV+JYXMYOqn4
JwkF0jDXp6jpRbaEk9cGqtmgKxHac/Xginn2u1DPhN8hjxYfFQQOj9EM8pomSvpxLBLtgMZH/L5z
h7w6tWEcn5bYcB/uL8HW56YPV6LmEE6p71z/NkWgVqknnK0lrfSPhknTSzvig+BEsF4OWgjet/OC
b+1qqfNESwi6S3grXo/YgJyDjTGionblsYhNM4g713nbeRkqdArPtwUmtjPo1jR/H3SVzFtNtRS2
GlN+7zOb8kTaHDzFwJzLDvW3AxWgnYjodk9zbmVPJOwoUtd1Sq+qYzpG2fDLXnl+gGzW+k3YKkdc
iha/d6bxCIBpnvF/3vMBvxmZegRNN+A/4KJE5auZon8w2xT86YBREkdcTLONkMGQHhhI/OVqdjbU
zE0OhVVEDx62pDsBstzLV0eK3JTQiEQOYVSIYSuQPVziNJ8juoR7+quLs94b4tlqQ+2ptLVwTyXu
5mDJwWiBkUofILJrMfpZZF2tVxVZcLTob4t+0k9eUzof7x+RjRUlUwQVAfGlgL8u9iQqHUyEdlBv
xiF+n9RUC+Bf1uDazuJrC12LI2jmQVTzXmPyr22yXk1uRFA80lQLcbrrsyKFJatKASabW1f71utV
/JP41p79pXKd5ciXRiR1ak37bPaRhoh9NWaPSCFFnh9NtfcSpq01H+sc90x44WH7en9lbo4y6w82
Qs0GbhIoySqGc9xCm5QOqas27TwjaOpQOznjkByigSCuFbUFKqLhnnB/2I3PjmYylU26CsgI1+GV
I2nQnuSd20WYfS5LN9aADU3S+Pvj3FwaVBOJfShDA6LCYpN//lsYRzjatOwJxpnU9JybsZv5mjsl
RjA2s/tPbluFtTPkxl6T5WGMW3iXqPatjk+GBCE9Kwy5RLGk8rfdyU0q0y8c4VHIbKJj29ogqG2x
RzW/XVRkfEnewCpkNL6uGDcT9CjeIbRvU6d/o4XK/KFJur0K+O2SEkgS9cO9Ibi4iYz7OJ2ZODm8
oGYapGIwL1jlfVuWbrjEE2jv/S94u0FhkrFPIHghfQ1r//oL4hbq9YZJHT+hkzkPsNkRp0zvoktq
WOFraI36Y6uk9c7lf3sHMiqYyC9fQLbo6k0t6oEE1YLrtYhMP0VVAf+kMJIgyaZ65yhsDsWdJPlM
pMNr2mNnDlaauHBsepS//4urKfwxpbn2NgUE/vwXawmeIGkuMPPWpFFFi0eWmvqlYmOLcLHLOtIO
hR5FMTrq4J4PYyTmHl8PzJh3PuPmLIlGZUkFRfp1uW9WjKYFBeYgqk14rm0ze3KLwjkbYLQ7Q90e
QLJEyICcdyZJ9H+9Y5KpthRFB9+hu9891yYdgGevXYazYTTuT+hFlevPs+W8McvY3uHq3aZbEB9p
WZM7VaUSsGZM6ca4xKEroPMsul77GJVrJeWjvkH1P6qXz4OuDeWp1czmNU4jG/2b3pv1QGmcwfrT
Rg35U1D5AP2WWrM3XzuMs3GSnKasEAVeOXMYBlpeusbOem9cO1JVhG5AmXPcmLRHGjxTWNtdYJlF
+xTpSnOa9WRPDnrr2vl9FPkrfrvJQfLToUY9J3CmPqNrF8NbV4SQxauu7k7ofg8/7x+W20Z8yYuH
yoBTOS01mmlcj1gBBColQpuoX2aG8EH7GtsPc915KTt3+TpwDT+C32jo6Lqj8aDbc/ece0byWoRl
8ejEBk1193/S5hogeUDrMJkOl+LqF6HmkGSS3lGho/XJVqr8cc4c7WvjFs7BxUF6D/veOrUEQhK5
gu+ECMn1gFbfFW23gJOFmZJcRkrah7Ces6NUV9rJYjaHkugjtBUuqJsSUecso+1CGWtoETstTpk/
wEHoDqk2Wpf7y7h1QVD1pA0RmAwwWv75b1vJLpQ+7SJXgFs5uXOw3LT/2cVh3yE1bUoNWdyT1TZR
T/RipOf7Y29M81dnJ0eTnA1K7/XYi2ywKBH6CAYkLBGptQlC3dF+FfTVnO4PheDuxtEExiIaIAIl
W1vjnKbAKaNpodQ7GDm1T8qUuRgnNxRvYQMZ1WsbK0yTa0hfzq3W9x/pg5+As91W6XwzdrLkpMG0
/aBktvJtnqfwQ9WGoe0jUFBoh1kNm/Eg3EbzfNw15/k8a1Y0HJLcSdRz3Vv1j6Y1zPrUtn333S7L
afLbpeXSE0hevp9VutWCxK7NH24zZT+0bkqrCw5BZu43op7eYTbTVz7AmozUUyP/TmCvfSpd4ieK
BbX7ZRTOIM7zUqVfpK9uBRnZFDadrGH2mpgGUWur41aF67yIU99BAu6NSAevvoDA0m1IwAn5I1WX
9scwtHb+koNCn2Y7JFknZsXvCxewMDxMedLaZ3w6kVAxcK49xd7iJpfQCz1Sfbd0hgNal2UczNUs
8iMFlXI5KJWWTCdUQvKLV+cjKFutuIZfFHMTvacBtfoCmzb6VrZl/wVvTqs66lVRCzpAEeE7mMNi
vcGaFjtNun+HF6AiTTkoYd9PgeLpk/YUpkVt+lwS6ffS6mLljevE2isMswZLrsQJP2htrXmHHrUl
FCrjHG66UEsnfR2whkmP7gC/z8+tcv5Ml0Cc+Lre9TP/kyb9hA/1YJAWIddqIT4CcDbE4k25KFh+
LFrJb+otLZxk81Xy0yudCEM1WvmjwJyySbytO/oDEQJDSOsUoZ8F9Kgk+ouCI0zyiNBb+ZI4TshM
Yy97jCylsE6Fy/YPeKHML9WQxt9GemK/wEj0cDVH7l8NrCGdz0Xb6sYx0aymvORTiphcaEYkxXmZ
UjYoMSl8gzTBPB6jymlQi0w0+HxR3OK5Gjf9XJy72sDDq4zCz0OxaBacAxRyDu2opebJ6Ssvp2+n
rLM3qBRosB+KIX5sNBUqG7PQTlFnxeajYk4g3m5ED5gvqCXXvjugxXKxBkdVDl0vdHxWgYYeFeKA
n6gl4X1Vx4BHLGjnjQ90naRY5USq881EgM862SHdQX6Ol5Lr6xp62a/9VGbzOfHyyX0oZ0tL0dAy
K+tshCF/maJM8+NoJpZy0cO0eu/qTfUWj+S683O1Fc9pGBuv45ioiK73xfivbVPzD/QRZvAZj648
g6LX2daj5oahAT+JBBOr+rbvT4twFw3rHkvAa0tcppk7w8Q9HE9Wc+zMCAkcS4kUFCPVqKtO+dxi
ST70Tfi9t505u5hN2H2vQr38PFlYNxxGZYRX1WE9XJ3maNb+F6d2+jyrU8ItZMfN4JuT09Ja70Sm
45dN630QkcJOreYGVI3lzS4T25AuTGi378OoRuJ6IiF4nFAQds6YB5NClpVe/k+kVDr82R46pAjw
ns18pW/Eg+Pk/4ej69qOG1eCX8RzSILxlWGCohUsW37hsWwvGAACIEikr78193VXlmYYGt1V1VUk
bza03euJAZgCcjMyflwsK4euhnA/65exGtIr9Aliub0P5g8AY3I0Fsjda42ojaozG7dXmlf2+2Yi
ETc+W4bPwuEpAW81ku1qqBv/Yc72n3mmCtUZTiwOSZ87WPzjJsedrGosnrPqqF/3wtgVUq1xoddo
DNa1O4/gY5SuErMhqWycdCQ/4tBAk5HFF/Qe1dbv2zKoRggsR7fWw4q735I1QjRniAOChAdJq07H
Yo2bbR1ndYI/9jE/jeMB73c9Hd50flm5uUzD7Ib7ehV2u5tiLP43Y4mgxJbuzpirqCKGuKhdA9vz
DuYVl8g7qZpyjCP3a5yoY++Yb7O/SWVHhI7IcROPUDGkANWXILbwovFxbF8RD2gMPvSOPySKlO6M
QHNa3ePiw7C+8BChR22t2Lw/+8qR6X4IkRl6VZWz+FsQU/CfdGQryqH3KqLQtBUV7B/ORb7V5Vcx
UV190cTv6QQA1mwefp5wyi1/pEsOc83G5uGI3lSWz/U/j1ZRdtXi1y06x+PgkqjJ/QAStHFJqrF/
Fclqkb5ZoXzycSvipVjOsNTX429YJses2Umowt8oMUblCDoppLoMNE9peT9UNcpVm0z1Hr/v7kjc
B8SKA6zDEpHYJzgnTvvf5UjH9EeUzZrdRzhQSAs3Rjr8txGEyx8nrIJDxXPGcOTnF8hoU/vo3Ogz
hTWjeq+iRvMkEnO3AXsU/6Y6pOsKf/RdHG9wPp/E/eKsKkHyVQFR3hvf6U94t+WxxOMTH/Rptkpm
SPujTjxQYPcQ2Rw81+S9SuF9C0g+Owx2ZyyR82vECr3QXqQLmXFUqX2oJCwa0jF6w3WLSQdJUqqf
KzCZNGqChr+lb4aQ0cy3GC5zYX4wgpWofo7XysvWAZp2U+NpZYfLXiz7+LTz2sh/fAo3n0hL8Og/
Zcr6/JTg3YAYJ4YDLhxvYkA18z+QJ5punSFI576OmJ9plw4FfzKp2/fLhrw9Abo+M/K+EhF1tKk5
/HpIWygphmcYAkoYDSZl8FnVrNLWsPKZx+yA2CgTbH/Mgpf148jKkjaeH3qA+Id4GEY1iC+ti3eu
J9wU6NMiuyzN7upDnt1Sz+6ywK4gvYgq19l1ES7H2ngs6vkkC0jkmozd+lgREba2gR9HTBE8UNPx
LwA/Q58kdI5pE3IOGzqqjM+a+DjgGqWjEUxjSrx/1jdHji4MDD2pZEQgLCq1EqkW8Kjlp8MJkrXK
DijLSDXdpxqM6MLBlC9TEmP3ekXex4qkp9sBGYaxQxZZTJs8Odgz5OAwbA5HMn+MO2TgrTB7Hp0J
VI3P9VpQ0qQigjO4Men+Iw7JbhqGLUFkd8TUXsHWwVp63UoH9mpCEk03LQV59szpn6D0bWiPLEq2
BmPQ4O5WWRe+w3bLAa3HpNKph/MFrI2KcmfQoA0pfj62jH7xHG4rrawNXS8+D+wB2aN87oiT4n6P
knh8HJJq9X0ww/hsUPdw4SCp/Z7f5HVjE9KlqHBWgQls91Ux8BIl/m3L5wN9QTmXUJqZEWBqO28w
5GslRSxFs8Zax7/kojmIub3eZIMusVJNPZSSnBCtZ+pzBRuMvLF6lVVX7gKVeZMKntQKOwoIIogP
v79Lvlt1niYe7Be6xjRrwPWx+d8Y2RmqEUQn2POgsSjmnqgdyXIKNNgQNdgzsOpntbI9Lk8BSdop
vN6GfOuVLizrVULr6CsxW/wpN2z2pzDBV/4a281WTQFVNt6raZ7KPkZofdR47GZwMEBVut+vOp8v
8ZBP651BkFvVJAkfjpcktnGM1jv3sqPxsIa+wDC33fvdeXd2TqU7etry4HjU5z3rEJyHRN2E10Bl
C+7C3hSJsaDboTm+Iu9pDF0t1jzpzbShJWswSW/0CcU4WZ5SW4zLy7QD/Xj2AlZB/UzEJto9qtwb
DPsGdoFar7xOio2ylcMkwzmbALE91LiP54yFHM9Ghoa3h52oW15E4QnpR6mqOz1H4V8pIXV06taS
rmxan5acbz8Yorp0U6oYLYpyIBwg1rW8aCoyQZBaBsK+8NbsXzkWMuImVUEWDzLAc6sXMS/+K6qD
YtmssIrfkUWU/xmT6RE2cp4+iA0Wbx0tFgIkF70tb5NcsKlzquZvFmXiNdNqx+ojYDSc03xahyfk
F5Ct0ccCvxe4AKdjt7I6fYXBNazE0RmLb4HjdLvqMcVJK9c5DHc4hzc4GY4rGth9ozf3sdLjQ1T5
qNxjjcCxx0Xe/KS2LTJLg5KqRDtGakUYxsT1r0ry5QW1vAqgu1f+4ZaFTWe8CePbIHP80qPAsmbr
oOpFZ2Yiv/V2nmARZihyB/ti9/jzGp7JlyhNbNmAZLbIlVnqde02HWESgzdb3WqVMyxJuyF+GacZ
GohjTJBht1da3FNnYv4D2Jz+PQxKQHloErnd4Z0sz9EB+dFnMTI6gvnm89wgS2T4MGY2qoHQLuiu
pmyLGzR406+9UPspUvUqm9RA/f4eioqHB51JbOUBA973O+YO+WVIHfCBsU4I4SsZKwufH1QBPov6
OKlyM+yumMpwXTbcrVcxVONDYlAZe7+lIbnDqzmsVwAdgjeZQsbIgz2C0ucqA3dwWtSK6IeoBvyD
xmE3pN9LhN7/1Kld1p+JjYu1gRXbOn9YHhV1GwWRzc0yrwq+JSupB+ic1P6bRgxKDww985S13B6y
bF2N/g7odYoGFzYTaTiZmdnqbtyw8Nhy+HZvP2Gq6auGltPwM0VthRsHo+Z7Nu/jZ7wE+6MKmfpQ
vlyfPJfhN+itmV0rlA7XTAZPcpfy3PDzIMb1e4kdOeCfEy7eCtef/Xd0lMQ2ZIPM2xaq+lBjUZsL
3XX9VQ170OecDiZ7rbc5y3vl0+zPECWu6Op5zasryjhKaj6hU93CwpKHvBTiYSzQVDU4KCooXZWM
Xw3HrH6BCU5Cnka77fpikYeOIlMOYn1kOhzLxWZyTr7zcMjt25Kg332QZnLnmbtZdsVkojvcSfcn
C8rIcxYJu37jaEzJQ3Zkx38j5JlbtzEsCzdZdbMlWyqhRXuIGZl4ew4JzOM4MayjJ7BLTJ6HtIoW
eM3l1d84dvU7Q87cfgWOMaWNndkaPx4IkrraaamGLo+yypyNJgNasT1nZ05WSy+TiKdvkeHW3Rdr
utuLrpLhNAKN2R9WO+fXAhsZeUttGuJ7jquD/PEyj9bz6pL1CvK1mK90JeSdUMXQXGDf7cYJVeRH
EgcErO0CoG0T7QARQf3CLqNPNUkX/HWIURvsa2OoEEg4/XnYQc0IqsEzOst4SHuVJvIV2lGytjgz
o3u1qW3ubEk2gqcbf7iB0cf2D5utA7q2YZ+yrh7ZBFeiY88+c+cWfk03CceiodjIHdY95rLFTokj
35w+qtOWltVwzgNPWbNtYd57g9BF2xiOh6lDBUVxQ//n/iTZOK2dUCaKm4pW0z8xb572R1G4u8nC
0s01LKEEuDEyXN0DE4PYmuxABgpG9ynHgSLmVZxiD3HFGUPeDufJKgqjFU2yIoEIcTyVeEpzhEJc
IgUeoYlh+I5igh2t7Ra2zO7TMOf3fuZl3MTAqZOXWWgVTsC70vxkQLL/IK5Ofatm2HaeYoAE9C6d
1z100N/ComRIp/nfOsAUv9mViJIzXus0ORv0KPziMjjBXjMa/HQ/e3dLsKnmIWvYDstkzIDRWLUV
7pG6KDKW58MTLFOi6iRYr4CLUn6iwzGqFkr+JDzCXNPs/VqL9PjYI/SJfcDH6dGzYrOdQk0hWiPJ
MgJ6w6CDd7SmOXzNYsAmGn9aNVNUlm80GdYSi0yUjw0VB0CWaqRqa6JlHaI2hRH+8xQh1L5ZsLC4
PWejLy9LzOatA2SVfEMRZz8LX49Zk7ps/RqjjN9VRwohbsSneLlKiz4Rto25Lbp5CdnrvO/LL3za
W57EgsD68wx44hPmIOSd4+0zZ5YqxXo45uQ/1tpPqiHEbo97hsPpP7vH2XfYXCe6hxp/fjqoqQIm
kgKwD9Az/wvLPhkSRI1Lx9bOaTw9RBsuVjMaYa9SEIi3hjFNXo55iaPLuGG38SEHE3B0sHku7lds
oCydWKdanqBsI68Vj7Ya2uN03pqiiIYNQ9//722wdfQXAJ2Ub6FKpH4uMyRd9urIqO2zTFesO7ZE
v+UoEv+CQafawlqM51fCtPkeb/A57yXU73Vf4bhJUP0r8+CwqIgnH+/JeXE1i76LdTm+Qlpa0e1s
JOqUZJZhY5Jl4XlXUrOrwdrj3uD8JB88yQPtKn6Mw4X4bHgJqXB4nbBhdfE2ilUnzAh7JbiEYlNn
1CM2C8juqGuOsCuC20px244hlM9QNQM2xOOzpw1TkLR0HkLLizWwsWlSCck8lLdY3+qyBYsr6MaO
Fb4Oi/C/DaS3sp0HZpdmKsUExJDv4yus6YcFzlxooC9wIAaOs+R6edmlIdkJQO32vuULRGaQJe5b
i10msJvTuFV/Mdu4axlhfmyAJcgzn1JgD/XOxPG116nSJ6FjIu/XnG7R74AMwf/qbdqx9MzG7GHY
mPxbARNe+tnb7PtxDNM1pANlPVoGrNzldkTubAX08D+yADfrx2OD+fWmtIVvxTqAi29w95fjdROp
C6cdS0ymC6gU1wzNNOuxb5i914NwYOvGSH/UZHWvrsDRwzxwolbRLXkXfjTZHXeSvThvh/i1QFNw
nKLYgtn02BfYzqA79TPDhgJrUFrX5yhgeOwzta3XaoJEpXUBPeRj7ng4W1gBYk4ICeN9Os77jxQq
aH1llrEnyfSwNiXNd3NOIs0ulRPpdMdvAhIMOTkXALuYQOuEMwK70oPlfz1wdA+0eeNpa3aCdt4O
t+1RXoR96HxauR8VwltZs1Ql+RYV04h50FXxo0Is5d7D2dD9Rm/K5jbeMbp1JXp81sLsyP2UUBt9
g7/hzM90KbPvW5UBrDNFMQekP/gaCLCo5t+HmW63Og15f1up/rwxHmMrwzpn2Bw8wsuacYxwcLeA
9W6Ih9E0OlD1LYmwBYreqDzwIkheniqbDfbJFKqmEFKEvQ/zUeino4rQMdFKLY9oazxClKcpNZ0r
C5s0NVDzd0ERbvaxqIXjMgUW67cYA9gn9RhdWkmQxvwk/XQ8ZLCKyfE2KHw2lDyZkWZBYsZ/TIBh
O3u/ySdsjRUBRACCNZ7JVOCBA84smzmdb800tUqc6ap1j1YOwruUcAThpnDuftuhLVvvczoNF40T
5U2ENX0Q6S3OLK0OAa0wr4fwEmHRH2s5SHhqHPBMWBLFkUwf6RHlXwAHc3nFHJ8/BiUKerFBYeUS
G2DkV27U8jWgYgHAxp7bg0/YJBo0XPqDkQna5AwD6GNhRYRXH9Ecpt29ykib8WrSHXZY4xnbFRzv
J15VuBiUEb4LgFdXPviKllmfwGz8eV6Ro/yc5DnwCV8fTEGloKu4AeKURU06VuFdbjk6C+U95M9D
REDF6MgOMLfPQtLSREraAPXAy4NJCxgoek7Y/5YEgSxoH8BhXPPZyxgYakjnC/Bp84YzOkq6xUO4
2hdjMNNDkdwWdB36NvUEhNLPD0bUGH/gQJzKK0/oSLp8Tv3zMAf+a1Yl1mVMjlhVUiEa8SnTMy4b
XOumqF3kzsKj44T/MDk6sA/Gi/03M1OevzJCNEIG9/xIHiokxN55l02mt8iKwRs1kCkDlroWf9lS
06QBXybGx1HG9nHXGhSK3urjZ0qncgYCCZs9xMKHstm4VveyAFzbcT66JzHM5njbzD5VfQ4jO8gD
CJUgbRBIc0fdMrLvta/T43ZbC/j1Wys+San4eDWYhKOewMH/XTln8MQi4Kf+IhvAOOoA0HxYy6of
WEjFh544Rc42jAbd0B3CHaIrHBnkRWGf3N2zallfPB5Qf0ekHL5XyL3L3lfBS9WOYJ/dZyHn7Q5+
hJC/hJjwqOVb6oDPma1G1iRq/o5+CV8FFYXBih/bI1F9GQATR5dVRyR6ZBP0B483KPF3MZPCwTOi
QFtipE5D59d4s501ufF9FM3kFzl2DT19VK+6GZxR00lZEGldyMj2AUinji774revZAWT8SQJ3/4W
ezw/78wQbO9B5Jq2e+qx3Lkkzsq2nGr1Ag4e21olHeurh6dY+r7kE3ikhMBsq4PVRVn/cCDQlgsQ
ZWceqqnQb4yDMPvS2XHMrUx2gUJfcN8xTAEe8x8G8MYEV+T3aY336UINIsAfpiBzCdgRlopXD4du
9q7HEa4daGLUCG4nAE7VGPDqdhkNmXAVSw8wu1iebG6z9aW2u/gPaeKZxFJUnKCachptlx0Uobwg
vRRfCOe+xqUZk5BfoD0pfSuQGXnx0ZCJrobv1Y09GoZ7sD055oFprR9hroOEeT7VM3wRaqX+Ixkm
jo6sGimwRTiKcNtHES/YxnHPamabayWsEAecoBKpFwXYKaDfKKpHRyuRXm66L/j/y/KYvoFthZMZ
+PLhT4yJHa4dvIxA7O7FFtqqSLanCdGdWzMmU/gN5hfsIIJE86GBMyk6FehJ0bPerCnvRWEEuWi5
zD+Kqkbl4HOgfzQXA+8xc+OHLSS+sMPFmlRo5AH0/DTzavgbCr79yyaFZtsuyYQ+fc1fMvhAqic1
DYDWtSRRj3YyGk9qUuv+khsrLwn6uwD0keWiGUdMTCdg77k847uUKaAv7t+IgWb6VWH+VmfjbPRR
s90njTeqTs6w9VbyusAjXjdLPLpvFViXud/TIKC5ngZvWxUCRhagSXuMnLMEdTBonfifxDsFHrFe
HYbTimEtwCFq3LWhdPHrMbry96HGZG7hmYXnY8U6COscJNagv4NNFliVp/XPeAtjAiZDsz9rMsAZ
WkQC650jj4uzqfQ8dfiV8xtVkUre6hVBI41NNdOnelNEw1eo9EB4DgIaYVldXpxAl2UzYP4YKxIW
Gq3Q5GKQ6x3oJ/glIk3MbadKTlncLVRQ/zjAkPM5EA8ZDopT/N+qS/bAIPs+ziye4V+/FK7oZ5SU
GxTJFYNcBa/5WGPtqpWbTWe4lhFAWPLYq4clr2R0JTIRc49goFU+YvSkB3RRyDfsCC+WDmyek3f1
UoF5TjGagqauUiN6g0MAADKNAMzBce73BvMGEL7Vust+XFOFSeVIJW9WI90nfB40zj1H2DmKDhpQ
Xnk2XeqJzvouG1aC65DcHlgmHe0KitbrmkN2O7WkhHM0ntsB5kXAUeBEALexNYPrWloIOGWMtWsW
MdbpHQKloJvA9jte+mjFDlDP1CGf1DKBj4SsZKwaDCbyE/3z7BsM6qxokhItWbd6IV7XCdm397Mt
MQVFOkeeA9y4yQnrOHzrwlra+SHPleR9TYcKAEru6H1dR4t/iAydHoS2AZLdPQWFl7kRW/yaqkNc
cEzF30XK43956hFRMd70qUByBEcyOEsWPG/R4Ja2xEAje02JPg1mWddPtzI08WbJ4ye9Uw4lvFux
cpulWwJ8NfJ6ayrsbvumRJzMFf4hYBYym7MMDl3Z+LZMGUtOsNUCl4X25rgHi23Hs05g9NOEhOKn
qYYE5+qg3o3awme7bMK2sg0MpzevFGSUbhmnB/7DYEDDkwCTRM/LeTqhZ7YFMHyk3TWYs+y19kte
tqDZFnXz7AivZoG8v6PYDaoubMQuxnVyNP9Q4CfvbNi9aAVoeoqW6bDs5OUaRQ3DMHELtUjkdw5c
5WMNPsBczd7UCaYq2N4Nk4YpUQTKXt1FIKjfFNqm7DumQS2/ZcSp8h9w9xEKgXICecMBCLmO2TEB
xgMhIrpeasXXcmxaYtdWY3sNmy3DdeAzPOW0X7LpShKnfQcVJ2o1WPPB/1dEAT9oMAS9QaTB0K8T
HUgD3U+M0UjV9WmqxrxEPeU+vTAml7eZqukXPcAjw8FFwGlaJ7UJ2O5c53/gNBIQDAFc3IRy7ip9
QkTXnnbACqCBQD++I+CmDAUcP+u9vl/9hmi8EiEgEEfxHHIiI6T8wqSAViBUJfsjwJuZxk1AofqE
Jybc+2UhvUfeu8HKS6q6HKJ3ecWsceieUWwWdEgjLO7S7CY8MCNqeQvlhccJl48OTLnM17hlSDfd
noWHQQSwMSTNNUKitCkGzcHFHAL1utqK9RuEPCp7iVPcp1+FDCxcDtTyqtGxGYu3uZJpiZ2zGRS2
g1vL+ATeA7UOzDJAuFRnaY11X3iuNRQwF97Wgq2AWeC5A+SNkQ8wRzj6+T7T7aOwKPs/WDYxjKC3
Mx/nO/HtUe/6HVL/YemdheVZh8ssfyh7lMfjhDjf+QqUBaw///9XCXHFMtxg9DovdCIQGzgZ5h9e
+lE1C3fYvqslneHGO00zwSJ2kFfn0PLchNZL1aZqSHDUwoTlZwYoA08WdCG8dYj9WE8Jz3BUlfif
v5XNcwtUvYrfC+Gmv7GH5LSB3iT+ErosxvthU0iaA3lX7KfES/luN8//VZJtoYfF02wf5MGPGulm
lYKDKBlh2BsOeAbfJYmm//FIV2ML6zWxN1hrjF8xA0F9vgPvprj2GLJMWkGENefJjvNbo6S36zBI
28Mdjv45oIp636Gjt/gCc1J0VaYAQ25ZFqXdVq/U/pKlFm+Irq+hTwqashPyqlPoCsap6LiAST2c
RJSCVVGcbNAPBFXviM/Lwjg9aFamrpkXGG91hGqA9wrQ5EOAEACiIu/y/yC5hQHwPkn1HWluGwxK
tsq/8UImSYOzh4C5XmC0+BAkSmJXhr1AVing4eFRbRoQv1YuKnsJr0v76zBrnLVm3o74EfR7ovps
lWHq02hgz5VeUwekiuEUG/QRzEtho6Lots1bdTe7CC3DtmzZY4EEMt/D92ofu+DmOu5R3mTcwE8I
WTQKdE0vKrmFbh+hbrvhs/5hrXRSnIw3SYalKCV9v0ZzUYDn8+wjMlAGAiI4cM0XC/HfyzCVNQr2
IQtYgc3ubSAZtF6khmLVAKfBpsmgCnuq6618RhsiPkF4ke2p0st82ePU2YtQ+NUwyGDLU5IJA0Mz
JeVztC7lf0Vg6BJAuFbrCTx89ryh9f0EWSDyBvsxENjAIhwWokq6smryEQKI65ABYYoozK7/LWQM
vpmhDgE7aqVbOnSZkL7oAApEcp1NvVKrieEle0y/8pjOFQiPGCNTA90NetBYQvfdI+oW5/Uw+B2d
KANZ06/YlIL4C3T+q8KyUd7ului/g0cZu593yDO6IWGJ6eRtksQoOx9orAc6PR/a8e19WiD1e4iQ
w/d+05OGpsp8uBRAlfUnxln9BaqWk6edDY53UM0MeR+hc30IAjxqm9goPEzauayBHqLOmxH4/vEA
Y6jtbcxzZInhSUYJ8nuO8odQXvkkQoGwUugvPGuM9fxXwY98ucN5ln/Z4ZiePEx03mutCviQ+xxS
d8gllu/wrzJDm8VAXKFkiqtvwPiz/XEscPA0chvrojmOwvwN8NmLby49NFxYOi6PPp4nqKTA5QPY
2DTkEJVi1R2adDJ2YwIGpPMF5e/WIBv7BJ+ILX6eR4PKg1ly+7t6Nz/zbYA5IVjlEYPYwJZTsiOc
BQQikNgffoXBPoypkOsMMfzgn4QNdvuTi+CeEUNkqjOa+yHp92E3NeSLUf0ryAUBzAlCAIAqQVWU
/CkJZIL9Yog43xIzsJ/GyYjWz9b12KIUWX0/E+p2sAfwvGtNMZFnGeXHbxy71iM+hgjXp3siftA5
LNAf6RqQylrHjt7J5dBgPBWvnxJ5FFnrhwrUsmEpSy+03tfvmL05KGk30WcUAVV2I+S9X9KX8ycx
FGD8DRz7kXE1vs+DIGVLgRnhO8O/5+YFtlSnoULaRF+GmH5n8SiSS7FDcgT1EBsoRHICBZU6rV5B
fdTNYBEdDBGpJgCfNAStaB+q8Sc7Jqb7parl+zANKApQDOTfoIuFkCvB93vhGhnTKBV05s2xqUw/
HjyinwBYEbsbT5OAx2gtUWYLuug7kgXnWycmODzCPc/9A6qHFU4N11XWHjMI7h45brCVTVRRb7dZ
pIxfl4OJFHI1l4ywVI/4U6gX8vPAckV6Z6rE3mFoS3Gm4VQx5zQLJLwsAL9+z5V3USuPElMFxkxa
nKbDlB8BXtLzk5tCSjHBsvUz91F59K7AJUGNnQKmkkmLuC99uQP4Gdl8XOajFlimpYRegUXP62lN
ivm+IBAdgxNnOFKZ90D5Q2Dp78hldXSmjFF8nVqljzNA5ghPqd1kF8aK4O/4NP3pNWHFGZJ+e0kx
BNzG/U19q2yUjr3OczyZFURYn/vCAYtaSlaoxtn4Om0lpa06jvwPL0oojjii+b4nfE3epiUyEVRy
BQx+bI1w2VaVaD1OEd/zz9Ls7M80JeYDRhlF0RYClxd9WhSAYM21aY68DP8ZSE2Oc1qoCFPbepAH
Bs3gzwkqPnWyoHFKqDtutDNIuQO7jIjQltB2o2ub1kz6FuIsirZ4lex+H0q7tptO5+/Ihkp8a+Eo
E50Dv1H+iAEyLxzaKHAnQ8k+oODJBNQICS5UOhU5KGPMEd+mfKe2geuN/W3iGdUGLk7VwxBDYXmy
3la2AVZLP4fliCGgjfIEjlOEcd9EM5h3NI+wlpJ0knMPjJT/5BAyQpq1JwzRQ5mA64y+eetcAJBq
VPlEp0ANZ/qC7NgcuvIpAlCht7WCpCUrVrhfHyS9jEcSrxeV5O65AKUxtzvEPmUD/xQ3NzCb2baL
W3HYNzT3IF3gUMDrb+UyRK+QS0GUQfU+fzcGHN3aGEytd/BMWFboq+wEvTNWuzEyoVUEcRTJ7AyT
68x3+1bWCr+QQk4H/YMIjYB+eG/GbZAngP8bCMPajxlmCUPNrxo+VH/mbCj/QQ9U3pMtB5CcWPT1
0OlMRd1V9THuPSUuTc8lrsF7WU9p1kMEd1wPOObsTwjdWv5YFY3xE8QYubnTwrHjeUxk9QK+U6yt
NFv6bbbwIbszIuG/Vui9IbnKYmTH8cgeTwgwLGyzHGR6gMhkV4iA59EHGMIRkmNo1NtUFjgpUsvZ
i5BR+WXFtNd/IDYk+2mG4DwDn2nnR2jlAT7KI6v/ClMBViJQlvUbdkn/x9GZbEeKY2H4iTiHedgS
QYyenbbTueGky2lAgARCjE/fX/S2urpsR4B07z9SCuLWqtrFk/GtE4WMYkO/um7yEpDRuxzbwWnb
vUZd6N9BhuRPYwz/f1i07IDhvSK3D8sgIPetvq8pNPAq4CC21lcb/WtzYLEID3ot7eVwaynBHLJ1
8YRibYRYrCHdZLbESEFepn5cPotBTY9jGBfdYczHHoIg1H2Oj9CGTa8D3wcJmCxPEyLoBtdiRvqX
2kOiqAFoOH3eZ+nX+ovAd+65te2Ftd+QtdX3XrzK/iVoq3lJ7Y5hAc3+VDvpWC/jPuxZclNacSon
DQ2MNrng6C4O+GojmJguaB6K+NbuiSjOPtCj4mKBGM16LeTEUU82BNIwrdriu8IYHTJ0A89ceS68
TM6SsxACtnPRHfdc4cTCNyt53EH/NbsxdqNczdrfhVjXAX3iaSy5Nfq6f3OMC6zDogq7ON9sBqjI
e9Meaa9T9Smn8/qloIG3vtN+NUpmajFf0bh07yvx6te1KTwHwKriWLN7DJFQUuu8OHvfm2Mns7ok
8u/jcbbl0TjjLE+kxdvrXhomYZAmgODUoRuJCxvr3KkPkHHjLPZqhFnKqb9Yinx8RdqZh8yp0L6g
wi/pWUVpWV6DxoITKqNS8CTE3nLfSrLcMoRoMrOrUCnW3bjjV2kW/enjXjz03dSqc+J2sMo8EfDh
M9/G8Dx0BUJM3fjdfdJxW6SFtZZhinBU54/x5FQIhvLVT57KhAKcrB5pLLiPJnahHbUeiXc2TdFK
xo2wmfblErKN1oiX7qCblTqywY7PweijTyt8nNapk8euPnNsDYZVTal/cQSwhd7eGA7yLYnlLkDN
lB8CWo7QnTS2cs4j6AR9EDEnyUQf2C9dNfV3FMGTZfSm8fJG/TD+toDZPU5DFr4UFWaxHhRSM8rp
OjGg1XKm5s2tyrk8tLVnO2QtcrlmVtkFENP9NHPTyIJ++FB08fuGcoKBPAlL0A+xIO2f0Q2wTyiE
uRXyXCCzfIT/L2O73q9T3ga7OVinR/IeuiXDll7p3baNKwTBZGRzLyGP8D0mrlD7eqMWNt343Bfe
63pd9pCvaDGMFVrHiVNtOgxU6JSHcvNvGoNlzh/8ZepAp62uzNPenqcPEUj9PCttWBspOq12HdL7
AMoSj0watHW17Lx6bLfzzNMMmNuu+e+AH/nkeZF5bQcKpDLJBwFjGE0IjXUT6e7igZTcg2SN5Ir6
t6wFl6vjUc9bLQ5x2UUE/K/VgvsG9aPeFYtti/3Nxw9tyqn5RcRr7mVhZ+aaVGdXsI6PC006saJ0
Nq18hXg28TkUEBn2OSv2hCiqR4MzEjzTildrqiJ9HvPAvpPuGAOtObgYB3SPYAeB8sKrHeG/wtsw
ixda2wcYtkgO16WeIl5qUKqvOrdVeACA5n/Lay7VHeCEeTXMHXnqmaR6BFAI4qxaAq9+jIJufJ2l
Zy8fwisL92xooUy+5BQu52bwtAVZn5f29wpTph+kJhxrj/rd73bGqRtzzN2lPrqI9cU/h9Kq8Mfu
7EWlCAMISRXu4NAbHvf2E2UJAHXdNgSvm/ba9j1kTdbAsZW+Perb7ZHp1hbo3dLxkd/SW084IcZL
47VFeAq9xkVkG21t5oCILRkW3baBeyKj8VzgcFr4ezRsew5o97soJGeLhbL+Rxa+/U3uIOIj1yrD
xxz7ElD7eotQFkBNyXGcgbV3Y2VZBpq2GZGR28L/AD1zdNZFnVqgYafgOzEddhJkk6inHQTRn6br
7D+51kl4r5tpGz9mLrrfXCNbsvdDouso7yqLDlKnDb9wxgDT6jnQ1cPExlpkwumbdUfltxXztdTz
ye+gi1BElXW4l30P7iGHzn7VJRznkV8GJSQLS/fRIAke9qC57pC59DSJjEWg+TfgVBQ/VpjL71qi
4DiKIfLMXlEY/BJUsG1Cb+z/HrBJYKCay/Xd5rGmMLiiwnmXJNv2KJD5rhfe7r57r5YIEVc6T2r6
A0zSm6MPQb6woPqGQsIwWs1bMxaueDFdEIxMpSHaen9L2r956zt3np6BiOqIwXXfxjHAXjGDJjur
7axXJIjNthNbM76YSGL04O6cL9Kf5JiuVotEEsaQd1WT9ChSb2w4e/RowqcybBak7FYR3w+eMvHt
gTEwPXa4iXpXeDopf7diLUTKCEnDM+yNQ7hUxbdBKlRxrZAU6rOZoh4t+xCyEOSxZA6lRkszJnft
Ou8tH4dKGo+OXplYPGYLfgn3aYFdMsepspdfvFx6OglhhH0suPhOMGUIqUxv3HuiTp31a4I+yDM+
ZISiPpnVaJ3GsbtLaoJN9k7EPnRecBn6KH4ouE0XtbioxYSzbX+NTxXho0v5VX6cYOn8u25p40Mj
8IgfXOJSv2es6vdATYixFxCgLBA3poeP14Y0jub/H8ViKsGa1fhj7Hh7qzVS1tTRY/Xqk3xFVFoz
6Edr9Vd1lGED/CetuSWRNyjA6LyNF51of/QCe7ro1bKrye2TXzIaejBIp89/AFlqzCVuP9WHfsAx
sqsrHjImnLr4XTY2JBoz65zsWrmBt4gI3HlXKAQrl3kFJxrbAZR2cYQNzdCBy7MXirY5Cbgs70lb
8/aIyUJ66WzC9dqwo3Ml26bk1h7s0qQbBmumNb/FR1mBJoYPy4TJA6MdB0Lcu/YLwoil2TvcztH9
1GnZn1d6LLGW+TySGfvV8shMKupUVODGLNYYEcF+yTpGw5V44x79re3vAwNkvK9NMf2KBSPzxalL
FiVvtvJrx315tr1w/OiGHE7OCxHaHFixEaCZmJPikFuu/TFrRrS0Ff34GmDIe8IFD34ip7z5tMyU
/7KBkMHh6PtTu77XxTfYHttUbawRERkzwX+2B7oKdMckD+XarE/9tk489DXmmGNsSzvc19xNz8Au
AfD2iHP3GMd58LZ6QlpvifByxuE2ij+U6rbfirkRlcVWMXVNwUJkhy0JWbYmG2mhdtrhoeFBbbKo
wP3IXjaH1V1BBAScEb8ToAS1pRdQksA++GNsj29N0EbF2W5Mcft+2hLLSLl4DLBMdpAigUedcx9V
r4CReXWSdl1+Yo+xF3A4qeEPAyxLB84IKR9lawcPtOpU6EcJLfzV1tL6zVcj1x0yufaNGByyoZVX
RP8mGpN/lLYZ70ev84K92WLdfI/SiOB2grqzgjTu7DftUs93Qdu8yVf496Dg5DEx2I0gqOpb82bC
1OVhz/grSodBrbbdHcFkE4Ks1RICjqeur3k0ecsL0lvvMmpyG4mQQ1lwkrKz+pM7AMQzvcajfwBF
qFCMzyiGoFJFAiOt/S9jew33DLlZhLuVs3kiAAmDp8CR/muobPs/byjWy1A4NaBmA3eORHBbnnD9
ds/I1QoFrEG6zLNf+v1bpVzrfWwb7e1G5o5HZ7Ct/NQNlnWPxjM3b67Ed7cnrHQ6JcMKiG21k3hh
SvR6vr5iclO83fY17lWELDfhCUpd0CfSAoLFPkXtGKmjVxVrf/TXflqyQozIQ+POBOIpoa20+vRU
opNHgIFlutea4XLfLeExsYjyMKP7x9+E+wqtYw/M3MMaHMvcdqvTgLFB3cgu98dUVQ6G2gnzDDxW
lydEjdVjvW5T+QT4EJdptYXzP1L/OZ5KjOqLlRLYV40Hv3IiBU4nq2035BE3tJS4w3adX/nRcV0A
mk4E+ERd1qyef2wNZemHsqBc49MlRLIkLktoOGeBdgx8CyhgP64xBm8UDqyI+3VWZX1uurH/x9Fd
/No8Y02Z0wioqs4b8MkIipp/LKbwK7L5db6qiK1351czcW+js3nZ7HZBve/bWMSHzakr3BQLiH1T
87nSnsINHARrO0Hztg5GVyd3vDMm9eoDDUlcY7KM4QoZgPL+l7Va8gvPBvQPVUcL7dLr2HkYRTQ+
z0opdW2K3iGeyVB1eJwHbNrvJHbPBioMDBvuXlUhQ3zgMyg31Mm7rU+dCoI7818Ber6wsssafTl+
ZeBx6mXSEo8BktzecflV9BJXByufugDl9ZQUYGU2Pi3G0fE3xGLzx+MScHjAWKgRIYviEPRE494U
AtEvaIjyYcGUU6ay6X11jIMO8e0Ubh7Ud9z5dw6T+Y8ro9U5bDH8QtqTEvPfwHpfniHn6n9uFaBK
LKZp+uIQ6RY09oyhB2xy6m/lVFGMz4VDJ8Xj5up03TDE7hv2Qpw8gcwhlv0k+oNNtiUTpGpjByap
VV9RhF1ag7dGO8HAd80LE1OWpn39H6MAGjI1+0FCwIVU8uyhlHiR1NXzUjbLEoBT1upnGu340x+x
PBCLBKnrFgvvfWL53IzdMHTxUa82ktYilMsXtLboT4jnwges59X6uBmkJyeWeQhGgue3ERelsb/x
nQGO4VMoLq2NlwQhpNM0u6X0FifDwIopMzJhfHVA35pDsyVYDQkfQOPnO7H7r9uc6GPU3fgATwtE
LmM5vRne45a3PGyvmGEQu8kRl5RoPTgLe62rx3nwfPuwDoXPUVJolPYl4u6LFXDj7OkR04+khHdf
ceX4P2vX19dtxQ8AXeYrGD1Mjz9Uvnm/PPZS2NLYH6xDFRn7ZasnUEbXk1u7n0YywNErFohv+AXZ
bZFMbE+81fo/FI9UAAwSJupUO114YgAgQ0EqCzeSNUh0iORGin3Ze27wmbBGjXtRBNLd+TIp15Nn
Nnc6z00tLzKwq5JqLhn5J7hvRa03oYMkRyh7G34H1uo6Z+Tk8O4EG7SIlxDMDUhBePDTOZLLHVte
lVwcVqThfkKC/KwWvw0JIWgr7vOY2TaLbcL5UiGm9d6bbxCMI+Yk2s+D7/MfoYep/lNt+FiOAOM8
5nHtWPqFQCJf7fxcJNfSsm6AWx6Kx4CmxX82IhKb/3sVXe0yLv6wCSRbGs15E57JaJPNtWtAs1+c
qreqs9x0te1zFP0IXKV0gIiwuURCdPWTrmfhpMA06k+bJNBOvpSwiLNDN2FmCmcq9zVu8wdMoNgV
WSt9zNrhvNzhsYR7jxg83LRz2xFJ6hgRUTnUrb/sXWepAy5Nakx33TBOd24+VN9ubHz1GZWL83eB
F5Jib7d9LjO8R+VDDLzVHGe1Jqj6KEFIdoaD+hExhuf+x/vU5te2VO4D52TJ4ayC2dwpDgQMjQ1/
n3PXAK15lzosKnEO4AQf59JMfyPUSN82u+SLIWXRz5ZNDL/joSqmrPSNnF8kgu99ie0W135PH6OM
xyi5UKNZnGzVzrCehS6zys1VsY9QVBcHL/fj9gzmKvu0yRNOX35/vTBuzfXbmAy2eWzqSlwjnp0V
3qoHa8gnqi+OIyAwaVFN3ewcFPV48giFf3fmm/ARJXryJmN8vGk4R/2fYir9GwctKpOqkIK8XQKL
XKV+UBd/lYSSQT0B9kmnBnTFnktleVUi5P2qBHbM1OJc0+dc5NPvgHn1qXAaxfTgu/N34Oj51yIo
4GDIHL1DgkXrj9DV0O4Rj1knWw7131gbFvLakyaFzXLJUUe67O1LSOzpkPtVqfbUOtu/UTypv6QX
D1eeiJ4bsRTRS9tVdn51KT+4kmiyeOcinnrIFUjb9kJC0PhCLnK37THuYUjpiBLJr2xPSG6iFsI/
XSEehlS74eixB6ngE1IuKU8Ojz1XYB2178BIw3RXIM9rDiEVpBNxj7b8YXAPPMoKEtfmlnJJnsft
EPsnzQaEjW7oFZYQdyncnRA3tZqqhNPekT03zYc6MR4MrmzUcwsLCTTkiBhZ/5IH270UjNDMM2Po
nWXvJoqpxa3zwxoAVGRz5LiHEuSavRgOAnFc3va7GrsvfZ61WXF5rq51nmcGlGw20FOpDT6CooDS
CoImplmxbRGSpK9mugnCXZfbhkzpIUJOlWMDQ58pHqmbhcvyxKJJoZknqtNaujsPJHRv3LUNkS8p
gXP6zzwPza98kGt7aVa5Pg51Pj4wB0NWer67Ipsc/P4uRzeKxdrKB4ZwzxofXZz+Lr6qYLoOUiXb
O+7/7SGyTVey+rsopxlmNYDbFmMk55V4WSIykA5WuJEKzKcSR6S7cApdRMxtfwxM28wHC6qRyxYh
ncjIMWgfaQPmpeXq81/YlX15yjsCTcjf6uVv3eTRdXM47lMG2/a990R7PxHArPZFk5sDW1iMkQ2Q
58ygi4KpVoo0farM4kPAGB6y4KoQ2jqK+u27Uz6qiW4L+r2p8vyBLBNT3AEVBiW1mq2d8Gf107tV
F8Glw+TNpwqFdlya1Z+yARHhmCrgUoD5KnLbb3emZOA6CgxvU2pV/qI+GtJV/mt7D/WYZZzFxdNO
7P08+cGSSuWp6MBIx/AjCBGoU5IJe+iyekWXCEHvFFk75fZVOeHNKoTRTyCotzxkCDfV465ekJ3j
gXN9UFpDzmCqu2UN9tENhgGY8XP8c/jUt7RHiWQerBWtyGNXR+FXZzoPjT4Dgs42f0nsD264Lr4s
lPBtUOccvmm5KI09bAkt9BCB2C5hDR8jU2uejHXoeibCvbF7TnCJpnNn4+0vdgnyRezD3I27pYqn
B/DyhBerZ6476Bqf6i6RzuJdkVNROw440CM5rIT+zsPRFG8oR8uB8BeD7MSonmChGHYLc389apy3
GAjLJ/ozuxdkRBN+WHbBeEdWR/KfP49xfY5UOX23y1rej/EUkufTtcEjNW2B+7cmAgl1dIlSJe1g
N8b9bWhnKShrjId6WsOZxID55iJbi/A5tCkF4FK3OoBQdxyG57bGPc8Pk9jG4nCphiyuev8lv1lh
mbhtv83YYX3cyQPSDBxMpbKfEVcgjZvsQj3cfEfnpUXqAbTSgnC0usTe1CdVP7B6y6g6Mjbha/DC
9TXsCEb9sxY4wKYpidunVfmlPJd5qeW/2QL1T7FQQO4reOrhhD43ukfPbmDGehdvQwKsBgyUJ7z5
LdLBZ9h/BhvtjkT+hGTxfOgI90jqrcH6Cyzcf9ajXr4qWNDPxbIc+e4l/XSeaPzFjMUaDELTyZZR
IGp+nKJY/9kQOXlqtnF4rfmtbtAIFPC+LrEospBV9u9BRbnrpXS1xLyfgj95gjfr2gS21KgA5T7D
Ehwu6cf0aHYztARwRuYUtAiVKHfNAfuQfSm20KnUkYNDlxfOk1tZHErmMHMRE3J12t72hbBo2vb0
M8fxpa7BIXe+r5dr33KJZbVbFz3hVK7yXsOmL/Ullvn4V0F/YIgiVeX9ZmutyFOolgeORYauqOKG
PuiyBXvWAys7kRuILTIkV2X7p7Q6Dt7RFjo5i2F2nsuV4MWTw8tTpMVaTw/WmKzjLiF/gU0jGBj/
h16P047lHv8oxMCMf9MhgRjBv5L/nJLMwbRN6sBknqS0imTvAnMYf0kOBuaGxZ1B+fUZwWrADFQl
QeS+icpkXxCYUu1ELZYnRYHAh9Wu2/DLeDwmPKq89khDu3Z8Y4sX40cUok/HB7uZN4usng/wnpuB
vy/VU05pUXKGKx3viOfoadOhs6xLE2mCV1rzCCKYK7FxNbDhI4rEfRDvEmHHj4ljNC7wBcnvBHlQ
qeHOj7wYuYZTmCcvj0J9cAiq+KCeMvzLx+0FJz/fbLb2AfPqwdb1Ep7Q2YoLpXa52nlD4ICcgRAQ
DGWQ/O42Wuhhwdl94/ukWdiJJxXzn13DcI2vvVrnO1UU/XCZqzyCRovJitmBJMXgI8AP+GD5J+BE
EPXqgBkAq9BECVW1wwcyYuWq7W3eM8aS31GuLq/cOhW5v6+HEpXuqAt0AOCpzK1dqzcEA+SlOdmC
KeiI5KIPMws/H5MBUJ+9x2XptukmfRzlnnLt537IsWNzTqoMA2xp7cYRocKuGrbNxUwUC32a55BD
RjSqEP+1LFiG4B0qaNNpnbvPct0SdULg54epbfriVxVOxduEEx4CM0hMQLGA1H/Bq/i84rIePofG
tqGIcJZEKWYifQc3DzVg9EoQl+stZXzEYNj/V49kVZPoEa95OlYS80eOXXQ9jGqanzefDxPmt2DT
KwEuP8LQoxEcB5lT8C7L+D0P+S4udBi7c8MJZyOStIiga1AoWcElxifcXaomIoxAMtcPR/Z38boO
HPS7AjWbId0eUDmLMPXPh0YSv5LGFYlwe69M8textYXz6Kg2PKMLGCuKBt3iQAhz3ZxW+lSrK/I7
rrYBTat9SQi3VSkcmsGpkRAiiDwpPMJLan3nkLLm7GI9qV/D7Ce/HOzU/kHz9tzs78o6jl3VF0ee
0dt5P1qa83rs6gP87oiOaHGjjyFsERwOi4WUafJ5MZPR9Y9zP6LcaCq3jY+TGsZwP2MuPdyIWxwv
GFFvWKUPKIrV0e4Oi5njF0sr5B+VL02zT1Dtf65keEX7BtXwC5p0eKcc7zGidEocdTp2btASjVKi
Zl60xt1jwZkkyE0xaDGIVaxsS4CWEKPRQjjbTVZY9k4vUkMm2/fE7fq2qI3UAaRIbv8487MenA0n
RUaMhlXwc5vhtGKesq6AtR5Nw/jRZ0S6dXDOsaqO+0aWQKccH3OS4mP7/0Hcx9VTK1wg0B6eKnVg
HfPrvI7SPoyNSzoCSTme/2+I/Pgh7o2eIebJ0UE9J4bOSfExR/auypPxmS9vaqA1pPpKkir43SHt
iS6Rlwv75CT2mjBAu66885ZxC3nlAvcPRq/onbu+drIR7Sd7b+UkX462nFdiAtiDBzWDeLRofDUW
xu+kHzZ31xIsM162nOjzI3B28q8Lu648O55dkH0OHG/tZm/stqynjmi5I37Cq/aMVkzErZr0x6Zz
v0y1FSuszFbpIGWJA6b3GjXGdHbC1vAOJU27HDyFnWDfFeD8WRiQ70HoHn286AByK3olswEbRlig
wz1sgIzAe8Hinx3A4A5KxieCLSBQ8TJSIhfsSB4j8WBZhoWKP9uPOUeQLj6LfhE+zPQI4l0iGL56
MRZ3QmFdouIE3BHpfa61/CVrJX/zQktWJ3xl7he0EemcDGozWZyj62YrKJyzC+NhUDBeATbieqpJ
nitxzHCh2xP1U8F0y6JGQszoF6H8lilBwPLHx+ilLlHAlLYTLfd/RhB0dIvyK3Fs8l4lrP8kkYxv
jF18S4r6xm3vr5EjPu0+HBbkax3RKEW5tU9eQkHkcWEe5gkHIWhfCOpUoJabD6pACcH222pQn58Q
yg6ESrYR0CKNJBJFtnTDHNdxZPOlzw4f9WOjISnOTCeNe2avWuoL8h1KSgtgOPJHg6aMcfjGRChg
z4YI3Nqe65zDYtuuUTNKXCPt1sQPmGiNfACKDj+jHnLul0UeTJytIHj8QAuBFxEXW4dJymvEdgzx
qoKajVXRfyUIIC8tNq71DsGbvR29GQfxcYq1nh5hVvPHUYX1ly3NUL0gB0fByDO4AlbiOWaf6D2q
TexxCqI/HuC/uOCdq8R+aAvGipovUGH1dBGF9YMy1qV0c/u9XinzPNXjIn7ZyhB2MCk1YyioCxxD
cVw1Vz6Y6SkZlKoy7iDVfomBwScbrGrrj2NQrfcoy4kgXx0d/i5rhIZ0jo+8toUeSsSwUbE8ypvO
EiwqfrEJqsL463ri0IP7z5AvUAkvsgiRYeAoqMe7OvGW6GBbrTxuNrsQbl27J5yCb+PqON3U70hG
S8JsEv4UHyYCVVHuBwT2Y8AQozzPXqw/iQDtICs87qKTXEhjz+aBFeckiIfIVpEY9ZgERv4Oqq3+
iAkPZBty8vXXugmh7twFYV3GbBO7WeGiZN4Xy1bkexOv6DFLopl4NwpUW2DMDpwRKyFM/xK7CApb
WexKgoS260KU0HhUSVH7Oz6/esLlWyw8rErLl8YSs/WG0Jge3kTQ3HYX0ZCZZ+iQGZ6xHrEuOfMs
mxPbXK3vB6sfnuzF66ZsMvNUoVcQZZA5ZGD+rtFoVYdoSMx4hGYpLyTYsXotnYveA7qk5SLcLDFl
Y9J3d56nOp9EmWhrjkO+uLzFAXpeNhCrHf+aZEGH1QWkAWJGT+LjhrCxTNksXDbLzWk9YiBroz4W
7iSEH45l2hSrkIRHA51f8Fv5oiUAIxq7FHGrtzwxFLrdjnRIIN24VsHFFUi9z5NWc3Xu+C4ADBDB
dndoQuc529Az3dfxVASPs6mT+n5eqgVauh6WI0LS6nu2rMimyEvwpTnu5p7B0Yh9ckN5e8FpvfqR
5dQvD7DAkT4MTTskl8XCEwiNMGMHh2QzReYQ/Ekk1uDb75YKRjCRLTRc/9EK7EOCjsBAGlYxvoWg
vbnVLOqKYiNtkgM3eEkwOLdwHocuKWYSy8IoyDrSvjkSDKPXwelAj8guIqJv86z5G91G8FMrjRM7
bgUGZE+p9R4HXPnNFNK1NwO82SfzghLwdpbv2X8W+NlyKV6UFiC9yDjABm1tewK6Tep/JJdVX2KT
UEk5Q98xAg0o7/CNUeWg0KGNFHOYZnytZsWGZ0ovf657R33j0yG/pscjv2S1M1AEW7Yb8IYTO/Qx
ROCeCakOtP5lMYcGFxFGh/ey7VV8yQs1vm9y216J0yCJgZH8H7YpxeET0XZMHMOQnLwBHRexPdv6
y6774CZrWNEGhjxdz4NXihM1W8UTuxNUVGiw0F+aYGBZuuWPqR1BYQQq+NqxRBqbyYnOnan199jP
mCVdjcGeUNoeF1MMDrGebHwJ3XvXkER7uJWG/Q3qxYwXybt7xLecm+tiZP0DtjjYyMzoQgsQbBiC
SHGj/CQTvikwPTS/vL8F0/cUt16fEU+nklR7eXtMRFJQHdUCiVwWIRoH+m9zQXADPAvoZ7r6gdSy
onkgroajWE01AQyhB/i77xv2xtsmO+WX2IZizGx3i1Rm64Tg2kDiqEt9gmVRauJzNw+KN+2PrxPz
3UcqvyMCyEbfPBuUIUPXU7+iDOsNA35Yb9kWl84zYdCIoHTSdM/oJCC7B77m00AoGFQ+i+IfGyV8
vUfQS7ozGbJksG9559SZVXvhD1+WdnaSIO7y7FeLC27TEYi4y4OmDq5cdWNxJJnIL4/4KfkK+Den
Uyxkw80UeNFwlyOOHiDoV3rFWYHjj5IZRZ8KmyxrR0rrX2Dn9Xba5Fi5h0WMm7r5atpntK+gsnxG
7T+pfZDJoDbbT9sSuHdPkIv2DuVkm/9Isy//sdQsDxUix2d/VhgAZeN073XseG8ceslDNbbmd4Jj
cswKK4kxy7c+vq3Z/SgYJN+DbZtnKtQLMmybeBP0nBOGfa7RN6GNq2yf69xezbCv2TPwt8cx+n/T
jWQz534ePDYI7i2OUDH+x9IMj9nMlfO3Qq35Zxq96NPuJmojHEHsERt3Ebw27ohEStHoyzVVh/OV
pKzQ2zWgE8r+hBxr87NSRTxnLQCYvxPYmPUBvMt63fJq++PaWus9ddXBJ4A5jzn1RGxKRNDqp5VE
A8IMiG6BBEeY9OgXQOIpQ4zLqCSd6sHqUWamiSnUnCVW2IChwQrtB13FI9Q6XATCVXf+56+ieaLq
N0fvzBVGZlXuD0jocvqXd0E0L+KOVE77zUzMBdbU5NTKTgsgph3DuM1BJK1dnnhJ+BBviUP+5hDY
nyGOh2d0PGW5qxGmUkcqabAnFSsfT3AjGPplb8Uf9KpGzt5iBjwAa5JKNDYTsSPUPS3lQXLjoSBA
lbfDJ6VFhjsMRDNoCWV7QXhv45ojVwQfWjfCYS83UkJC92K6aHAazZvrmGOJwOCWDTA07FwVbHA6
BLCEJFKY1lwQQs1vlE/45o/xVqIdEepY7rFxFpqWcqBID514F7bvY0iIFupmfvazDodbiG7Lb7T2
2nwXFVE6UHiz012YpdSdmI1D1MYyd//W0LLvXIAaQH2o8nuvdrvxEK8JGuuaF9a7AzDcxD7wuoRT
1+PGfnBWxBPZ1lZWe+iaMf5gN6CqzdYEL6ZQTNyl1boR5tcLbYiNYQKcD228MXbnXqz0jWUuqn0w
423Y+8K9Eb5WkL+t4dr8GMmU/hM4zHsHMkmd8dr2RN2kxP0RlD/18ImpLzYVZpIqyRm2AfwkLSs/
eJvLTsE8xC4ov+grzOQwQ933Gm7tQk5jPcz7CtvrlJJL1ge00rvhvxa131Wvg/1zkxgVqTOxE3D6
/I+zM9uVG9fS9KsU6jqFpkZKha6+iFBMe7C303ba6RshPWmeZz19f3IBDYdCHcLOg7w6BjaDIrm4
uNY/UILYtegMzuwjwPuIw47OezX1u/ilV+w2eAzrwoLSB52f41hBfy3zPIIgVfnNKcUEFmlRw0l4
fyrT9DWkroMMXl6px9y3GoO6jm2AFGyQVH72ShR1dni518m5lyZlLZhpotp5jWK+DxEO/t5YqCMj
5uL0b2On8vy9qddEWC/k/B7NANDCManM0dyNepG/QXeXTr6CUgtKsoP4ZNV6/bVBixxsjUYaerKt
TvyIcDVK3nDb5m+gNQWkRZ5Q24NSeQLIdAJVkQn4EUVQ9Lof7L6JPiCEQmcK8bzqY2GUDSr9Y9R9
Q6urzHcdpo0/KiMXnosABS0NtM/slyaxArIDoi2qdqUR/XQ4gugAa11E/8noraeeBBi2UtDKbyli
th3KU6jo7BKegnKHHhNBIEtE38O9r2DWOTRgH6aSdIOn1yDiHSo91nerBuxdR1Xl7bXE4/bI9Uo+
g0OH6gImyfkEujw4a1WILk+V9pCSIxNpbgzoVMAhSJc3QHcGW84NtwDchaqXcfZWpIX2LQcdUFwc
pCNT1Mpr8R17D0Xfj36mQx7NrCY6CXDrbwx7SJuTo3lTt08qupyHEUMdcQJ/N76x7KGFwDL46uCm
sVn8k/h++LcHpPGjYTkDkm9DxWH6jsOhSE+oQLX1zkqFL4DdtO27ENMI7xxVcRxeQD2QUwO3ay62
kavISQEk/zRkof3JRl+f/KXrBgAwaYfetDp1/4SpTrY+NTU4vsTgyQk00vww2YakoolAF4REE78V
ujFNHLylLm5+VJwEVrASG8ns8Emhu0XLwAI1kVYWyGJKTnMagNtz/t5sJoJiUcC5o+9Zd/XR6jLz
79YvLIjm2qR/sCaghdgm+OIQ0bEGs4HKhkYX2uB1yhkKTJRHoVy4AJMl9MsCpiClDadU6LQKMGxG
h/jtzk8JrW5ADezQo9TUEm3o2e87Cfz7DYiQBuUy2kFoXAvoEFq4ZyynPIi2j5MPPpojHoLXeN/u
QVE63QHlXRgInhUPNOY8e0zPXMih71IOMZKzroOrOxRap381aa9nT+j5k1ynlTLLWjU5kuuRgR8E
+0zRP6uVb33weNbaBz1VpwScEhw3V5cAOlygO2So0BjzpwG7lL9SQBFf27xSMvp/tvExrccOqQwI
2FQm/EL9jAB98qfdVSMFfqBezw56FKgAZo9xMj6UwsJFx6EI/zMjrI7A3vLARlGxK6i5o4ONr4a0
h49p1w6fywnEu2JHMTjkeuoeq3CgxqwbIkQQF5D3xwQwnvY4YEQAOYz0atYWgGt1wpWpelE7jb3R
g6v7MBZ6jmdhzgcCOASHGaXGHlAVAuPwMCzgnMoRlBHiUg1OiO/RoPO1L6ZVUzPvcf96ExDAvxmq
r41HK0Kh+lmBYkKteHTsiMiKzDt1wFS3X4wkgIPQwuIoD5MWwK2MglEfXR8c5oXLpE1QJc2BT9eK
Yf7ZpmbLJZZwLxUQSdtdqJVKTCppVQ9WFzqOG2WBJD9BJkY/yKHpvkxy1P9SgzHT3JrWrNyLrrTZ
0T52dsjlhiPV4wxmjQ72KH0cTaEL6iuO1/wd9HC4n0hVxgdIzFpzrHRq+j7RAJ49PXxEweH05i8A
QHmd0r8NPnZYhwL7bn09cmkH2RTmPcodLq+p+LOC6Ee5R7dylEe8w+LPWVBbAwo0yvDwR8mbhIcQ
XSaZmFwwIketo6tKlMz/KAOn78sswYnG1lPxVOEj8lVXg4gCcCronXQeBAX0uUv9m9/APIWLBoYN
sYLe/7Mw6ejg6hJR6ctShBqowIgGtEuLOOAXSuOt/VJWQdY+08/WSN/zyvc+qO0gJlcLJ+MC4ShM
oduUQbb7w+l1fcxI61wANtEjfQUH8XC2enz8Qy0oVhTUBt1AetZ3GnbNx0yPwjl3AosloCd/+mOa
YDSKTocCbNWaR0YrQCwqQFwpgxSpdfwDBmXjCOklh9zSAn0vuDcfRIwJzzkCyDxu2EKt+Blps7Ma
f0UK1Cpmz6Hf/IxqsI6xKEoeHugHk6waRWm7Q98M+nlo/eRpAmj3ZfTi8dIYTbThFrpmMWTQACeP
NwzhqAu7w550RhLmGByKB/gldGmp5Dkbo6zZJqGXZ4BsBGbi2AsXQD8aKyyDeDgpGh1WpBh/Km1T
veGJMTz853/8r//zv78N/+X/yF/+x5nzP7I2fclDinj//Z+zh9aVXydxAui5IXSePSYf9Ppj9lHg
5whr4TBbKeFjP7XaiXu03xsK5hBmqv9TWT0q57hsPNZm++3+4PM0FoPPa6hKA+dXi9b09eBl0Pkx
ZHwMJLIquhQixK0SvY5j7TfQBI0uQIgnTg73B735tnT96PwxnABVpzmLFZzGom8CE+jbVLfFX0JH
HTsrSuUtmvjha20VmZhjGrqtI/KDf9liGWmWDQ0mB7DMiqI+ZtLJXPiqjTt4uCq9dlaGSjlFNaWB
PKElFiZfhqd1BUL4KE5K633lRMnzoJc/jbRL37x+IJ6RBqb0Kp9RLEzZEtUyQTchGYBYLk6uFAPe
akTVIz1wKJr3x7oxgGMyho0PpIPRng1f93p/QLPFdSV1jL1EchRB6VHbxXpOrwKo8A5XjM69P97N
4Z7Hc+blIq5oEOaux4uKxkftjPEqIPknhB+Vg9FO6bv7o6zMCmtPzaE/IahqGIulSkt/4ja3yTWx
I9t7eeQcYY0ij9sIFFD03np/f7zbDY++toTg62iSZtDyiKsKZNhUAMRLRFvvNdOimVuiUWT09vTX
/aFWpgbFUjPZ75JvaCwWrJurAmmI58SUJdbHqGjpNcjC+NmgUngCtBq8Nk5KAyN0AH1UBjhg2jz1
364CBVMALkigdAqKvOfJz0nGwVHtub23DBlXviLbAgs7dJoMKDKLVUPooJnZC6jOIAZ6xtWFE0Bh
Zg+Brd1wmFwfCjna+T+HnX89K82DngKRaD7LRrlTtFBcPFCElRIZGwFqbb2IGcRC8LZE/8V6FRpI
wyFgKhU4Bmi6vK17f4hOgdkjuzaV0fH+/lidGQ1Tw7JMh0+5iL0YfvRJ57AVMzyQT0Ov+66BZ9ip
qaOf/2IkzdHRG7GF5MK+/oYw/THQkbDD44qO/NT63qHK8auPBr/6N5PS4VQKPqFl6ouhfFJ6Qw0H
olSvIZaHXMDF9OBeoP4gN1wjb29r3J3R9qSlBkoRW9vrWYEnB3TjoSuMIE4GorlHOufok4/Ti8cv
9GdfVWD2Gk2hATIBTn4YHZ237r/4tLawHUO1bd1e+rXnvNuzakDsQfOUEiMkKOfUKauzsPtoIyD/
+lvXGQIkZoGThSVo/GrqIj0Rftrk9ML0fTZlwWelonmzawb8jQqgZm9FkMQvYVUZj/TF6ifM8MRb
rtzpQJfdvgDFkT/GuOh+gM3ObJ72YLNo7MfnKFSp6ypwYDYurPlk3vu5i/VRFLCqsWXr+5hWhZ8F
NF+9Af8D3C4OaLaLfTo2IYLDqIXcX5Nfeee9kbXrnYE8CjyXnpFrFBzBOiAvl9pvLWpm+1K1ukdn
RgNQH/jpVXr1JMI0OJett/Er1o43wZ/1subAZc///ls4hkFkRDroHuh+CEx6IULjNZj/C0rh5cZQ
86G6mS8qCpxwsMCWtTh0VFuiFv6esfeaLyZAzRP9mIyOLmKyBUpC97/u2mD6bCwKyAMOhLbIeZwi
boxZBJeOY+ar+1w1iidFRtXJ7AdeILkB9WxjfuramDaVAjISzZLa0s7YgWhNFoEHJyouNQK/GBIA
w/aKiyRdv4xYfoFD0awjmoH9C6Ci5u2o97yAphi3PYqQ1k4xfecwgv8uXZg04lhSLD/d/zDz/bBY
BejFKkIqNrU+7pHrBc/mNcgR0wIaB8XSLkHeG7TeDvdHWdlW3E0OWS23lCbEYm9700D3FQGEfT0K
xHUNpFKkqe1g4Y/H+yOtxFdiuMrtrvHZdWuxgZNe74DckQDSHaouU5B5l4Luzp5aytyCsLJTV6sB
qpCO8oSHSPX6yEpWTcDDT5socWPDPsABDfvA3DtKrrxrLAHLQoxF/gT5Ovl8f6or+8vE59jgucDu
UpevaGCSsIFLxtLAB5+LPGr3Mx4fE5aphGKGCdrGt11ZRYvrkSXEptukm3e9V7DTQdbTpKQPaK1+
KPsYFcCisZ8qzXY2hpr/1GJbMpSjauQ2PJ+XPs749dRYBHncyImkBZTUYYtYaRggB4692qE3hPaM
R5ayESZWToMFfsm2TDA3pqnO//5b+EuyocTjFr09U+JBhApX6HpBYT3dX7jVyfFYR2/UsiWao9ej
WAqC8nBMSXInT7wfggpOddQPypFiuX6GXxk74PC6UtuISKvr51g8Lbn4VWkvZmfqjUogZMPoqYz7
g5fo5SMaJ2bkhpDMX/9m4SuyhJZtaTpp8PUkG15PQAoypAt5SIA0ItmRmHYfqgJ45/3vuTYvIpft
aAaesFJfzCtGUDsHhGzuoZ6ZWA2hQ6wkGNW2gA/d+0Ot3dLzCeAFQV0H1udiWrD2hdW2TAu7J+nv
CzvvTGACMj8jQyPQWE4gQyW9k/U81sb+R1UBfsfVp3qYWpUM/f7PWZu5xYVG85ygapqLa61O8IeS
PYqZOO/KcwsX6jg49ce2hx77L0ZyHJSxwPdwW8zB6LeTwRMOq1J+ASmjhrUARDFEjzRwr3jjbXzj
teMh50ca/mr0fe3FZVEPFRCtGjhFAdz3gjIjXTZ8rNyKHs4DEtLKBZKifb4/v5VgSipCesqVzN2h
6dfzcwoUWmnP1XvdcQoUQYBhpIGl/j0a6TlNS20jdq/OkfaRNMizULZcLFwO0cHWRhScvDBv38nQ
iPa48UxntDXiJ/iCmE+gWvj6tyKxW5+hVSq5nbWY44QYHfg6RNwTsKrqYaaPghNspPbGYeyvZhiE
f9//qmvTtKXN3mSHWoS866+KJprhDSh67K3RrD8OE5LjVQ6cNcKb9K8+sJOntlfG7/cHXTsUFJfR
FnV40xnmIhyIJoxAZKOZAPutAcHVgLoxEJJPu+lfXPcUPynMUBqcK0GLL4rV9sw5o4EAEVh1A0qW
T9SW42NSet3GjbgyK2rlEJ6E5OFIjnP9KVuITNCzajRjHSGOMchKGiKJhRC2/fP+95v/0uLuhfDH
piR/oiQjFos2CM+r40LlKAAreVNhXz3A+sxw67w/zkqqNqdKmgVpTjClRSi1ZZnFESK34F0q55wo
tnLU00bsydNpe8JSf9E7MAsF1yF2CDL+en/4lRMvpbAAltAts6gMXX9Qu8pa05d6vfeF2b+Xnpj+
BNWNeKndZcdyzJSNsuvKWZC4nlImp9Cl28sIGrcexOOYvmKMmdUp1Bz5s1agd4a095Eywagyjfr6
7asnScxGCEbXdSF4TVxPEhFk5PvBau87B5m6HL2Itxbd6SPKkKib8KzcWNNfX22xebgU2Z+2bnIG
5SJ4O0k/0iutkVhr4/irGaTy2xzivwoJuRMCVYVSuxoMATymCdIHaC7/Q0oZ0nLvT/z2a5vScsgo
dPAfeIwvjgtkDoScQqqlwlK0d9gnJj/pS+CFCgHhEdEEU+5GWDbGxoV8u6lMNhWPF+5iBpbzKf7t
mrRQGg5t7JVwMsR7DITe6GJJGT/AZ/nBJgw3Zrk6nGrPjSZHdbg0r4dDvFCFvwTIaVYD/ACOx7hU
ifaE+hW4Inw6C/n6+c1fFMcv6PAqc7we0LZmfeK8r+EAKfQmIw7s+6k1rEtkej1WmnmzMcOVdcTa
jTEl9whp6+Ki1MsuTPFbggTqpPU51At07DF5cBXPi89BoHiXSVG0jVMzR57rTUxhn3jOE4dXHM+r
61lSpc3pJXFUcfcA3VQN2A3GZDxSLYrvVlCW36OmxkkAktHG+bmN8vPIFpkB73EL+NX1yAYaQ2NV
mlyYKJke6D/LS6Xb2hOKP/lG33Bl71DGVXVKc9RzCYLXQymeFhWBYYBzKFBvrIZxOsCyBuw8Fe9z
D0/v+wdydWasIMUl0HWGubhV4lQGyhQCPYHsnB1zMkhg/p5yREQn2fiIa8unUuVxLIfek5CLTRpp
AxyPdFaSmWABdpXiHwwUeND61v+i+6udkDaaDRMGZaOZMQeV631DfsWQtkMayRddbNa4H/EoSqsG
CghFJgW/omNI4WPjSNwuHO8PasjsS0LNzRnsVNRJoIA3+7qOENeBFOAiR1Mc0exEewiPmI3P+StW
Lqcl58cZ7SeN7HhxHEY96S0/0htSjyLCfS1U3TENjAN18w6qOHSakyhqyAKWSM9lmSJaGjrNoel8
yqgQw1w/cHKa0p1yvr+nbhfaQs5Po6hHD5prZLGngF/78PBY6KE3MwQYK5m/S5RYfkE2yPrUNHAy
z9GgI5oNmJuIeH/0lXVweGyS+vE/yBuLWO9Ia4ChC4pBqacvPmrItGDwnB7hNREHj/cHu02WCEUq
DVsOj6mTHFyfVqx3CvQRMasQ4LvP+HOhuSOn/uylOOhSXZOX3E/RlmybJjqYgBJeXxmWnCTG51dY
6LMvDlVCsVSg99Tu7Tj6zquofsaw3UNXNjbe3Z/q7SliJLIyyKRc4Mz3eqrtzEKITZA32pDBPS6D
5hTS+NzY1SujkIbxypzzA7oTi9XDXghiOxLke82GszviBfSAumB3uD+X26gn5zrkPBs4LmyX67kU
9ghtLMGFZFA5ILLQk2cPki7KS6ayMaHVoSzyPJ33HbWzRT7bIWIGh6Xv9r1vjUjVRA6yNd5F2l13
uj+p22PHmaOYLlREq+mxLxcosHGpsWYpGUi8NVSJ1jwag9Y/qxqVe+gLYXNJIjWCNY9c+/2x12Zp
gRvSQClYtDsXRz50bFzPmSaPk9F+oCc+HfIehUoP4PNGdFkdakYuOL9WbtkVRA2ma2Wr4Y6WJ/ml
tCE1QoCPXtA93GpPzF/sOsLik8uMZjSLQFp6/im/pY22h12VOsK2LPVJf4/yXfGpUCztk6aA7911
je24aZ7lr76uGBX4Gg9KldrZch0R7hmGxDfYnOApH7FYKly1d8yNfbl20LC6ow44gwro5l7PrUfc
HpZ3ikZH0Hkf+0nvvgRGHP2LfWHzlCRq0FilGHg9CtqTBeIGfo+0bUUXSWJeIpFrPXiD1W/cv2v7
Yi6jzCACOuDm4qBpVY0zUKd3+9Krx9PkII8d0Cg+Jt3w9fWbnUYcl8sMr6I5fT0pq9FTZ0qw3CCq
g76osAcARJ7vMhuk/78ZSuom3Fr0Mc1loNI9Sn8R3MvSxkAEfX5EoSuzPE9N3m3cmzffj5mQVfMS
xu4LmMkiS5pQXKqtFpdXYXbyhFHKeC77lhoDLKTDK2c1D8XnsyiSkukai0tLwdIbXhHCR3qIPtds
ylb/7XQGTNQIy458Y2I3cZGUneQWfyGaB1wsy7hIG5s9UGCGqTYIgMnmM76J6ilJY+0Hwv8gWMmL
Y6SgzHLjjK180quRF7vfRBAn9YNhQtEuh5imYbODLEdzHMO+e21UnCcJoIuKAhgacYNFCnn+aOgl
7AvkNx+ALKPPKXF1A/xtbBy01e8JdpJ+LR8UxMT19vdAl4T6EM/2nMmAQRsCr4aODA/4BeVUdJr1
hfQrfj/IeuPc3SRb8xx/G3ixbRB1AVJvBNO+adT+yBsQDaPQhKapTlHxgOZ64KLnBfseC+InOsvp
xmG8uQ7m8bkIOPl0T6hKX08cqb2pqRwMT0SAFdUuFIhbkkQn2ZOHPEAEPaNEGmRE3uJy/7ysfnEa
8qhP0UEj0bwemHyrVPFq57x4yBBo3LafNcyITtBgpFsKOZ3yyrEP2MkVG7XptSnTKaccyP0HHGzx
yftCcdTMy+cpA+XfI0Uf9k+oigvl29RlyksX1JGyt0Vefbs/5ZvrCXARz2DKt1RQdEB211O28sko
R3Rw9ugvKNMhalH32kdNFiYb0WFtIDJOnVyTlMJcdt+4NbTSrmBQWxSiZnedsfIegwDmysYirg5E
/W3uoQjMGBczCptJGokXi1kfGSPXHC+Gqe62OrQrIUcSwv/fKIvDGcTotSP9IfYIgjQnaXkougfO
LEYkX10UYYnI1OmSQM+kRbO4MNCUKtMu0MDeWLn2d6CM6jutlfS7gBW593fDyjaUZLQ42Ftz93kJ
p8M0x3ayxBN71N9Q3kO/EoXwfrxEsh4uuapVhwRJkY0FWzl1pC3I3swJEliRRUIhZCAVDLdU5ObS
6hu1l39QR5ze9ESGR0j4mWtOs8+cIxGYvz/dtUW05hoX9QQq/sutgvGd36Qxu6RNrfEEMR1Txgie
n4bazsYVtbYrydtBv1EbsW4wsw7dnsqH5gNdqc5PeZHJI56TW2D4tQlRLgTJJ+Ev2sveYdBXdjtW
OLohKFUenUmWl6bMjTM2wfprC1rsyrkcMsM7Ja/iRZB2BpzjcPvS9tVce8iDdjxiADaeIDVuFUFX
ZyWJHYJc3eQZeR2jaNUU/qgwq0Bpi0se9P4ZHXT0fJJy2rh6Vofi+qGoSF2QPsX1UHEIXj+Vibav
sca8QGMwLgUmKg8W2yTb2H1rh42VIiBqpGj0ta7HwjwhahqLL6jr1Y8YnuI5bKDLxZjkug2eEfhX
T/np/o6f75GrlxarxlvnV72cOsoSK1AAd/ezgXA/OnOrSS3jyB3LPs0gz2PFiA51toH2uG2J/BoS
MJCpElMgyl5P08TGPusDoIMxgsmo1FFuIJrZxzAwkZ6DV6gehxBjechZHQYqRaiirzA46sbKrkUZ
ps2rHbgXzZlFFI2lilNUEAJ+i2ztRcGSRYDNsPoTFbT+W5Y3JrwlhOm7utK3sHC3Y3PqCatY+VHG
p3x0/QkKxbeGbvQw7Mqj0m0NY4gRydtpzhFiElalSQhfxQiajRL3bcxhWFNlGxszFmv5wIWoTymr
heuGu7pxkGPkPccI353vb6nbIzMPANSbFzT3g1hOLranESu5ASCtZ1503cdOC5mX41CUn149kjQI
APNbmvxsmULgjE5dbpAa1ERdOzjxFJx62ylP6tRbG5O6PZs00GfUrm0BwrgBl/lWaCpZHYLLdxBW
17Mc/XChIEeV2d4RNKyyk4iAbwSE28NJvxkYBo9dHqG0P663SSshcbcm4D2Im+HZKHG3rTCaOw8N
jNs6BET82u85l5F4y/M+pMe0/J5ZF8c1DlTIYwVTC8d3qAgMOY+OpxRczeH+YLdn4HqweRv9VuMp
Wi/o+xk5pEyWf6Ibkh1jibNH7dveQU7w9WWuYwGGr/dGnWclAmnAvRBRAHg+pzeLQJsLszF9ep50
2iP5jJFht1cC43OmmPgVFQifIk2KgeyAiGlZ4Xlsplq3EQVvl9biroRNNVNLCADzfvtt9hBv/cyv
MVkj1mPlATb2MqgJFHKklv+M03La2Eq3h5Lx6D/DYWFAyi/X4yXoNyL944x46WjOM0XmATu0QHd9
o90qMtwurBQEGU3VLJ7EsDCuh0JFZpjQyOhds6g63AW6uvkYOqi2q20Tt/CFB/ML1ivVo48f+8am
uv2sjM2iAms2qKgs+VXJqCKmOuTIeRRR8aenR955wr/1ode1+hQItd3Ij28/65wt0gAm87EBMC4e
iHjmDIoVyt6t9JLg7UTDDhkNrE5F9fn+cfnV6ry+qeUMbHW0uaU297quP2sSVJDTHX90MY9FnrFP
wRHtKgOzVCB+evtXh1bWi4XCzlvQuCNq/xH9kN0sEY1LARa7uz5JrVdfKFIjAAtS5fkqW6L/EI1q
BfBhPrcnsB1ExifY6302/rw/9/kqXkwdEpc55yk8/2/iICRxfLdUowPu74HnTcHbuoB9yvCk4jwK
Jk0H2ABNynbR6mz0XTqil3f/J6wsNAWXeXSKdIhAzJv+t/NqOB7CsbHNpjZF/ESK0JxFZYoH0PL6
xvNnZQ8Dupubi3PMB/F7PVQd6WQhtdq7yO9lb6NG+AfsAwKxD+oa3Wep9+1GcFgJiNS8eWrpoODm
l95idkHHagjkSlBB6pVs32oqhGn0dB50OKv7rlEhrutjeIImbL+pp8p/8Sd1i/C5tsrwWGkM2UC4
oQQt541+oKbmAy5Dqvo0ajpuMSGVuyyd0CqkbI7Kpaa4SQLBn0ym/XB/hVeH52wRQEz29PKpayS1
F8QEDzdLs1jbkaXqbtzBi7Yjc0ArEWx8AmmNKjenL1fkFtZ6bYfxQgMnT8Ged+FiDRoLWEc7VIPr
d2nxtcC38JRQIjmWkfYvoiSXD/sZUij1kCWrxVdbu9GmfkAiJUZGAx/lcz9Y+hGZmxDFG6053f+0
a1MDdETDlgamSgJ1vbJw2pHVkmyvsnOGDxYDuFAcm8eoCLdQHLcpLiGSHTSnTOC8lju5aQX2kWHM
JtILLb8EmY3UEnZo2A/cn9McbhcxieoEdzekVyi2S86rpIlZ+Dm3XF7q9iMWqebBy5Egyttmet+Y
qF4jteUc7g+68iG5vOdKzIyq0NTFdYPGqez9GDE9yy96rMRwDHLpoWIVVNUIf22EhV9ouOUc+ZpA
jWCQzNyD63UbAR2nmRgxbgZ53KuonmcOtn9TJuRxKjt1OvRe2OQIL6fjV1QZTBTmkVpF7LecpWh6
KqT9rhERUqAx3hZvwGY34ykdEeU49i2C8hNiG19aIbGZRbaNNcI8xpreKaqveDuz8jv7YBU4wj9E
Wpg/M3E/QZpZezVplL2ik/OQIjmwHLRFwSkL8iqRZosgH4qY70XeP/g9Uos4acmHxMBQ4dWrCB+O
FycAWZN6ybzKv90liPp1dZIkBs/e1vlsN9J/ylEo+FvXumkj1V3ZMFDobSijYAigjiyGqvsSEHfQ
Gm6pp/Z7dGLSx0aY2dkaEDm8P6uVAzE3sSjKWCQoNxltWwcAVVuGov89PJJg267aTMFDxGP2CPFS
e9KwQNqY38pdSYJJo5MvSfvMWKycPmmV9JAjc9PMyt6FMqS8lZGIVT2o+KbZwheuzfH34RYHIkvm
ZzXVenfC9co5N7aP2JqYsEzcOTVXVUeLFD8aoxCH+x93bR2Rx0Q0gBcoxdHFwccAAhPCkRsJr4Iy
2wl1GFGvouq702vPP94fbL5pFseeHgvvBGPWlADLc70/axXhE59OnVuOkyD3KDH1bvWfmO1g5jUo
2j7HCOZnWdOduD/wyudlYAlwk+VUoeRcD2xCFrE7r1bduJHloZPT+NhjubvTlbB+NzTAKq1RzTY+
7coWcqj/UO4FlE+YW8yWLxuobcGgXeyQ7GSIlDynYACjXa1h14QpR7exaVcWE6q4mKEi9Fqozl5P
s0YVzGkn9Et79JD+VkVTvxmNCC9funkbz8y1L0qrYF5O4jjVruuhlAR2WIrsA6qjjUActKl6u3kn
m0zSBGk0ba9Vtv3SF5CF7i/l2hxhNuo6OkwkU+b81X+LcWFJBUgnj3Qrz8NLqEEk9YMSYiSIRl+i
bGTMq4OBPIM7Ns91SeSopNbEoS1UN8s8+xNImBxziRDjCMsOx400ce2LmvONCEAfrMgScBPj49fg
BaO60vGqGkM4tXtsnakCdoO0yIFel3ZAE6DdQMuvZKcOjpMkGlSHGXeRHRJYp6isDIwNzELpLqNM
/LP0EJnfl6MPNqxJNOPP1NOtD47hGx/jGp24+yu6FhUoVc7weTqS/JDrFTV1rsi+LnXXilP02ZPa
jIaTkSfmP0lciYuJ7/ghAO3n1qNfbxG71qZPwQaY00wlvQEu6NrQDrnV60iFBVlyGKXul6hcauX7
2AFDa+Re/IhTgOXyXu0OEOGTf7HFeN+ivzBrCnGTXs8+puWODJvQgXLqmdshC78LC8c4K4hzbITf
td0MNXiGzZMc3GTngRpHgUSo3E37ACHHwG5PKe2NS1rgc3J/TddiH0OAduIFT1q5uFY0H8+JVEa6
i2W97u976ic/sh4s8g5nl/6xw7H59UMitMDJocgIIBllmusP6Zt5gVJYNRGR+u6lhSx5wLoT6xr+
3+GfgpLNxr69PbA2qlZoS8wqSbPAz/WAKItXFgqBk5uoWvQZsAYaV56i7mKBo1OKZeIO/eVhI+7+
ujWu71Cb8iJdnFnqgdrI4rQMmsAGOu5GpD99kbtDN6iPvWF6//TQyd8n3hg8NX6NFPZYZNa5gery
HGN6fBo7R3y/v8i3+4kUkJyBXj48t5t2aoe8KRIRCqU/XAA+CPjDXzOAgs8FmcSn+0PdxghSwBnF
xGXKk2iZOdAQqFOEECf8XGrzQ2iHHva+s5qGUcnzJIa/HfAS5wAX28P9gW838px7EhtoqZIiLZHm
PuRoi0oYahhNFWaoNcRI40XgGLCBSvv0CXem5tUIDQSUZ6wEFTCA5/bihrMjw+pwKxxddWZidIlV
HfRWcQ44s0xf8T4qT7Em392f5tr3JdEl1WVvwZae9/pvtyoOZerQlkgTVnUYfkxS7aX27PxPYqBy
VvsAmVHe/K5NDrwRKNb2EGEPZDCYa56ei8n6KY6dThALfFfRPWoGzX9UEuD8cRP7GzXFX0FneXRQ
dmKaoOFIpxcHtm7aKulNPC10cKDYcfcRovIxLoJ25eVv6nTodwn+sm6k9cNFqv74Z0iu9QGFVYxQ
myR+1krpn+9/+LX9RbuSQj3oK279xXHGWizCv4AgEk7wC3YBkpM4UmQk0dCmzOySOSZSb/fHXFts
MifqM7DjgEov6mFRjn9XNPQTteyif3ImVfsLl9bkYtd6+j3DtPGRR5/laghrbkSv1dlyBYHo5EVM
Yft6m6k5klheiUpyUir9w5QWOMimqvIJKazmoQp8byNsrO0uzi/HyQR5S7/rerwUWG4vQ2wpIYu2
x2HgniPTwxZisPON22BeqMXmIkDxNWmzE6SWddw8xYB3dsZEEHdo3tGWMFjGpv/46qWjQjO/oahE
kf4ujkuJ7t9o19GIlmw6lHt8CuWlzNDIMcwiOgsVbxm3DhtcRaFzKBv7ZuXCIz2D68sDjqfUEvpL
AbfsaupT7uRPBYZZZXkxi1570+JG9kiRvN0N6pC/PgCTQ3Chz8Ak7rvFEpr0+c0wzGbR1BovV5rX
DyF+0EfRmR/tONRO9z/wr8LFch3B5pK0IHJgctVeb5mqVAMMYaATjl5eHsEIyAMVxuzQBWHizhH7
z1y3hn2ht/kXFcVnd8Qr5TAIfBEPVSUsCKde/CFsC/TqkZM0NuLl/+f3EW0p4Ns4M82H+7dITRJH
C7NuRtfKpfYSO8p0kV1bvgfrln31cYM7iBEZ1bivgs8FL8VvES4/ArFIIz9idxkeJiwDnhpi0VnE
Ub+xRVYK/tRMaFnNL1+Dov8ino0Kou5S7wa3N/MaNZ2i7xMXC7EBR9LAyNAZUXBJfbCE73/rU9wk
9/QrxRN6zKgPbCzlSrThHKqCph0NWbBD158qjSgKBzl1f7PDoxJbvdg/tqg6P85d9unQhZn+MOKz
drZwSEbk3Mm+VZAB8oM+oLlfSiV7Bg9rnEJZpE9x1eO+18aKubHBb18gJP8QWGlN0B8gM7/+lWFX
yigbBYVlpXbUUwkA7qyNefqIcn0f7b2+zX/kKLzzLbOx2Ilm9P66/6FWzvVMGNCQuAH4RFy+/gUm
Kn1YRdIy9kOiyIOPWfYDXgbdx7GjEbvXgxZvamz67NffBhCsGHKmKgJaWdwGUVNqHd161idNU0B5
yBWPOM9XupIflbhHwGlEsnoLRbIyW5rjqgG9CuCavnzwmp6KI1bYCxeboar44itjcI5oeZYnG4OA
cOfXWEQ9YG8zvro6QxmR6E29hFjGgbv+zOAODbyQMupBVVyULhJwlYdJT2vhARN5er4VKebIuIhk
AMtm+VZ68+Q8i2seuqcGRTpGrz63kLpTvT7GV7AtHp1u/KqDPTpGon0ZnLg7Deiq7Gn8tu/v76z5
hF3/BKoScOm46UGboIF3PWVDj6Y+oDrrAjDTPlEdMiHOmQg21RkC3vfHWuljg2cR5LAz+oKm7uK4
Bw7PHDFxUCatr/PHCT+NNyYsVJp6qJnXO6Ot6uo5ncbRPjpGNRr4wsNq3OuJk9rAbwYRHFXcFjbS
+dvEADyI/EXjIs9FF/P6G/ShPjkePAz82dsRdA0XzGnCLWfjEN8Gu+th5n//7V5o+gJaia23Log3
26eVbbePdYGpAXYe9T9O1BnH+997bUDOLbUjoAP0wxbbq4ms1hzSuMOGDqKknWMWhJUp/CnMD3ce
3NmNTPn23FJGmIf7RdxGze56gphsqmAS6s6VKAPuBe6TdGwRdpEjDL9EDQBPwVV/dXBmUHQzdESc
yCB/Sc/99lVB0Tl9lrYdpgJlfYSRGVs7BzOaF/pW1ctkOt5LGSv6c174qWt1wni5/5FXDhBjk/mQ
vJo8CReTptYRGH3E+CjmZC4uXLiPN3X9PE5juTHV21cBZTAdEAjRiaxqyYVA27rVJng1LgZPQF7j
IlI+RakmH3xVBRtBcx5PkEzzfvBqiLfKcCtpDaNTK0KJiO7VTWugVHAe8LWGiYbYXOzxBvEeZV/H
j5lo/i9z57FcN5K26VvpqD1q4E3EVC+AY+lEiiIlaoOgJAreJzIBXP08UHX/UzxkkKPdRHSoW03x
4ABI8+X3OrfDAgkD21/hil9S8pOj2G7He9GN36tUWJ+GbCm3RZtO+A1K7wLESHx8+z283KTXr7fq
CVaRKbrz54OvSSebcKFKAmyPLc1t7IY+am6T7mettSyypH0P5zupMDPKLf0Wj3fnncL0tWWE6gDT
VJY3jlAn3yD2azvuA76BcshiDdO4gsGb+8M77eDXZjVqTyQAiE5R1p+sVgUhe9Ikb26jabq86xq9
IHOSONZ5HyxLt5OAyMe3H+2rN0YnDSEOWo2XGH422AQL1JJTuW991iczvrJcDjBvX+W1iYRVCG5M
rCHofU4mEpruumlSlse6FPpWaLG3ySqJYVGj/T6jh14GlHUaKVjPcap/PlbiLGXxTT2sM6Sf7xul
go2b6uk2ToL2nQrqtbvCQojWCR0qLnoyKEZIfWVmBeMGjinGr+MotoB3hJ2n6XuNmtcGhscyv9ot
mvSlTh+gEL3fOiz3M1Fn56Yu8g054HVkDbm7hl6od7bN124N5TPOdoh1wZdOBiJIR92OJBNtYtRE
WH9X/b6fumRjEOj2zk72yspn6pTeMC44t1AZPn9hUKKsnDab3AjPx4E2XoIoqbUcKokcDmYScHTQ
bAicqojfmdQvHR+4IPg5LU2QdO71ZKykJmwnEKFxY2vpcFcXs5dtiOf0QiODqnfo2sB4wHWaQGyd
NLU5ShX91WE27XrNWyeeitE8klvGDnZIWqSJm9+eNiujlcYnbd7VweT5o0H63Q6UR2oD19HdL135
0BIUhH24+84C+8oq8OxCJ68brLkaVAq/coFFMG3wEyHBxBLO8E4T8JUqwsRYD79SUC9wl5MbGsnj
VqPGMDaXRd8HUvYciA1t29taH/p6rV9pPRE+bz/F13Y3lJUuUAGnLLR3JyPMBCcYrYHI0jF30yZa
tJlIYAv30MhXtflNaysdMwtdWJt8bjNF8otl39RW237E2AiDalaOsaCoipPznMPonhkzfX77O772
YGijrzAcK4p9asVTEEzo2i0eKrmhuZ9K4lm3VjZq2wTweoN+yNsQq+2+syq/dtGVFQjASm/nhUEn
JvsksXqx3PgM5kOeNl9LSE9bQVDpkRgxkl9jxKBv3+i6Jp6cSUyardBxVjiBNsXzIR3nw4L0RqPS
CJL6wW3klwKrzH3WivpCEzI+0vLBNGvum/MiLp7evvgr8A3FMtMRNuQai3IqtW19FQvDXfdXRAbD
phr65iqbvSQI52Z29ohzeyLqs/liyoxWHfoS8pAaauiv4OnvyZ1eWdPX0xkADiTYlaH5/FGQeFkm
sjR459VQHllipyuVmI/C6+czd+qG/ds3/9o6i0EHSTBrhQch6uRyBRmKWkcUxbI44ifBP6iZRdU6
W0d1JLSTZZqdJ5jFXS1OG/z+dsLRDUkMTx+++iltwGT+EbgUiI3mGVdY11j3c6JaEEI1vXOX612c
ji/8gNlG1k0FFdDzuyyqNjWCkStRlE7bsiL3WHP7Zlc43vjO6eC1B4qelmYwlHj+x8nukdfLXFQE
qm4yz1TZdvAdsuhokZLjNQwHjijiCednckyhbJuf336Z69g4uc1VybiSeyErvgxsMZOmqBKuPdaa
uxs1saaQESF86fP/dpFd5+Jscjt/+/ZlX5m9UHjAP1k21q7CyUrawE+YnZi03lQ68T08vrnBLl7H
19fWaC7kZp1cddlSuztpatbtDLn99+GTAEoIrWF3Remw8n7+gl0C/fxFi4eN5otiF8zlrddKIq4X
c9zpbdAeceFPNwPb9u+PLCgSK9WV9R2LoJNWeJx5faBEyRjOM/8r+bT2vpxpEoZlPb6zHf/y/jl9
vez6eEKvrsJIoJ7fZK0vfrzoBPCoyXO+9YQYnwFVmftelvK4iDHdpImbYtSW1fcjsYjuxs9hbCy6
TRhS4ccyCZEqqKOcJmuDIKUkX22uPbhPuTV86Vorxaeqdj+oeMksTNcX+bVCz614nos6G8uswygd
6/pIqGAh3jd7L1/jlbkDjZd2Am1AJKyn1EzfT0m0HZQgk0prPmmTOisxZZsjB85dZAR57+JiMS2X
+gDM8fYYfmXZhb3EeYf1CPby6Rg2CTdMe28QG0Fk1QPL5W1nNckA/xWOgpOad29f7pXSiobYKvFY
F/kXjiNjl/spxaPYuEPL0RnZ4kgiYf3bHiosetCIuC/kbJilnYxOrxtiWaea2OjdSMhGXVQZIXLt
MJ+1PuGeb9/Ta8sArNp168LgE8T6+fAk9DV3SrlwnNPs+a737b6+WUSMnnxUg3Wp6EnNxB4JSbQl
R+qtKojpe/srvNZvhPhg4siM2pPa+GSKaNg7SGkZyCwNp5sYrhjHYhnRDvGFu9SwXvrE6u8xCrGr
Sy+dzTURXCaYhgjje9HOxZORVer721/qlVWZwhZoiGodsuPp2pQOQdmVFiHGcC3VRZWTXi2FI3ZV
Us/brB/MNMRR5z3Lsleuiqp45TAFFFRgU8/fRmoWAdGTWreR7eB+RjDdkTvYxfat3pr2HIKfBOdF
Oja/f7MAybBW6VpZbLcnO23v99IebWyxZe7r2L0iGrooGrCcKCANZYu1NLQNNql3pu8rKwfeR6uj
PG11g93o+d1KzyEdol3aTW3Syw2VbZc7u6HRjTSgT9qdLupxF1RxvwlcAj7efsEvwy5YMlgIVyNS
8FA2/+dXp+/ZF76pQc8vmGGXFnZnXSitoPw201j/mAe9VYQlku/DONu1GxpF0ZWbWOWdCeU9JW3W
xx93Y2D9jTUj+oWeBFBCysKl0ZKnt7/s+iRONpFfx8YVE+cFnZZChlOkqg0Ubld9bRJDbJdBNl+7
FuYcFQGOY//esvDaBVnMAR45U7PAnmzNsNlaXgn2WrpHTENEBV2e92WbnVUCT4R3XsUro54pRoti
HQgM/JNxME7+4Kfs95s4zp3PQ+/eNe1SXfrECm+mTra7rEveKwFe2TrwuaPU+9UHZ9g/f/szyKVd
tF63mRuNoJi8HDxCxfUyCfGkU5+7QL0HiL+y0qJPRlO+nhHWLsDzKxKRbC9CVD09rFQVCCnyRRxS
fwLWLbIA07TF0NJLL7FVdaaWztbysO5N8/G3RxKSb1yykRGvRfXJs87AIeKq77qNUUEznr3eCrXE
YzVLibbbvX2t154xvjzA4ligUOOdDKKgpBfQmVO3SfNefkyMcr4rdIkJROX7+3pp03eaeK+MI3SU
hEVgvUQxcGpF69l0OaCmcBgsje4Guz8yQyc9TyfsLUX+oWtjSjzMBd9T4bxSF6ymNagOqaQxIzvZ
Q63SyB1zAC/LIOVsU/whNobPufjtp/nKlMRaks41sIKFp+nJIp3pQeYFRTtsymJs0Jvb81k+eHmU
BkX3+w8SDAz8gMpqvebJDS3NLCppjWIT1E7XhUkB1atoEv8jT+AJcZG3i+0x2b59f6+MloCQR/Ra
gI5Yn53eX97IpkK+uLHcrL6UM3m3i01YdIUh5U7F7xLmXhkt+IWsvlV/7/In1/OLAmP/juu5o0h/
1noFX1jAWWh1a77qcr24qRvzPY3wazcJ5MBJb60qaJ8/XwTGsu57HLDFpptsT2zZaPPlwNMOzvVM
JfeiMlFBv/1cX2rEQCDQo6FHRkAFbHpyo0bhZKWcJZ06s8QFQXl4P+wUzfAqDzNpNPmmG3Trzsi8
pTgakkbrLpk7sUfrmX1Lh1+G0nbjmN96Z/L6faI7+ZMfO/28q8jhpjxQfV7dLEzM1UbCiq+ToU5+
pKIVJMThF38h5eJ/Lhu/qqJ5sCZvB5JdJu9UkS9eJ1OCrRymEeRzOtDrz/8BMHKIm0Yn67lLGDE3
OXvVZrJ6PSxbeznkjvzOY7h7+8m+vCQyfRoUq98b0pRTm5R0gRxZ1I2z6fLBl+dQlTjI2SVJ9iHd
gn6Be0HVczbC8nmvUHyxGICggr9wiGUrAUxbf/6Pu52k4Y1kNTubxR4qPALW3Pss5v1vYz397Sys
9WIsq5wRAOCJxXh+scGPiVXoSKax8YOYwxl38YgM6uaIPfy70TgvZggXQwaDO8Eq8uUk9PxieHjU
3ohn+ya34njvW633pe+t61FL421TjeyKb7/EV663lp9r+CqxHzRtn1/P9AhvN7PE2dBgqrQx7Nw4
+JmmmSSVu2Qg3wZWjSfC2xd9UfmuJF0wf5wQoNC+6HyQYN0bBEZxUT3BL13Ph83S5tWm77NxM0Pn
wbPaqj+YifVeaswrA4eKB4CYbgRN+9PCriF6eByy3N0MaafdyQQm2yHHViMyk/bdlMpflduzupX7
5F3SMKTSYpSePNzBHEudoHgUKQFereEgUvuiI7lchRQh+Y3uI34MYzMxObN3Jq7XTpprH4zG8T8S
MFP9NLsKWwSuyBhHPrOsVNB6TI9F3lMFB8SJXepFamBhEafT2ZijpApNoUOq9GLR5KGu4c0X8f7y
r25TzA9vv8WXPWigD534LVoBnJxpJz0fO8w/6jdy0zZtkukXqAhMFQaTU63E4z7vQzX5o7PlvNee
j06PhyYUiz6HqpR5Ajtgy6sOb3+jX92k5w98JcjQ1KK7xfn1FF7XBzvtaVc2m2CxM7XlpRbDLrOS
RdvizmgCfSwLR5R6gKMQEhxfPtkcf7CNTIjUi5Zcd4eoJ8S9D3VI8nXo4tHdbJZJt/VdhkKhiLIh
z6/rTi+zsLfc+YHOt9OGAgd7fEL7Ivg0mx4GWWVhk5hBcrM4ZosKMqIHHAPdDwL+72/f88sRjakH
juroWrFroSf9/CXMZYcYa67bDZJAN5obszz0lYD5sKj3MK+XawXiJIAdTkaA+i+0rF2PZCSp22Zj
+v34kErbRdvlGpFb4vYX6pwN31knXh1h4F0cGdZ6AbOW5zdHTh3B7zBkN6bI1ZZtvmCD6Yut3wiU
nrJG/dj5OrS3xdkuUDkO9RzHUeo12d+ksP/1LLR9+BXi/r1p5z7D/v3kr//+0D7Vt6J/ehKXj+3/
Xn/1f/7pv5//ld/8zydvHsXjs79sa5GJ+WZ86uePT2RMi/8Gx6//8v/1h/96+vUpn+b26a8/vjdj
LdZPS7Km/uM/Pzr++OsP8Ox/DKX18//zw6vHit+7bnoxJo/li195ehzEX39o7p/wgmGo0CFf7Qro
FfzxL/X060eW8SelFB5dLGm/SvI//lXzaelff9jmnyu/hVMeMhuG48rFHHAU4EeW/ue6CJpwTtad
zYXE9997v/57Dv/9wJOn5j9//1c9VtcN0v3hrz/WYf1/ZzpXYAAy1Vf6P8bO5BE9HxmqqcvF1nMv
SobCu2IAZDdyiLudLxNO6XXW4P1t23FIZFF2qY9uevuPZ/XK9X/1dZ99AYpneAWYvawdqxdOB4o1
r06p5iO+qXanDYguxGjaXLWejrKvuhBvQYNehRigD1aa14aT1ge41kk/w55DW84nx23vq9l9iLN2
aMNustQnM8nlstdaOAPYLXrbenLfq4hPuNU8O9pNHDTWnvFKFz4lo3Xu3FArI4523XmqDrOeGe5u
yFpbhRw2vC/sRWO5CybN4J7ixcyOjTUZxfk8mUMcvf0cn5cCfBeANHDsX0FLEFpPe9haEQwlh+Qp
moiUrUJgO8M9uE3p4nGFJ0eDuWACEcVIskBtilRv36W3Pi9jfz0NtudfPWcEWlSVz0dSN88DfAdL
IRpHy7IN5LhyPOexQFRupPm33BfODvQT++C4qBaimAYp4wMcKqHvp5YMh7PGaeS8MzWclaJS0/Ny
W6qkC/Y4TWUDHBel3ovcOyF8rM8NyjPTEqUPfADah8+/tVxgEBosilHnQOEKCWutk6iaAtwYrVKS
stw1QZ6e6bEttevKngO7DOXYTIkIx8bFwcss1bAVdqm5W8so/YJMxC4T92+/3de+JsONlipqKQiI
p1xlP8hcMg4XUjD0oJjYeP3xVu+bYteOup5EutkJCNvm2JiHfNHM9KpdpjTfT0nbYmesL920hTBo
UEHVnS/CbLCU+Q7f11qXimczGQmLi46JDW3Frk/JxQxzE5DeJIqlcZL+A8yBFhPZVDRBOM7KXTZO
O1MNywDRgzdXgJKuX8qdrYETH+qxlWOYqNw/W5p4/DbArNnZ7VSo884pv+VdrjWhOxX9x8YRnR9x
rJEamkNNsze9pmJ9O/dBYm9HN6/kh145sbOn7eXGd3Ry1J0XO6UT6qM3DBzUKz95p6tyAj4wjgDS
oYRSyWEgSvF0ssN6S2nW8+iVkSSRJo/QDEHxrnQ9LkKlV0keNnGHuahSdr5Vs6l/JkvCuuhpg8bI
Nd06BofITe+drwXIcPJS4KAh1aFtZtPNAhU5qS07TPpH3ybU0e4bMpWMRnVHJeYp3wSq6epvuVnB
evfirB7Py0oc6wx3lm2uwCRm4V8j4MQpyJCTOnptOUVSEtaa9/39qI/q02wFX+jtWMeSwOwsdKrR
SFcGgbcd+n66CEQNdaamb+aZ9YfMsMcBJo2oz3q/EntL73MKEF//1Mj6B4J+uGteeVcmi3tFhDGR
LjoBcVuNU2Pk6KqK4k5tZ91bM6zFbetZateX80/ZuV04tvXXSUcptzGJfTtXWj/EoN+2fjD7FJmQ
11fnwBN8E40MwboTlPMMl/RH0eO8GMqO78tQ9fztoK9mgFrWOZcgyQMpg3MCvXQcz+Zp+rhwONkn
NPEOS4uBDMSR22FpjZDWp34op3y5tKeSVpcf1wUYT9fu28n1H7WuNCIUDOllXJEhZPax+5Wl9Gyw
eht7ATc4zI2eHJzarM+mrhlCmXhFEk6C419UOvhEbcrEdD53bjJFhafdYhFAyBpm3cfSmJO9IfRq
VwFHY+SBRYAnlPrYNuZdEHfFB7LQOuhrvRHOWjdHPcQ9Lasv5kTjSIzLx1dQG45PlZ6vfiO5WPQz
RwGqnwVuMT6hQu1+VKKKnGnY+tZQ7IdyKq+B2qdt58fVbZuKr2T6TTt84Z6syeyGbdBNeMJMWBMg
mtR/2fz0+Te9N0gImBaBBUWr4vznIAbvR2dbznVgj+7nfor9J/TiNWRyV8nQFal2ZUNm3LfDJXWH
aVfj0eU0cUBDRItIr891ZwiOrWHWMvJ4D9u1bw5hDVLVJp9SL6zgrd4oIdQxWfr4aNEYbPYqb/or
CUQVoqXuwVkCuXelao7W4LvkPbb13pRuek9i+T6pF+s8T2K1xSrWPkuKVPMx5Cvt/SjT+gh8WB6W
uZWs+o5s7tpOfpdF0o+8tLp/hDHYfzOVZTJAlb3s/Mysbx0R5ADNpeOGisqmwKe8SR+DOpn3Y6ql
NA+zPPRRCnzWQMsjNvOMTGu6Rqv7n6ZjU+vm6hpzUF1EhmH5YTeW+H24hT3mzKSiHnbF5Hr9MR2m
bE93x8ZeN/uSaI5164s+3mpy7r6xsBZ4Q5vdV2D38rqTSuExH/ehMefQj9wMo5sqI76YBfZTlydm
OM2eW2xTHyqFvpicSjWzMO8cnOpRCCWs5e7ElA0KIz5W3VhczKQTXyY9gNyIkR5R3dll6dAYCVI7
ONTo6c8tidd2xplwDwXwW6sv451hMmJR/JjTmcrcfifRVkZVZZdnZayuKyUfxGjL3aT7/TGYgdEj
DEk4spiGemjgJ9wEknNLoArjxld2+jEZpHY0pao3szvX+77yggO0xv7T1DnY75IGbR8oaq75W3af
63V+KLzVkLiWmndMOPB+Kj1v+iY1N/8i5jI2cY2h3VmBZl3N2GIdjELwB0nWZdjHc//DaIohC708
rx9EMcvDrJllyEOaDzHtriIUZcy52ar78q5YphurzKsPGEvO34IlEZwCxbfKdp6CjozxsLW09Jze
Y3kL0lJcjWYuf0549FD7WnlzodlJsIfAlR4Gf3EPBDfw+qxCYV1IgEQdxexzd9Ww/OizbPxia6L5
iBREAfpZ/hn0/SlKl/UhTDzH79gSoFusKqLi6XIFG682qu2UI+xIHEJR2T3seZ+sog7ERdbBMLVs
CheZqW6Ly019bxa+9aFw0iV0sH+7sHDoOBh6WpyZcftoiFje1GLKz5yhnfZDW3g7YqAKIlZdfduq
fo7Guh/u47qNL0rVm8fZz+f7KZbiuiuH4sMguJriXydbaWVhsR6TeznNW/yLyn0yGGVEBaY+Z0Ut
roq+ks7eRT/h7OJyQLs+F1n3wZ84ymQ9tgFh5STJkw7BUIatzroPbnvlDhwklCuCrUYNxX8Hu2kp
n3BZkJeVX9fbjGbb9ZjLKkql70eDm+dh0s33ZDXjU9+QGtEMk/uFc3+ws2Pmc1gQkxOOcYy19KDn
lhYWuMlwsJI3SW8Wl45M04+GMvtjjqlJA5xVuk1kBzI7epOj33cczC7iRnPxDGPXS2P66CGXNvdl
VuEk62TeARNF7XvvyacsaMxjnJn+GRX/PIWu5A8vZkWDpapAvussPwwz54C+a2FoDaLfTb1vfmon
Q1vCerR/aIMVXPhpNaactUb5IRtNYlRaeu/teDdUtbF3pO5+amnh78TUjselaMyvXlDtBh8ObJSK
xXiCKMjwn836OraTfk8ROj1MY7tctbExXmVOQkBXkg1Ht1XtEnYtYQ112U7nRNrPHziddwcpOvit
oHIhK4B1jigguSNb5rNcguAMTYrWrtBDc9HGtj5Cui680M+K86zk1LUwTvZ9ruozu7bkoZokhCVi
43rKDvOpdW11q0kFO2BdW3xZQczvJv8T8mMXdgiU872aTGNX+XZzy8wuz5euF3Sy+iKJfCrw0I6t
Oey0xd7OjaPdC2fWrzJMsh4mkuUPSRcb2ZZ+cxDN8WQboSw4CHVgIZ/0uOnvu0S3vmjk3aehZ+Xq
CRTeu3brxYeFVQGE2RNmwRGz+dGU9m3lI6Zq2YQmTwS3cTH1X0dZJrcSR9yfammKJ1jI6Q1OS8XO
FZp78Ie49MN4oOtWtL40I2PJpqPrihYHm/SHcBc6noWDe0WsA9lkIOVNnxaXYn1npo3wMpRQKMIi
a7NDDnk6JKVYhtasd7dN1gycLGyqC8LjrH0+LUaErJieqSWz5MY0oaQxsYrsB0Zj5jn4EzQIHJ2d
762eLbexJUkGEiqe75VstZu0pcDfaEuF2WAbzM6XReUOGF1V3ErL6T53TTY7PBX/R4oa3d/AN2EF
sNMBTTtGhdeYywwctWlqnZHS6H/QsoJ7F3U6JRETq9wEAbN+N07Yr1SyaD7CMcc2KtDnH8Sb1Vk4
VXNv7pys8x7MRGVeqBsNf1L++Xe2EXugeFaQx0hwuaRFu1XsAo3kvLNU5bl/75BOsTPKMWDHBKln
tqNctKE2tn1lKxCbIOgoWGd+0E9NF9zIrJ1nixEK5+PQJZLtPO7M1j3EMKOuGR1FcgEZI1G7vINq
uVG4MTo7ku1YcBLTbw7jIII7Ix2rH6Yl2oPksPcz6SABUFtU4nIal+S6WowCZHoc8QfJl3lk3QnG
tY/n0sQe6/oyJfupjuDD/kDGhbdTbklKnsTrHth504sW3O+gZ3mQRPmU2XI/6nY8b/RBsG9A/nL3
sZa17GIWoHseGJ0W9floR4Wgvtmw8zQPVZd409bw6vjO7f0BBqa/LG1UmyVaArkYHmNfczuwwUCW
P4Sy/LuyG7SrSfV88Nh0JDP3eaM9xmxbiL4BjQpkVV7yqZjs+BEaJDKr2dKqfR+XUxOVfuffqYyM
hj3kde+hLvqCWEzNEmJvBHNAgC1leR/pWeqhuhQ9qP4nKkL3q5tpmFZXntDTSG+G4kobU6z5Z82p
nbCezNTfuapvPk4U29QkSBiqFQggokF1MFDCNjPTi7KR2pVsHHh863ZdRrPKlDor4tq/MzprcvZL
ETjGuTYCRkXI1YP8a22N6QVTudbOdF0bCXmUpDDuc/hCUIK4DCZfad+X5ypdRB51SvlpNPaxfu8P
hW+E4wRQwjKqMV7Nmq41tXvnNBGYLZoJLOrdNMTDy8vOLb3y7pFfoQ3SJt7o1m9HR+28DjlUWKsq
7RHyCJJ5iKr3buzWyK5m/AG2boB+CDWnngdhWzhz6JhdfanBsHlI+0mbNvHoW1uMGN2PzTKdQTx1
rzs9Ns9aM9cezdQAPxH2wgPLy3zQItW6Wkh6R7qXkABunbhna6hcWIhGbwef2zF3Qr9xO9JEprk/
H8fEepxYvK+aspU/ySVPbKaR1hzM1BYseWlvD2FeVZw5x95U7b5wxShWM/tcC/G9mLGjyOlU7SZb
tjUxpVqtbdrUqd6DNH9J4v/Z8yApimACkiBRC9G7PKU4dEUqBxkbQ+h1baBFBKNsgyzpBUsntr5B
lU9+WC5QE9lic/dR5otF+IQq+5kt2gxE5JUiER8aLJjtLQhfUoWWARt/qxwzZUPLxPgwEqTpRgjw
q3N9TnCSEqlUA3DW1NghId/CjKTelWcKp1Ftz9ISzJzURjhIREqRcNwJ0cVrvVA4UQYY+S66sPY2
nj2ENSthzYBg3GHn7J4wA7o68xqdMzSUtTz5TrhpVUe4OzZPs/KSG76KinSrNW6SdKTgZ0MvwsJd
DBEJpzAuS3fOPxhlZjNqM3t6Rz/5okkLho+saFXQ+GBZuAw8b/Dpna9E21H1DVWX3yUxouyw15cg
ZwSSrnShEkSBpY35wFYsORawXomrSqTZHWezt7t4z3Gftb0INxUwbYXV6Hqfah6T1jTTXK7MpXlu
N53szzE4n7aJa4ndUuTvGVk8R7T+vhzZK3QNkagCE5/cuV1Dp84yvQrj2X4U2tTeC3dYoka4wePb
N/bqlTDqWX2fgfc98/kzrpJGy5tkruibBGmUzYF+1lUpkZREDh5/Xeq3AKRPTcV/nkNFzyGnf19m
3/tmaH6K03/1DG76/wNfQmf3j8f9Al/aDu1jUj/9E1769Rt/w0v2n7DiGEtgKLQgab/T4PsPumT4
f64SVCCn1R/ob1fn/8JL1p9Iy2xoGMEK8TIa/wdeMr0/YYyjfFyjnWAsg2r8BrwEQe8UmeA6yG4h
04BkrTPgpMPezvpAcSZ/jo7hy5vUY0mOBnQTGH4QiKlCj6olDd2ZGHZDs5aLOHOWva9M+ykOzDJ5
iGt8RfduX1lj1JA4U3ymXlmMzWDWFRTfmVaeIS1rfBwpwIia7Az8eXtrJmfdaT2OubJ0RndnZFgI
37ZaDJuII3BzrXmJYe0nuhxyO062M+wXrHfjcEIGKEPTBZuOanapKgpKzXO2uYvYO6sW+tZIwbpr
uuyBH6Uk1RpQ7KEmhqmeTyJc8ni1YY5b7S51Z/hmxFMTFC58p/5p1UNqidA18+4qM7LuwTeBH87x
GeUoz9Y6RK6qgwpPgZKup4wJqg/HMVvGbTZ4ZrlpGw3XUT7kIu4T2yS1Sc0fFX6vcWhN7fygmfQR
N9MgR3qEHYqgHZSlwKV3CeNmWxZ59gmMqmXJwat5n9J0IojE73mOvVbUiGTE1E1f+W2NnbWdpPpE
gLmr3dDRa8ddH9MmIaew0T/mVWc4l1T+1byzxKAKartgRUvADh8EOUxjpMmhxklllv0PFoPYu03r
2qKEwtd0OfijLidSWSb1QDVelrvUJ9EjaqckXa5HSPzFzkdvSJuvM5KEfdAIssgWRkpvUoqRYtbz
rjhOddZHb+lktiG1gbsQudk+NPhfBUf8aswbxZYKyRGQ+qwVy8IRS8p02s1EENoRVfjUXYkUWWcY
q8GeN34SUIOALOjdEQkN5rJUUMuZZ3bZWmSV/pdxAJLdSGnH5RpBkX5Oay/2whL6g711YlUPRy0Z
MK6TeV11Dyqr8p8NKo8kbGo7MX40Tj9de4JCJRplA4ODCs5+NDowxjM2VxXvYoptPxL+nM3bYRhJ
jeqZU+lWB1RJ71B8q2+4YEC7aNB8M5PKRcesrojJL3Bw4DU/APPwYclk8GE2x7aZpHrOIcO2o+lT
rcwkOCycfhc3Pm8QFepRZyvf2NVBgI1G0HFM6jwltdvSFr599DWDySYMf5Eh/VM+dJyNMoVCPk3X
k6kX+Lb8PRVRpEtagHku+YjWqYfp69TEjn0guHChW4Lcf+J8K6wmrX7YwGsLnvFsgBSt2uq2m4et
kwbBPR5R7mRvMpcz5mYJpvaBuleYH0r6PvHu7+G6IGdwvozGyEuvUA9SMv8adL1C7L/zW6nD4BuW
ur5IixXLsNyyECQ2+o8ethBQ0DKtY9DLxPmCMXLjHmtsPcwwwW82ap18uOGZ0GnK0tl+IDGsuHBK
T3xwDaV1YZmn9rdJU7YICe78kRclMINl5uf45fVbiZf+cRwapnLdinKT+KY8JFX9MyHzYbPUhDXv
XK0qrsiag3ZrF5xMdrSkR07fsbAoonRHbes81j9DzxtDp8TxIV9yKDKt7+Gsr9d3gfRx/KiTpPmq
Sj04L+eMwCpC6tlzx2I0aafFsMCaprzX4zY4dsSbXTq43aiwStr8/5B3XjtyI2mbviLO0gXNaZJM
U0benxCtlsSg9/aK9j72xvaJ0vw7yqxEJXpOFxigGz2QmAyG+eJ73RuLkmgMVuxpjomhe65q7sqP
xSLee3IBKKgx/UgCW5+G4a1nzuMY+vwNzq5L3MxkfHpXdexGItVo4zHQdUFMax+b6Qb5PUnNHe4s
bdgY7vouJ9FKhiaX2TeOUdYPhtfwDSxt/IAoqQ36uBd3q7vQiSHAsN41wyzCRHTpu7WR+cIYeuvr
rRrbh2Su4asIsmH9YviYu0P2ajXXX3o2d589o67pAotYy8AURaWdprKOPy959n7cuuQ0tGP3wNsX
+PmO49fFn2kFTml8ymkVB00x1ocmZ+pOQ2MRypZmFZxhFnQ6yYFkncUjHAthgYUOzWPlZsYEFLXl
smA3K+SvsV7L9+zYZbJrYt+pdlmDe5WOIS3/wS3l69lv/Tya27bbi6THArewna2lY8alIsjaMnvY
MHOWAV5o49+eLEAANmwStdBvp/ivelMd17Iyv41lB1HS1tz2OwYs9E4RWK3v27l1DnqaEF9ZgAHm
obsOg0eSbGZGdeI4r7aiyE86zZQDO8n4UM45aXu9ndyZttceCyzCv00rsEsyYqmyb2XjWLtEz+rv
HI00+vN2oB9UZ8MRbK0Lk00axW7A/8S8I5lMuMeiVODshMVeDmaVTz+0erF/OnL6Fetb95gUdRIO
lCIfV9J1vnp67n7TECykmLc038EIK5qMaxoHnR57UBfcyYCE2gsehd/pfQaeCq+5mNp3tr3GId4u
SxqivGx+rjiq//IIMnvDDq9gN9beK5iuw9+GMbjvCZ4Yw242tAL0dcOHprJRCXWFWRDza3pvG3N1
/yppOr7NyHaiFxuXmOAn2+fcmMX94EmD3aaJH70i3/7uyev+TJMl35t9P7yFVOvTnYObTDuqDkvS
KwAngFHZP1y/61+Vptw+4KhpZUGD/rKLhr5rpmOOEN7/CoTJ5ddEbC+jLDeqXAF0Hmy5bFofZR07
X2HTsdjNbfJ3GyZlc6ShOe4CPxmLX94wg+pkc9N/8jqHs5/twCMvI902zpN4qwltHsx9JctpDMzB
5jCmva/uoE5lufs5zZZlz2mQf+bePDn7AbXnvS2qyQ0b3S8OAHN0HFqQkCqoW/zk36611x9RnYif
ZZbUd5tkc9/BpFscnJ6cYjtIkEoZbOaalhHk2NFW3pPG4H2c4Av2Ow+GEj3Hwq3Z5pJMeF/Mlh9N
30FkeDOTGmgfY1qQRaj1BB5HFEF5WNssrtAwqsYP67jSfgLDSn0/ewluw0mx+hPomInazF+G/bzE
yRbIZkp9jruGvdvQXH8C8jdh5LdKitaIekzDHDP3Mexb09He4UVq9GE9+W4SeZybGIs4RmF8q1Pb
+DZa7rq8GX30swSZ2M1BpJRCnAH6pNM8mVoZdRt+eW8cKqX0wYih9rD+V3O4S8ToL3yJwcof/Mzv
v6Sr3bzlRPamO/iUBMvHVB0wODGLYR/umuYHoeWiOOg1rvcHOl1jvXcXi+OjwA/rSLO4TA7ZhBe5
LX23CWDCc12eZ0Ffpbd0qlY7xlfybdHahbFLsdF4I2YX7pRitR5GK/fvMRUnwNqkwOuRiM86dCV4
zGwmqXO/xo3QA8J0sqMVJ9k7c1w4V+3GFr8ojl45ZWa0jCF2u3eG1S/wBRBUQpxt/H5hSqZaudfi
JbvHUNy6J4WgsQ/6GI95UMAqs+/rcmH+a7oHTuprc5fuJHXGV7dJYm9nb3P7KucMFcG01G/tWJZZ
qI+6TzsATHDaLZO1DGGsUYrtlLrUwiN4ZbEX3HuiMukp1jfKgL+6Khneo4biWN76Ln/sjNH5mRgu
GL4m1yAWVFtAWo72Ki/K5ptvJDRvM1nw57HAdYydbzdzCf46ZfQn1gqyQg/F0YTrmjrrTvaCSVpV
9Tjt5ikFeBXlrFB+yDXtwXQT09qNm9AeQBG9NtxGoRl3XHwGR3mTpp/8KcNHK/Er78tcdkmYCnuF
2itT71Nr6bLkR7P3BFzOm1M2SevObDyvCXw8c0e4tBU/U1q1+clrsurBrxbGf7VooAQw+N0HZxJ+
FyX6aH8kQa3+atM4O+RAzd/slFANAnPr5QdC1/at18Jg5o1lbJ9GzbFOlWn180kv9CoPxDjq3+Ke
tIEdriz8OVkYiwmWm3+CvkBcI0pBknenba694+DNDUa3mi01rirxLHazEf+yxJyiQtEXgHnXO4FQ
Dw9+X6H+a7VihF4rrc0KR1/DYYXqrweFNK3ts0To8Gk01pE2mDNu790JRXYk/dK6LxSqYFp0KqH2
LYRYoPNrdlVhG4GuNgthdLhi1jbmQJ2ZdO8pv6cdnDuAIbqxR5AnLoSyhoPDwOePaJXqUy+1Lmpc
V54k0IhQGImu0BIWHaHQhZdMO7IOSj6yQlakwlg0D7TFTlGtdHZp/xonob0r/bT7hqmp/z5Z4ySC
VmxBNtFKLRBPsI7+hPCwfH/GT7BPoxAg2KRVE9RyI5UR48uiPbTd6n41utqa0ITr605TQ+/NBhZI
Tu2162tahRIIvR72Xu5W9s5XmFbxBG9ZCumaTLu6WxX6xWEJ+5A7pUcHeAjiJ8DM0Zc3OpXHATXq
59R1k4+GZjr3ZgdGlRLrcSQR7kj1tr5WSrsvEOsB58p2lvdG3W9WRHHSHRyF6uHh0HU7ZnueHBZ7
GU+LIslICJofFwLQDxin+J9a3drXpZjAbU3QxFgBi1vh/qifsMY8ljpLFMnpvadQyWECFAniZETM
6CsEM60X88Tp85O45+SHo7XA6NKwIo9NtQp9hYhCWO2skCzztA4GARIRYMMg37FLFqC1YxnNDb7s
SrSj2Zz1Co21FDA7r5nzpU7BN8Y+yUKakpS2+HgEJRe/oM2m7k2JuXEEjXF6nMF/YWv4+2kdtFPn
WMW9nWnmcYqdALpUaQPtaeVPL2usKHX79rX/hDaLJ+Q5e0KhpQKk7brv31ZxnB/cxtDuOi1JCiRb
MZXlSAI6SDZaqF03tE2yK/zN2hf4NgZj3BcyyLw6u9MVfg6g9teWNMsd5cVwzFeneyhGYAiPMITX
Jn4xn6ZSTm20eB1gueCg/zxny3qQT/i9YQ4DjjU+CU0WEWYBVubbKW7IuDgu1ex/t2H6vqt6feDj
WzG4OLSp4d6YCVAAh1Wcg0HRDwpFRHANqhr2ST8HhW/S/DArAoNL3sHrvmma8U44YnrTuxqLCEMt
tntty7ofEKtgSWBhAWGiHKzP3cCd0EbGVh1yRbKI8wpwI6PqYPWutBRx+eKCwjTeqMk7O9ERQqTj
e9srtRPFOMwQqYs4sEhnmzkRdRE1VkXcca8oIm1sfrXb1rivsjoNQK+HvWjnDEhA077pi+5C8oF+
YmTZci9jLTmBho8or7UmokbhbAXxm3aeorO0q+RuYAzVeuywl/u4DC7IFPuCyCNn4DcvOL5+brwq
pqMNc5R2lJ+/IVep/SaSyim4nff1h3WJP3Q9vf7iiZ0zdxoLB/4JrJ2umkqxc58oPfAX5zdAb1r8
ehWTF0zd5H+q9KKLPIRxh7VP8m2/JLPtcFvBIrhdsuId9eC2N56IRiSadN9zxT4an4hINZSkZR7y
LhytLVpTrThMir9E5QmVyVOspmVqMd4pgVs4ANvvo6HlbyS2G0EXTzVXsG02H80n6pS2wqICZphP
NZekt+U07V0XoRp27mvxHbCiWQOOXv9kSOySLW8F34nl0VDMLQBKeXRreigzxfoYVM7o/eyAOfsA
PxBPhIO7jtQAjtYNh0WxxtxtGr8Q2bEe69Hshzdrl6/7WtHNHO5bmVctkZeXxZtylaeRtz2M2shC
9xRtzX5isG1PbLbE9fo5ahXVbUM98wXy4asG3mNU0/wMFstNv6R4Xr/rugya25abNND09Kuf981R
S0b6hTDu6hgAOqNVhjv1MPkrbQyNapt7cr3TZqd8mEZkj1wnq4Ol6H3Qtki3UpS/jK801LC2wsGJ
p2UH66Y60evByqUnDHiUtvYOPyDeQZELc9d6hyhvvKPplwSSY2rfwXF9jO1hfQCh1mRkbgPYut9b
2GJtngFM4YoxfaV3vvE1HqnscNuF54U1dn3v19NCbw56pCstajgIkwa5CvvWLNJPJrYEFFZxGg6+
yO4WX3ZE70G/NOFhbuCgQQUz01UUTdH3rKAe09PXhQ+HaF76T4NdyfRB86rhU28L7a6tvOGr90QY
FRbckDcZdcTyrRIerMXJHfXiKdx+DLkPObS75jQxtl1T4vQGYD5X7Zt0K2mmAsDg3SD1tv+AAwwV
oAWlY9utqhMU26neHqQ10bhsrYQq1R9qXdul0MU/rq09AqvIptglqGruNdS4dIhT0MkVOfwHTtxu
2jtVSi1Vz3UiwNAS2gMTl5EyNBqoMffDUMcyrCVF1U56OS5OYjGW5oHKBN4eOBLbDJpbLl18U4/m
kyzz6ZZc51KUoaJRCQyk/iaAlsiRi5b57OHEINu0ovkzlarRo2Fahf25YwUjor8Dt1Dadv68GmRn
TyhWw8VR5isJjl5cNMe4oLJdSv6LGau60C6okyNogF4XpYIWfFCzkqF/6G7ZhNgJSu/dHxDFFVnH
taa/gHJMTYy3N+9zjgi1tR3PyM9/Ahyud1456uK4EiuXI6yC52bXY4wWKe7WV26uNV9efvaz0bNQ
25jKUdBQLiiXsgzPmfrWqLe/vLqvHlPfGg/JamThRt84TI12PNZWMb7T4twug2zU9P3LjzeePV/F
hfELSHbl7H3m0CBdIbXFoRm+kf8gI6wEXXqgfpquf8ew+6YPDfFFhPyCk4I2QEj+nmWZ3e87lwZt
NHcEgAVcW9oMk+N0yU/xqK3F/VgnsXnAjajUQjvv2+VNvRHgogiblnZDuP9MbgAsxO8mzABlEv+4
tDnWpGPQj4ejYhpx7hxkJ2nlI6k1dRjgNBgjUpqNgmovZ3oSvcq8SgpDzTqMmz4RNluWh63TsJYz
niag1mpO8ebGOD+DnREmYr2hvOuYY/zO8zlmWZwXLqz6ndN02XSILQyA70GX+V3UHm8HOac//XwA
bsryjUF+WhB+TZpbZLaJ6UQyS1I6Vm4nVzqgAr31jV94Sb5HqoFVKt4HHsES2CpeiALozcsGQmuK
oqnwp3e/943e7MlTMxrabK/Y+ohSdVIgB2KyutU5JUu/Fa98iExLsYMPinSoX3IqoKKtmC79YjFT
4nYx1vsyba052Q3z4Hg3VPBPnjl/Qvr8YL66YBVBr7LNS1lYk4mt8CW8F9PGD/Vo5URLfSsgtE+R
trKw/yqhtBfhrEk7f0xMMyFmqwbdfpWsuDDf42mdiGNRNDFQHNTfYg+K1yd4Jfc2FNEOnmiTKUCL
ZgYkXgQJ5ichYqfb+V3hNDTystzet5T+5LeU3Ja4DrTeQfPqsuYvLLVfXPqyd+DetIvTFtgHYrmn
/dVISEhv516Sjoe3f7GDBtTUN1bHhROCcDzcnFgAEBlcsHwkL+cTbwNbKV1wKehycpGvtNTjdjYO
6RYHKWVfHVWitq3Hvhu4E0JjMtf7zXeS/A7OOv9uc+98DYDRpwcf13R6sYawmyObaJ7d687q2fsS
twkNA1Lb7MM2H0GfcPHjj5qLV6ftzq10VFyIRzPvr8Yp8+1E4yj7Akahrx9ensPnmxmyBUgdbCO2
mgzYZF7qWuQMV8HOYzjPOKOqS0AS5OlSnEq9bO6ctKOlodfYtA32gDG1RkLWjUX0pE39z1TkFzDI
OIoJkjAcQSy7Omr+8CjY5CLWKoO1QoZwX++dxLCpgzePtshvVIphdu0TAT/yS6qR2bgrZKd2ViMx
/xZSQAAqGpHayC50yOFmQbt1X1rz+K3KOMcDi6vZCVpo3EbYNNgHMeYYFrXc19NdJTatnEgqibVI
2PRaDy+P7pOq+M+XA2FHQAg9RSmICF00z19OSCfRY2f4weWqfaRZVBUBmkF+PU0O/5GL8EiOJqbW
d7Gby7/wyaAj6rpdTqqM58VWNPvVYOxq0nNerzR3w2nNsvfIAMmjKTVDvPfHNbt3xoo9RY9FlQUA
UKh9MWg0HtMFk3S62nT+vdXK8rBBFN/QjhR9hAi6e2fH3OducGAupMiYJXGdVoEQEIbYtKEtnL9x
odVuIWqof5aCBi2AG65Bda/af7ASKkLYvXbaM8fqx2JKkDCImtYx1wpuZkNrySV6+RNc8BPUD8JW
AIovAlwDqsxlhFNp2ynnzKo2Uo7zE9He2vss8wmzS0bCsbD/cNaPEyHYgNHQ90m7FqsXP/hQqlMa
ZgP80BmsPdsZifB/VdLLhigrdeeVa+WWsR+bvPzVpQK0VTRt+ThOVVu812dv4YqoMFo2muar2fTi
gyAMB5WOrtOAfPqv2iQa8AYdNUKwJlM6hYlGKMq+jzWmSD20ULymnhuo6OvcwtwPAn+4lkbfBDNI
fBLEm5WmJOksveIbVTQcC+4Vkr9yttegZBcZEHDV/GXKghWwoLSt5IhzRnvEegqyOswF7sIiHnHN
8LiUg9TG9RJZWdHWYeWWvn2q1oyVMiIHeViLxvjY+yt/k6i5vsGC61z0kqX/iIEDCvfKNAo/soaS
ClwU8N0ROTirtluNEcTs6cP+f80UUpZ6/+t/6DjPmELvx//zv3+cE4XUH/hNFDLtfxmYWRHViPGA
SbY17LTfRCFD/xdpIZgIYZxGtf6UefdvnpDj/0v5QKuIUgNzZoqB/8cTEuJfZPW4uH8IDwNvit1/
whM6vy8o61h1S8Dji7/MxaP3YpMfCwtIYPbtQGuQdYBOu29h9vehquHvc+Q3PzLClPdsE9k/9sDh
0VTryOApuyl7GbE/zxcTmZ7f5w1Soo6VVJp285hOfRp6jVHd8B1XFel/dvvfb0lFzVdA+uUwoOeP
IoxIGuZWCVzG7TYkmG4L0pboIW3SbgV/nRfHvx/1pMbGYADi1aVDlJGQ1Wv1vJWRSvtuHsUa2q29
3mBXnhe4/36Kygm2halMwy8qobFMkixGERI0GyLGAckczVK9uRvHqj11AJD1TiQLHfU/pvWV2+XV
xxLpoQTRStN3UVePgHdFlrUCSGEgOHLEbZSCpKj3U2lpQQ2dn5gub7zx1GtfDyYpNDXOCbikFxPF
L2akSg5PTYdipexZl6Ad0+rYwDg/vfyC51XX07iaXGwcFRbFynySWv9R83iDka5G6cBRMlegIad0
5CHbctzounwJbZOTQHpFHPletzzGTW9FLz//yuxhzqitgOgZSAgX37VKZWZ4Bd91Wrrs3qx9OvR9
B9x04znnjNjf76msAhQxVkmUL54z6ZBAkgzlh7UV26kZCMbTPKd/aCrZwV+R/9i2CIcJbmLURoa6
j10ao3raksd0dlAs6MCqTgJQtK4c7wLq74269cpsUQG58B4RwzvP4o8LLlVW45UiWOb276Jr3EPi
FcNbKXLzxpOuTRYkxzbOQURQ8sHOd5V4AmGG3c0gkg4RoSwy0sApE+OR7JD+Q7kgaQlm0chPeh4b
D+2kl+HLs+XKciRZBVsCzCC5L1w2e2hMGeAi3ONkY2of/HhMA5C19dQO5fIR93U91JzkVuD9lROD
GWoQY4aAgRPoYg9AKABZ0GR8axiNO7iOMihJGdiz3Wh3eaONh7Hzxb4Z0+7Xy6977cuSjscWAIAJ
r1Z9jz8WZzmlCw7bnh2YlbnhTTQi8iiwNfNaX7sxsldfEgCKDoft4VBxUSwbPZVbZ8S2goXr0Gi3
7LQ4i/G96SfnESTWfK2vVfoJyxHUb//4Ldl88Gvjro6hw2UYYIpxVqI3wg4qmRXH3kyzsDdgMaVG
LY8vP+riTvC0DeDDoW7Sgq4nFp/nIwo+6OaGzrOSjpaq3xbjzhWZF4nVjHEBKB4ou83D3LfOe6us
9cjI3B8aPNQbu+6FVuDfv4NhpvfB5oDfxvnvwBlwmjbJ74CpyGyO5UcwIoKepaKgNq0eZmhIAhtU
HUJGu9dG/efLI3FlP6Q444fgogyZXpVbf06tgYtaoksbRmU1cPPQRH5v5dTrjr1U+9wideLl512Z
yhbWNfifqNKQC/b585oK8bstZuYXTNA9klgrBCdOIRJo3o2pfGWXsilAqREQylDqXbzaNmm0zul/
BkVcEDLqEgS4s411fu/MY3eKS+EcafI0P108gl93ChD7x6+K5gKrQ4ubCw5fF7ukY2MzZKCQCZyk
wXKDCnknNqe7E768FUR/5VU9ld0JaRfhBQX0xagiLK5QipGtygn0urFafZ8kipHU+VC24W0Dv+pJ
lMOvRV4lbwXHqZ3vosr88/GXxu9YKGhJvWoWJ7aasome79sejtrL43m+6T/V6HRlMD1S6icdB8Lz
l6RPNTdytZqoKgy8AhLduBc9EhBYruu+EFu2p3Oc3/CYOZ+v/34oYgZOGYxWEBucP9TSDCOB093A
Bci7A9Y7yTGXaRkULtHhL7/f+Ud8ehRuvPRkQGBUHtRFaaKbCSpZlwAvven1XaayarfN/Ctv7Hjf
w3C+t30c3By0akTkSfvGlnhldD11uhkmS4Y8x4vZqo0GqgkI2FEs0ElJC7grN53+DiAFCKeYDfRc
vXWjo37toep+yNRVwclKlvLn7mOMSIBNIwODMLLyhLagiPQevxpf3/JfrpflQLLjfOOTnh9xT+NM
D5+gQU5S2lSXUEOMQhAP3QZ+WCs2tMe1OCKVdQK9hQK7I3192fkJSR5EXFs3Bvl8t/39aJYn3hkU
TnSB1E/74yAfYxzm0Ih3UTlAvh00LXlAC+3DKnINIIJNP708pa69Kn64qh7khWmqnj/PlTAeTHPu
IkOnz7akiXvnirlF9eA4KEmLNlOocveuge1+YzZffVXcgbiqUY/S0D1/dCG10o3xz45Wd87u3aoV
OzkMy6eRHxFl63JraC/8kP49thiRebQPkKJdmlnrk+lUVWJDsmosf1+VuHSgS92wyhFb87F2HTyc
GtPVcXS0ffkTDMl/k8Uc6RYS+8iYZre48bUvqozfPwmDORoMoBugRhcnUE66EgzZvovccv7I+iJ1
NqHFAB0V3oZvggR1pvMAzw2qkY5XUDbP1h6e5Xhj57yyiWHEZGLMxAGhqtfzb+GmpWVPhd1Hy2iT
p0LAyl2OCjE0nP+xWzxzW/zT3e/8KPj9yvjq0dQBh6WquPjsGvZNcp5oSJaJ6z/as1kfJpQiX16e
19cmF8E0dLLpEKlryPkL4TdvS2CfIfI7owzN1C/2hb4aH7ELBJmGD/nPatN/vxaKW/rluKbSBTh/
4BDL1k31doiWrqj246Yvd5grz6fZyuThn7+bQ3XkICPFHfRyHsMxoL858rEKfJ2iRnerIw5F686G
GBIm69DuX37etckBhdgg4YcOEQDs+av13VrOteWg1ummeT+6Yjg2UEKDmBT7G3vCte2Iso/Ijqc4
wUthHpJXuidSDtFQO2bYi636UPde/rqwsfvJKdgROhQ4Qw0LJmYvv+VTP+8/NcrvLwiWo3Pv53/e
ZX7AhpTFWZ0US6nS8U49NrPRkoLorO407E0NeUhKSP3fayr7oyw2Xz8OYLV7TGwwECAPPX49SCJG
ygVyz71T4PoFEVXGJ9sYOnxU3dW7cUxdKQe4hMHNd5gNrKiLvTvGsbE1oatCTUez7HvLw4LiFn+0
Sr6u00F+wIyPmOeUUKW9VS3+rc1LTenzAfN1vEPBKKDVQ3C4mBeFyFaamEDXrszReRAB70RTmwmI
xFpNZ11uvZnsSMHy/2o6DV/mEWRi5+G2ePBxi/8IoGt9uvER1bXs4jeB5oDOUdRTMDxtuH+cn3bT
tNPg5k0Ue/Gwd+Xo4SDrDnfAbCnWFZ2iDkLJDPBIRGyx2fEbqSXp15d/xfNZTMYA8WP0Wajt+ffz
BTPZjTX7dU/jQ7htINrcDxQ75GD2I5SkGp7yVvQYDaxddWOpXlwX1SSGfM8ujqGJsmm99Nwkjgvg
cQSXYnycI7Ko7cDBpVsHmJzNL1fbnFPvzMn94seNjKzJMV8bqT5/fHkAnu8YiufC/g7jRYCtXey+
0o2NjZCdmrjtxg2JRTZYsUb2GpOc9UYBc/1RbKW+Q01K/u/5WLOaa4yOVMIbLPvvHeSFKO67Xu5Y
lc6NBXftuzp0lEiOgT7huhcLbsapxsKepImEjpAPW45SGwLcDmb6gr71t5d21bfY7bFHMVsfZ62X
B/Xqt+XcZCv2kS1THJ6/6kIC45r7som6XJr3sSO9INUTPSDKeouw3Gzu/Q6fx2TtYclBK8RxyLjB
M3h+rPq0mqmI+bTqaL2oE7JYtC5GcU2UjV71Kmkm7C426Zj3m9Dro4Eu8MaBcOWBlOCgOow3j7u8
txLuMICAaiVS5y45pq02BRD4BORqd9nuYest9Y1hVnPzYgehDkJhqPZVTJIvPnJsNe6cxn4ZQYFu
YKhm8nHNSpeuXR/fw6vWd1Bp8/9i3RKYzKGnKE7c8NQ0/2PfmuomQ5SZ15E7DPHBQl/wuFh9sl/g
yr3VxOjetZjTGOGckAia1UP+Ci/C+cfLM+zKWuLc82AU0Gsi9/TiR/SeiT9DMtRRZ0/Gdwj05cFy
l3Jviq77+PKjrnxXTmswd5AuGolPbK8/3hcaGr0XrWsjqFvJz970q7sqNhfIMXoXij7b2huf9drq
URUntxzV8iFa4nyE+8LEDsKr2oiOMGpbrR3Qo3px/gEVTrxiCm9P31p21CZKaQkdkNbEBLYksVtE
L7/6lVG2VNPJU21iC0bg+Q/h/5m0ApeniB0cZnbhd4Bhi22EVowJTvjyw67MZl4V13zxZPR96eO/
edbUIg9qoxwx1+NYltabzZnFETOotxwBmNdpqX58+ZlqhVysIBxogFBwflA8y4vdX6AymtOVF0zy
1ngzE8IZsn+Xf7/8lCubMV0enqEu6XS8LzZ+MnW0VKyiiUbizIIVXdtdnGNPtrkUZwEkLMy6sgUj
ysPmyey/mL4Uw+wQYFHKXff8G1aW00kiY6i+rbh/KJt0CiY5xUtQ2YtxIL95uxWDfGXBUEsoSJPO
OzP48nWHCTKeFdNmchHMyzWD2ejlW7fDIs59O+FXe3h5fK9MU5YlNEbcA+jy2xenTTHpmw6NnVd0
ESGVue+9GuateocCz/vy8qOuvZu6AHOsgE4xruejaTW90Wi5SyFJIEnQtLmBir3U7gk4R3vr1NWN
mkEt9YsJahMxLIRhUy8h0D5/Ht/JzTyv6CMzkzAxbRYF19LVDVJLOlDi6/mhQ/rEITPES7Stq3uj
q3X9B3jAxDQOmUMXLywmFydUwQ8Yt7j6hmvY+IB5AD5pSHgeGsyod2KhcsdRov6Sdbdiea8Nt6ey
WQhLg9J9eQPPxiLT57Hv4WsBFg2x18pd3wBQTxMmp2z2tyhlzzsvCuHE1FyxGfiXy+wOt6TXJkTh
h96Wu8c0V1XKsuBRoi0fqqyyTpMcl2DdNFLNtDL7tI5ait0bboCt5k2vX55tz7YnfgzoLrIYnUg+
JCrnX1/P5xZblsGHpDkPj92C2hfylL3/50/hwsgWiNMMd+eLORb7ebXms0NAvVts+2zIsJaculsw
1bNFSkgCZyioKRiCpV+eJTXvaG5wXcMFYgOa4K48GZ2Yla9Fcnz5hZ4/yqI/aJJjBmDByF1seU3i
sq05uonMnUz0mZXx0VuJFpxbPHn/8aOo9GxQW2pt4kguth5/KQeab6uJY02yrbtGS8dhZ5FPMgT4
i2HA/fLjnq0H2vYgQAo9JT4IxPp8QojOQ/cx21YI2fk7LLaJsPG12XeTCxZSztqNgXy2+HkSQJq6
t9NMYQc6f5yRr4m1uYsZ0v2UYVo57Su8eYfX+iymR1z/+jvYP5DmcM3c8FTsiHB++X2fdx3Vu/IZ
BcQfqMO2WiF/FF84BSvy6WiGExtsHyRGDFvWxR70Mz6yI+7Gdmd9tpEtA4qV7UQyTputFMRwjFFA
57gG3yjO1OF1tiGrH8SlCmYxPDAakec/aG7aLTcKkpC8XrO/eVj2oT1M2jdmUrxbtR6vzqYffsrF
uJXPeeXTU4aSNw+Pl39cUpLK3um1oQWSKjD3xK3OcsJWT4b7zLG0fbb1zo2953kVypZPNp8K54Rg
Brhw/qaOO2/uoNkbYux1yQ+dAW8mKLeO1VsUI4ziXjRcMBekKtDvkwZFg5/GSlmEt+7nl+fBlRXN
b4ENYoFcERB/saIhOJolfEkdK5Q1O9UtIv5GX/2I9T3c+MDX3ptwaRv0CuSKtsjFFzZNMmkT3VtD
C4guIm16ijBPme7Xya72Jbb3u0mbqmjb5jVMJywm47Xvb2wrVz42NanP/UYxtJ6N/YS8250qaw1H
12hPdYxYwES8FTXYi0Qz5oQ39pUrC51uIrg9iguVMHcxvk3jDv1WCz0suXjAHpDto4Hq5K73MI5Y
8qqco7z0q/eQRZY5iOPEc28M+5U3hrmgCh260nTorPPZlsUpHVW8w0K6Yvhe6wOe6XG/fcRKdPtJ
tjky1Jen1JWFjE6MrjSeEATkXK6nuTTz1Y9jZIaaPss7JTa8szBDEgHS1LYLAIO8dge7FwHKaKMM
vPHCV4acCwdnB0lhT2qn8xeWmYAq4EnYPZji7PViG2jTIN84NDhiiF0s3O590ZjxoTWnLShW+V+c
kpQWNgPumXALLgfALrIOYmJHqPSMH1Y24r9RGwmqUAtv4ZfH+kpVRcotfSB4Y+wq1mUVuSRTkfsI
t8IFq/IkzBtk8TNzH8ds8jOSLHe/9pXVhR6y2mNe+IVNdWUIkixIZZjFIG8odJ5/fA4zi54jJHrq
hKc94I9jZaXFZ8AkF6Gwk+YxwSzrSC3b7cZpK+6qCgb4iNgRgUl1ayiel3T0o1TOCcRENpfLfmOO
AYhA5SxQydrpETL/dKexJG9QZZ+vJoqfJ8GJyuHVxcUehvtzbzWpLUKWlfneS1rzkLXSJs4Re/A8
V+6mL3/h5xs0j1MaAEW+EWQbns9mTeJiblqJg5FdXoZVvGyRZfWYzTdbs/8vHkVHj/YenqnUeOeP
movR07yickKOYSPwRo9100s38BZ8aF5+1NVhVCpMGhOkwFwGv21Jl2qGjEWIPuBhGbOEFL/CiiYv
noImzdIbj7s2K6nqYAIDmKlewfmb6SZCVcfgXmeubfMBPnCxZ+k2wYDm7V2zYXxeGlZ8IO8mu7EZ
Xn1Rlw4XS9Pkzn4xphuIKkYYM2OaGl0wNRbmQrPUHwlFK45AJrcAmavPA5IhOAoBzzNA3fDqeIXz
4uCsn81ot5AX+4ngRlfE1clJm+7Hyx/y+WZLO00tdqg9yPEuc3yAVNrKr3meVc/ankTP/8vZee3K
bWzd+okIMIdbkt29grJky/YNYct7M2cW09Ofr3TxH5FNNLE2YBsGDGt2FatmzTDmGHCzoAL5blpL
Ey7t3IZMAt1Ct/Py57y2sttj80fLpflJcUtOg1r67jrC918aecH26s3iPUWRZdwWRkUCY/DMl3WO
z3rk8nNtg1SGfVQb4TxLorb21f9mmXJ4+jo7tHNGtGYeIGQ00FR6nYohCo1+cK6xHZ+FxodWyeJs
qoH05fdlLgOOrMKCDTAEdmm+eLFRB0lG9NS4S4SUx9jepgZircdbe/RlHTJK0nWSPqbttndGmzPD
a6fKCqVAbhcImMCuPcAU09eS0f5vrsblGKhamoOQSSsYoDon+fb4Jxx9XWCAVEh5RtlL+RN/eUyG
ZJnWIdGtUI0G66WejfGyakoUNso6hEIMZ0nRkT1KUCRkvCPUwHduwpvdoiipKIaKbiw/VOilrmA+
6z814PWG3+d1/s/jBR44dypegAVkeQChY/mDflkg7FJNXQrDgHJBY4Y+WdKrRcx7iR3x47Glg6VR
JUBClIti8JLsnpFsgJGC4XOY1MBaZ3C21KuVXtIUaomshYfozdYAXgO7JiwBubVXr6vzQpnXVHUg
zIK6XsC95DuwpzIzCtckMrnjSdRxvzpcECMygPVlyWDPYN21sHPZShpfZjhArw4vdDBlihKUGQp6
6LWMJ1HAT1To1g/YQHZo7xLck8vsmRCaYnRhTCdb6KpF/zGbqfvDXfvyM1JA6gd1Ncy/SpiuPiWM
cj+njWjzW+R4yVUt0+kdiYBKf6Hq4XOK3O8E7aS6j/dffs39zyO9MRmbIhLnS2zPlWcotMWrJApt
vbCfuJlNoC/Qozy2crTr3BQT589LTsC/tdLD4cFABtSHaTbBVNnXKMSUzrfS8frnQRlOTvC9E6QT
xwvjARzSAA7t7opBy4/QsY/CHB5hxmUVL/Ci2vDVuJqvieVAkJtUZ2jS+wtKNYjAga/MC8ft2S7R
NBjwTWxJ0AsRGcIlCBFleWxeiTPe3KUhtiNsJkYBDidrbFtTsP3Bm4D8yCUrkvlliB3HN+22vqwF
AhT5pLavaw0z3ONPeLA+i+QQ98OEhIQFb42iRjbTbLNTsHYWABcVjYd4csTXchiGk7bx/XsCDoBW
ECkoBVdg7FtTUi3BErGeXEZ7SINiFBaD9FP5p1ZGHgCVWDOuyxQN7cVZh/59Z6nNyVqPLi2i67wk
sHvIf9ndCtJBe5qmCpXHaq7/09hj93GaVgGhNe2qm1oaDY+3uSS863r3A924+oJCeo2wBkqv/jDw
/MBLJH5DDSV5LxmlT6LUneYswA3CCiokoGu5uSqVz+0W1UUBzSEyPJd5XAokkTQjfUn1RvmYpZac
NZ4QGU/nUv8E9VHzIeqm9H0PQ9athQPxfWvUy0dYHWMAF4BVZ7VD5imrOvFRV5LqT91SDB16M4O2
ZqvMZ3srv97O48g+GGMSVNbphe1uJ4RmNYyfQ3IRavW1btTiGa7sRM5PJUEFmYqflP1wy0WDfpKT
DzeFh5axBeF+KCo9vgAiaU5288474f+YL6QtSFOdf8qc4Je3VYLHKpRKTDhGITGKq7yHINGkoIgk
rfHFUqPy+vguHRnkCvEo0MeS1Z6twWioaqRIIHajIo98W9IbL43QZ3iDqvq5GZP8JPa9u7sMwWEG
4C4VNRsfvLUH2bwwLVjpA6g7YU5ikAWkAtCElRnu8M1LI7zGCoMKBtC43V4SCSsZrKtmME6thWQF
paP/emtdfPVKZQqr2utPDMq92hwn2XAkBsPfg+ghMtquTSEv68umZQDEGcQN/Vjt2TSF+PJ4WXcu
iT+cC0cx0JG98X0H1xiyjoKUnL1IEcSqO11ctKUqLk3prDAdTLCblEv9BS79EQ728gxifl+Dxz5K
CNwZ5gboE+1OTKJErTHYGfaZ7gktXcSv3ooCmmEN/ZdGUYz5wrWJkLjXJu0bogTL+9xp2qc4j6bg
8VYcbbhEyjJaSWWahvZ2wxvwD5oTMwYT6x6Mg3BkhlVfnenSHFwR4gVOkWvISbX98JbaJqMeObUZ
gOkfr8KDYVkBvOhDjO6FkLS+uQEnN5h8jelK+i3kxNtVLUyKODNw5sCgn/A8VXH1TrRjcbJ3d5GJ
tELeIEFuOMB99KlNJQARiPqh/TWif90SANSE+h41GnomqCsNuvkJVlvnZMj5aDPlOI9GeYE59b3G
DwqaNHgkMXyqDfYfkusefkW7Ua+r2WrZZTC6swLRsUXuCgU+Ktp7nF2ntyOS40zwtDCt+qUJ87ka
Q3RUGitQ9QyewbceSoNnkHyMSjLzH/vOZqk7+apX2NOFrtyYvBue6TZa18dW7j8fVmgxAlJBbN7Z
T9TA/R0n1KgZi4K/7CO0+9nF6Lzlw9SIAuQm5DFoBKi9dQIkvN9MAi90TEyuAv5nD6MjE+JSC+6C
yWDhk4i67MmEfuOSupH6arnFfLLMuxoYDlwzKdM4usNDbe2eC5rukKf0HuhpCPIupjNXz8LTnYun
wT9M449anIUyeg0V2FlwIOOWrTfHNNMlEJq4DlC9nXNZYlOZAFQbgaXnUGQPkxPMg6Vfut4pwwVs
sh9rY3ctxTyFVqnPV8VWjC+qBYT38ae+fzINKLmoaNCC4rLuHS4EiVGDEDd0DtqYX6K2RWJNG5wX
24KC5LGpo8/LuaI2TzQHicPO9cCZPCl6BHNELAYrdBpjDjptUZ50yxl9rR+mk2jg0J7F3srRY5mc
bl1dXxjaBGaU48TBusRKyQYKu3iHrKDLrGy/nKTAR1sJboSbaUnenD2oTNiTTcoAkUPuonepqVkR
LmiHX4Smn/Xm798mQ6Yn4PGJd+hz7I5P2iu5bVSY6pxYXOC/HEOjgmLu7R8M6AJVREJYSsS7+xFP
S5xELcRRE9O+EKEXtp/A6w/baPaPMyJ4/djckdcBfwS8ii4Rmyi/5y/hKeqrud44GhFO37dEVJl2
K/JKCRS16196RryDXqvsk0NyH/BQymNt3AJmRmhNbY1qzUIH2BlMaI014NFK5olP8zKLJ9WZSDiq
eu4+uUpb/m5Cf/gy5+r8x+NVHzkhRoiJMXgwmeOWu/LLqmF0WbwcCFiAjEwSFqpgOl606U1TPO8b
OW9D8lJ5zOU30+fHlo/OKwVbIhyeS4flby0bM1zf9sR+u0XTXgGx6e+zfPkoesitH1vak2cRs4LC
QVaTToPL+7WnkqoKhKVtNeYqoieV+DpkuwxMxsL9d3Ijuw31stArOEIiuwxtCOlUfynT6oM6j/Uf
WlRls2+WTYMc81xpMdKDjUP6lKJm5M+iHuG3Twopiw0k73uf2tp/C0rOQ1C1sC0/AfbP+0Btq4Ya
iW1n/zGcYf47t+cKjqUIZSrfylZR+c06Nie4hoPDJceDALPhEYi4did6gDm8HleGxFsEmq5Jbtu+
gSbKJYVXN0haNPYWz24DBD1LH0axM8DQjt+S7JlQiOo8qmKSFoi2xPYLe0bvNVbkInSxQpO7GEgy
opvQqT+mQuth1s468XXQQKL6ppWzHWjujUaQeBBK3pqkayG5haL0k5WKNvJ1StogkbuiRTumcZrn
uLTa0Y9pujB5lJTTWRRycD5pCoNz+sltQDqw/fXZspZW0hHNOYo5h0iEFl+heot9su7l8viAHpli
WofHgusAwnvnBWAZbRqNW8iRAWrJV6NJo/UrT0UxnBRmD7ycHAz6P1O7V7CCU1CDx4yX3xLa66g3
xR+rTId8kj5kaiAMnp9mq16vj1d4aBZ6ZkZPKEYQ1G030zRjyFRSVui29lj5ptlLluRJ1KmvNqL5
w/NS5RKZnXti92Bn6ZtK6jYghVQddnYTt6/mhN8TqJ1RPuWSE7EZ3PZdpKs/Hq/w0BJsWSQwuGzc
zHaFOSUoD805k2M9l38iVe1cPbPtdN8yc+/7Y1sH7y/P4f+3tQst5gpgcQwfdJD0hfp1hAnnr0Z2
pB9bOVwR4qcUTogUrf3AtanW7lToDcQeWtyC2m69L6LWK2j3o7MJqSNTmuTXIw2V0xa7U4nMTMpt
ppwhNIjP47KbLmaKMnxTVP8+XtTBQSSWoAFC647ccI8zHUtnnvQkIoNZOtBOMFlcFXeintuM8S3P
Wu3LMpfWn4+NHn0v4GzyXNDMIvHdng3KBm6CpIyJuPDohnlWFb8pTDr/9tjK0SaSUxNEULTkm+28
CCVSgYwgS+u7Tv8z7qr/NJXufLHb/H846nKKTuadMBbtv5bhjGBSx9lAmmKk4Ikid+kvM3M56xop
z29fFCE083O4YnKW3cloDL20IRI3ggH8aQhQfWBGfP02F5ERPrZ09JGIn+F0MZj5pk2z/UhIU0wQ
/+MZNWh3rytagDdniN6MbaRcJ+d1mbJmkzjyWysNJOeTDR1G4AzdPwR67aUjArvU0NoEmj02T//D
omT5U3ILk2nuFmUr3mI2rqAkQTX0HVI1JFhR4UTqyeYdXSum9//Pjjybv4SR8r3R0WozAmNiKgsW
08bXTRi0HXQqrnmzuC89koK/P16cjF92WSy5Dpkz3QMddoadUeqISE6XK3c5d3SkGaM+/T6my4Ay
meO8j0RvpW9PSWh5gYolWLeI2uUv+mWZmZb3mVA5+drgPmUKQiRqM/wz5skaMJ6sn2R0RydSlq8B
NsH0Y+/B3ag9ZMasDpz9lTkAr82cJ2OM1NvjXTz6dHKuTKVmRs3qrs2lIUCJCpgRgGRK3zkR1bih
SLuwQs2COWH3dfKi/z42eb8wqiw6hR0AkDAG7ycPMm3QG23iEhTkBqFnNfYXIj/322Mr96mNrOWg
Z8xgpiyv7PwhQhV6kjBlywCJU9xg0TafxrTvPldIrgZIniI60vU2OVYmLo8t328pliHJpJaM02Jg
bHtMTNHRUe9YX1U643tDMdLv4JnFK0SsMBghdnBVVss9aefdu3+KSLLqKEG0zF/JTf/lbFLZRAeG
WwhLyBjDgjLAbTjQ3S+LVJx4lfuLJ02B5cTf/qyXbU1paWxD2YMptHO7wPBSL4h4RMM5G34syESc
bOeROVwmJNp4TLBFu1uHbg8d0ZV7no+iDSQmL7QTNGU0Jv1/y0WpnNRxj46ndClyFJJYZA+LhkaZ
UZyYvMWJe9S+jNILKyXST162o0MCFoOC1M+Czb70lXWw4TF1CMrE69MPpL3TTZkyPMo6DUj0tW7I
tFwVPj6ZB0ujWwSjiJxxBCWxP5kUywcmsaUGaDy9InCYXLyxN4LHVg6OIummS6Oe/iMdv128Y7aO
XQ4FVkS5gLJ1qsRPTbv/COVX/uZ8hlhHlk74f6mi7ntu6MaL0S655HqmRiGRVua7CUIz3trUgWZW
IpjRWXrzM8DUMx9HBkAEW3ujVbumZlPx2iWm+FPLY/eFXlb1XVEmuNijMj85KfKjbN85OSILyoLW
FL3MPYTXsUqas+sCGxg6ZZ/MbJovzBk7AdQwcVC0zRQw816+IIlcfnHRfTg5M/dfk5kIAgiV5gxT
q9YuZCmSEenYxQGXX8bTX64dqW0IAXh5WeslFidbe2hMliz4oDYT17vUppzWWRVrxRBwC3FXix7i
u25d7BuJqnby8N2PP0BBY7o/p+Ypm8LPsHVjlYKwABpOZZhMBYrd1ThfVK7ExcvE8hoPM2K+MyRI
c2IxC6zM78zR7T49vin39xG7tKnkCwV5zB5gAIIGZb0VMhx4eOdnFb3wS5yuyfV/sCLfWaJOYkBT
bvovTwMJOWe0cMtw0sXwhFYxI+v09k5u/b2blkEKEzSyqMeq9K0VY+hmtMEpoRk9ZW4jXcdnfRjj
l9SeoHvT6qE/+YBHm4cPoxbNnNA99Ds2e0iSgQ2Ea2t0XwYtt9+PDfqjjzfvaFkO2A9wKrpkuNxt
Xpk5ENwiZApWLkeeZWbqv1ihNvfUufQHLT6zd/8usIO/2Nu9dujewBZiYc9ZlPcFWKjvMLMuT6lV
Z0xqun8NXnKmP3K3RCaJ6XlJ8BzFurv5CDWCzh9ivjKc9c5EkVx4wWQ63RNyQBq80PUZZv/ukmOP
eQAKUS68oXd8ak5Srf2QIaVkKEl6TbqGho8BjIFfOZw4r70qBISD2DJk+4BDwsj0LgqccY81TL5l
2Hfj4gUIUsV/cJbmj84qRrjr0rKi2bYUwVIK79I2nvG3miL65Xe5mr0b1kT/Dd1JmEWXDE5cFEEp
Jc0j0GKzKv+G7YPfX5b196U0+ifN7pbPY5TWN8UYUV9M9OSkR3m4c/gsGi+8sHRJt3esauB5nrlO
YVrO9rtJdcTFQnXw6va9cuKJ786h3DjMgMOQPKN7AIKYHWOeSL/Dwl7+sia3+hvZ4+VWZQPqTIjD
ZmNgFukZ9d2RVYkEYwKSv+9m/yovIaY05jKsFW25eOvcMPyAxEkEVc61HBQVjL6uXR5f8aNdpWDC
3DH0jQD9dp5rzTMRtbaCiK4FEVmX6UvYT0lPqbA6A3EfmqLRA6YMMkFyu+0HnNZ+QQGW920A+eWj
OtIikzJFYdIiWP54VUe3Gko9yN3BBsji09ZU4saTObkmYmoTit4O3bRwtAZ0efIkuRpoSv3+2N79
e8qJkZBFk/kDWCD2sAtlptyG4ieP2RwjB66ZtXcF5Fy8iE6p303x2r8qc9bDypvX/6Zep6ODmtUn
L+rBAcIKmA+G1mg77DlbvBKUYF25ediPqROiW1mH62w2Pmqzywcv8lpI0s3qxOjBV8V1EhNSWefh
28Na+nJgUtE1UUZBUPoSZdH0bdWcnsYLCInHu3xoiiIVeE2GO4jLtl+1rRhVXiZMxZ0a3/q+iK8j
Ejcfeqsr3u5sgOpIWlE563TXnId+cDSNSsHU2HpSGd29Km07B3XVnZU67kJcoh9JZgekF3pnUrjt
quIyk/ikKIf7hWxLjXPrhmZ0F1ij5/2wrXa+jBrcqZ1EKsAmdZYWHW0qoGzJ0UUqQVFia74lIrJV
EvOwk5L1o1Cgbm1UPdCaSJwUdQ5uJXBSAA+ySYAT2Hnw1cmStrREEa7GqDI+1jVfi2h12N6uQu/U
KG6Pz8vRfaB4SvRnA2mh7LJdmiEokNj5XKAxqTcvpWO1l7rRqytUPzTStLJE2jprT1yPXMQmY5Gf
8xeju0c3pSo3oupWhHNkQLwlymL5yiy3faur3HnODSO5ermj1f5s6vmfjxd8aJtSFpgL3n7gkdsF
u9q8DKO+kq7Mg/G6VurgExlagdobSdBV4u8cMa0XMdtniL2jQ0T5WPLhQtkKzmRr2FuqylXStAjV
YY2fFnLf3zLVjgPc1Rn889AU0drPZ1IyNW1NUdUqKqnxxDiB9nktVedrPTpTsAo1emtViS9pePRx
yU0kb/9uUWzabDKql4eA6tJg7VflMs0gMrPZ6a5v/3BMjDLzTrAHFHF3Mypqgpmt4m7gCK2elzLr
EC8tyi9t2yk3o2FcmUdSCRK9m397bPno5aIOCdkr5h3G5qR7+iVBAm0KP+Fk4elWRQt1LzOubaf2
z+5iI9jWzej8Oqn7fWwT5LR12UgfFcs9CVWPbiqtcqarcAu82rv1L1Gay7pJHg5m5j0LPYGkD+XU
oC2qvzU3NpDd0s+Y3O5SKD6vRJjQMSLuZ+XbhTepjg5is2AzZfZzNnvxGbof96SgdnQlGUiBsUjW
MRj43FoZGLWfk97Lca9i/liZfE8XmeMrr+VfTmQ1a9AOTvNhsWGxONnUo4eFCT3muejq8IbtFjhV
I+xFXVmE5qh3TWAO6XSZ+zx+sqy8+54Njfu368UzAtUuWtr96qpn0gxHDl+O34PCgNWDqGS3eJG3
CeyjeWjzyAWkzyBDUI0NJ5XqTVaZZ9P+R75BvqBE7+Coqepv7WWtq6apRwDkLt4aaq2dXZsFvn43
wvzje3O0NEZ/SPqpDnFt96a62enT2iDsQY/d92rXZo4/6p8Ku1ouU7+aJ+fofmn4V8neSeuM6uK+
m2+bnbZGcYxO8Tx9ibtevAwqgWYBhufT45UdWQKKIRcFQxK14O0mFpLXy0OeNCyzRtwmlcsOOH68
lt1onpzQe8YAifjgLzrS8pne+z2vr0yKwSURq5LOf+p9Pra+Sbc49bt+Wr8udPb+neZiDnpPpNfU
tgTMYpXt67QwruU01Sfe8N4P8WMkQSoukcnLPZCwUBXHHNYcP6ykxbe6sqY8KKzefLInylV+VDb9
b7FoqvjkNB3apcIiFSaAG+xbvUKn7z+MyAtCgPoD9fX0AvrAeScsSuFk2wgVCsv4+vbvzNQGVQLJ
+3eHsvfoe5llW+ehOWkoH65TfnWySX2/GChq/A+meNWgx8MLkCdtj9Q6iZg/lM/cgWq8Wm66cmNa
GymT7kyA6v5e6sA1LAmtw+8Bg9+a6uEetYSJqcnUa3/MGXQfiHHDNo7VJ9BmZ62Mo9siXy1ANsBB
gWxu7XWpLfSqaLktlfUxcbs64C2vru6QrM+PN/FoZSQKnA4J0rx7r9CwMVxm1HKKEqmkJGJeYW3L
2J/TtP86FFN1AqG7fx8lTISomUkMssr9RzP1JVYcJFNDW2vb6+go/cfW7fS3QiHxACBfJN+/HGTf
d+k1vabGXzZZCJspiuOKZl+snFaXwOdcHm/g0YJ+NSU/5S+RTpWaQ5UMmHKBHHzMhyi7weA9/g9X
mTyKJiQ4fqbVja2VmadQi5G/gSssn1+9anDfRx1sotY4R/84FePNzVCfjRMenA0pNCKpV/BbXOet
0bivUNAejTSki/ZvFFG6ARvgIILBnNkSqWdN3oOd/MmxDaCUpB9uma25CDIqRAfNFA6Atr+iJDx/
guTybcJnYCjBk/0shBHt06zYH8DOQ2kzabEiymbsAAhHddBCKPzXjHb4B8ClZx2Jg7vMPAJ1BSJR
btq+FgbxnotFQ57FuQsY+rICO0kcf8lOOUeOdpAHj8IC9Uxev52bom9fM8fGB2u9tgvHWBvC0k3O
mtVH76ssYTJFRZhCoLtLlowkZ8gbfxsWU6T6yJZoP7RIMSs/SiWrSiFVYhAmCJPZU28xbEkBzCfF
rRJVFUylLf5+fAOPNliiEVROKFnVvutkMmI+WUqXwseupB+1tYje4+/gJlLjM/TjwYvq0B2lUUmX
kinQ3Y3oUb6yy7VJQ3RSkLh22g4sjhgGwMvdCDWRhlhr7q1Pb12gnFrjLYWRm+Tiru6o08Fz1Zw5
qy71LvosOj+f8QVWlmYn2en9lTeYHgYdxsg7TeC9vgMofqdR8zQNy3kq4NRvxwt4NXRaaob5PQ0m
3cdLuz+xgPcYeAcZIF/XfYrGMDAosQEu/RVyuO+UecsLk4LK7bGV+xMiifdIk7gXdJf3SA6Rz3bB
OHsSzsNkhGWbtXBk9cjrIPziPzZ1tCDGVcnJ4Kq6J2qfKkjmKk2JQ4J1BdAbw8gTFf7wsRV5kbfl
ICxQEGbanFPIad66SlhG6QiOyRxWUFF9Vjsvu9oWfFMdaeEt53/znVipPvftcgaKOTggvN8UFgmE
ZLdpl6EwXO7MHoKxIY8vMi6DJ6690S//qdYMpYgqX07O/qE9KqY/Ryq4ArsgD8GlqLcG7EVduYCc
qgvEk0X87OntcrML3N3JB7y/4uQNBHm0XuFq5Btut7ZoBniFSoLjPmujW8OELrSmqx5EKK6/0Kcy
X4xUZCfxypFR5lLxYST1kIvJA/xLEDGiAE1Jdp5DhuOri54L5+L06FtptlDe2Xpcf04RNjuJKQ5u
BdDg/29Ubv0vRlW9Ax4B9oEmqB0Fdbu6r/SfpqAbivjL4/N6uD4idHj9uRl3Y8hDXnTT2HBe0cRd
/tG0CcUMN1Wqa6ovStiXHKWqdt48MEYKyOwhV54yNKSuu09pwiVUz0kxh7nFeAoNtyWcYSB/Ifz0
KO1Z7tvdDPaIzpAOkDn87is2YvUQzKrmMHOWNiDKGS4mzJPB5GTO9fGGHjgAsrqfBIC0vHiLtt8u
ipR+RC99DnvaNq8rlAqXLjKYK8qyTNOeoMBRbpGmVu9rA6Hzx7YPXBydPdkIowJDPWR3bnJ9zkTr
rRPv3fS1R0Xp49ya2bfHRg4OJ/LJTBtDy0Sssa+EEDBpFfqtUygSQ9IqivTG896Eebq0JynJweFk
vo92pXRsMA3swhkvzfOl9vCebkVjvsvHlWKkWr2UFq2+osn635VyLE6MHqwPXgOqd9KPajy42w+4
qMpKVSadQtubPT+pCjWEWb1/ypyp9x9vpfwe28eC6W1GwxlKp/ICmcLWlG31keZNDPhzItO/FDBw
gcls1BcKeGWYUfM/KSod2gOsCQgH3BGFj629BbBFM3XEQ+ZiuS9lMafvkyJuGDGe4/Kf1hPlicH7
A8kCactKfjby5X2zqXeTdpq1dQy1Dl2UGGmc17Sfh5OX6MAKjHMSWySZgIARb5dVqtFoo6wjQugj
0ieJgHjROv1s0v5g86jXML0ICodTua8VraPRC41XFfVIUJp+OaLqE01x/l3pRPq6al10UgA4WJYc
kpLcEJSmeGe3y6qtqU7p54rQq0311jijcknO5+rv7xhhKz0IeHGknT1AeXX1vPXsVYSD1aef4m6I
XpRuSfHMk0YlWTifYC/pTr7Y0V7COUGYAoeTzCq3S0tTRRCvWAI4U+n+A99vEcRMxjwlC0Tb2Tif
sdvc32mSL0qOkpyT8YA9SrP3Wia+mnJEAqqcL3qSti+dyYGhcHuG4D34arRWADVRamMGcz8wvIjM
A/FTceSrsX1pM0O75QkpyWPPcbAgbjFIMMnmzJp2R361MqVzNRY0R0XxSc+64ZKZNcqCyRmp6r0l
oCLArJmhByFj7n0GfarEGbKaWMRVu49mr1rfvLJcdT+dWi85WdbPSfGtR8Taz68EQTIuePd6wrI1
pgjmzaFIk3qE/buSyPw1dR0fKgvSq5UGy5OIy2W8WcQ0EPwsqQVxVJWppLCNahV+hCzxj2FVrD7I
vaH+bZqW5Yfi9um3JTHHH8StHhi9FgK0p4XqsuEXk26s4eMPdH+tmACktgA7hqTJ2ANExrGcciNO
hzCNKdX4yVzWv+V0jGK/hKDEh1adGSxvOrlX96wu1CYpDDFLADErR373eHl43L5MmiEcme/6Pker
AtvxaK3apRFiGW6pmOyrKQV2r93EvLm9RMZ/FadrbH/NE9M7cWH39xy6bXJHid6AVX2v1T0nDABM
NBfCGtrY155M+bLERREYYz685qkTn7w3R/ZoRwMYoSvOmZWX85fA2UTmPdeygeCrtPSghBP34rUM
3SbAJn2BZtZJoH5/2alwo0VOVoKDuXtQ+5GOSlETV6ZO2gJz6LiBVX4WLR9Zka6SZi3tdlz1dlWI
f4LQBocZjlXm3Wrkb690o7qTE3t/0SURkeQy5MEmHtkFB+PaaXWMtGwY6256oeTWfTajNvdV7uCb
gSHSFDEqU+D0gPfwgWwBx154LeE/imJITpfTX6WDECsh+fxkR3X8++PLeLQ0mCkgXILmUjKibzew
gV6NSSbi4sac3aCDjDzz9aqGosywix9vtyUDEY4fdXtKNltbvdIIDgzMVEtvJq+8ftGF4lP+flSW
6kxT6sDJcCCIVaVSE4HCbl3dPFd4gpjkTRXqkzJ7jh/pSe034I+e28WaA500/fJ4gQcIAghMCI4R
4eBhAFS+XWGktbM3qNJHz60AqJgmX8t8EkFScb/cxRJPC9RgzzracEHfquu1X0btj8c/QtrYvhMS
dEfpFrgW3Kx7FMPsxd66FnxR0QrI+iZJPMJTMLn/PLZzdHIIlCHqkkNpUONt1+oWjiPg5yIDWakT
l3QT/aJxG2Rjm/lkX498FzRD2OGZJU3dmaKNsEzKEkFpxj30Mzjkrk0GhUHmdq92Po1/Pl6ZPIe7
HSSqhCVGBn4GKMLtytY5T5GMlXlqZWnIhYLTFKnXtP64rtrTMiBLnCTC80djPSNYOzi2MgYjA8ED
sOJd9AdGQ9PLLiekiNccBXGjGMCc0LI39EH5g0Zh5c9OM98eL/jgU26s7vbXKOJlXSdqDgbUP0+5
WyyvWhzPQeOJMzqX4wXKSrQkDeXYbPeWRSutuuDfZjVOr7NpLwBaasobgucY6fTp1c21M4kL+Yfu
P6hEo4IoprFu7dGSTlTPkHFocP7lqg0Eros/RNPavbm1y+tKP1IGVyQLe1LSYp5UKGRTXjwv/mMo
MudLsTrRtTMEY6mPP9jP9He/Ikp91L2JpVBClNv8y2sOg0G0DjU4Gbt3y49WUojnMY5MAMRp/UGb
Z+XfYemGUO+d/gVG6PqLMeXDGuAc8i/puCaf9cj+N07MKCDc6P9Lr5USbGEtqMHF4qzbeHSfmKQj
T6PxjbbXrhwaxROchA3Pp56sklgKXvCiA1xZAzIK4XCuL7Go1gt9feXkNb0/bdSZcYYqLpn2x/60
TfZgDbnjQF+lNunit27efFYrtZ18qvbpJ21dXO1ZMO4Tnxi+v1HUZFRSOOqiyEDsUQzjaAAZWagA
D4ttX9eh9V5J8Qt/HaPozc4RU3KOD0JnWkl7smp7UCN7nvFW2aJUzO86YxMq3WR/tJS67f28N87o
ig4XJ5NFwCGAY/YU5KrSdhC2CN7WwZpCYEb2tURDw0/1Tnt6fNDvjw6Lo68Kbw+Qcg7P7pxHQs9M
+I/CcnDM66Cv+X9ypXI/otTbX5qRYT9rYBBUVfMziP79m4NlfBQdOiooFFC2lo3YaFvb4zYvzToH
Xj5H7+qSNy6JJohyqrzpvj5e6qFBNJZoXVP2ArK6NUj82i5eKgNm12lfHUb4/KLO6qDsZv2apICD
H9uTr9jWhbgUfWhjocoi09jd1samhspLgycu0UF/STtjevE0+HcWBJ9CeJmKrzVgjls9Nqtvrt3f
b7ZuOrKobvADgEHvstlYL1pBY5Ak0DbpK8cplVvfKF28l9cNQc58x5URs+p9lorhoultcX38Aw4O
8eYH7F/aqVW0cnKGcGjp5NEjAUMylOO73prPBp3unx/CCfpX/F4ArbSgt1921nLHQ0xIhMhd9yE0
kFCAuMMZEuFoQXg7LiTlRDhh9wd2miy7GVsRtjYt+2jB0SyRQAo+896snkElglI6/QkCFUm0vl1Q
yn9sNFOIUM1RSY00M/erCX7CZinVIFFOOaSOlsYoISEDKyPa2wVkY9XNjdWoIrTyuHpyFRxpMtTr
+wakZvD4WNyzUcu1cSB/9kFRpNqdiyFXagG4hNIihRSVuItGtp8vivMPfS1v9ZH/ta4ILS/VbdFV
hMQT6Hc+uiKxStptApIh0BKauFBmrr/mS2S/a2ISgdvjn3m4I1KyEdo9gxK5/O+/vP+03SgGFYMI
9XTonsQIN9XcJd/SuPBO3NJB3YTYEMVYZv1BA1Kp3pqaRzf2Wk3nY9dNf+36GlU6hYpu02Xo8VYV
enB6I67I5cxcW9UNXMhyX5jW6k4+zYGD5IcQP1BvIwvYPzvtwgSugJsurEXhxbiM1fJhbLMDUluD
UcXYeXOGwxNns8OkAMSr+65qgv5bU2bxFM5JKp4dd6ReOY4U3axIOVnbgTNmZgDoOZ6CtHHf7lDL
GjzeMo1hZRsIEDAe9rxmZRaiMDKETBWmjBOo41O7JmtolOkZ6PLgOFHnphqHbZnK7Q69sJmiTWuX
bksaqy9uYfxTIrrz+9id3q8DX0gOB/6RC0YleI/Ebs2mqdQ0gri5aoyLGPLm2xq16QkfwOF6wJhT
ZEY3iY7w9sxabWEmJKRj2M3l+pKt03RJilSjaKo0J1/uIEKhVgMLBqMu4Lv34VfreFVJB2YMLTsp
fxNrX70UkWd80fRc98cGSaoq1Wa/HMy3V6XAd1NKoS6lgbLzdj7AUThRgM1HuD1aLWTahjC3rbPL
kgzGSaxw6AQkjR+9OOA8OP3thsJnLPrBovPXDV57VbUyvpVVVl/mPPk61Fb+abT04R3OqAxHe819
4bn1TZAQnez2kQ8goma2nDFlYJI7Z6QJ123dupjCeoEbzy/WfkJqQivm70llgpVOFujDHrvagxwC
IDSjwwxQ0ts1dnfDXHS7WDOaul47pHT8RwNBKtt5dRfUdWaUxwIlgi/qsdGjayI/LI1wGFbJlrf7
vTBFKHRLsN+kTn5hz8oXY6mzT4+tHF0Tgmp5gIjCGCLfWnEyI7XMDvU7Y4itSxSNtf//SDuv3biV
tF1fEQHmcEqyu5UsW5YcTwivVGQx53D1/0MfzHZThAh7AzODAdaMqouVvvAGxOvqx0kvj8jlu1+R
fcM7QrUIYMP1UJ6YZY+j1xDiaYx8ohbBrk36oTwhAvkvql7Dp0w1j/L+vfnxYIGkYMe4PF7Xg5q5
ZvV2WY4hmhwTm7Jvy1Dtbf2xz6wjq4W9CVLoVtmda5dh27fLmiXSx3jmytGG2L21rS5JPtaIRluf
jGl9pUSJQK6lj9lRZ2jvTAA8pRbAlcbrsQkvx2U2zQ6NhbBS0aQXxO9hNbT9uU+08QSm8Eic42i8
TegeadFkVJLxkqqToVoP8Smrm/Kszp57FoNxpCq2t4oQWUAS8h/rcl6v4iolNPRzOYQKGLYvWO3h
id1HJqYATZkcdEmOxtpsU2OC+Z/qwACAoOincba8u2KmCFbO8RE8f3coasW0lsG40kK8npbojBp9
SAAARpVbn7oe95V4yNXTpNi/T9+jwwtig7bbmk5vqxHp4CljqbM3S6XxLqjbuRe9aYvA43ic375S
9i4upHAwRiSGJuvZbA4eILew9GEI4VCZ2qngew4rAeHoVt7bhCQC7HaUmcBdb66uOE2otJsuUalp
J0+mktl0FSx5VzmmaP2+XY7O995yrYat0CBJW+E6XS+Xiy08WjUCwCwR2lm1e/NcF9iwRVOvHxQ9
doda8Q0Yte5wROjsikJfIgJddS5OKWahL2yMnnKAJQ+G2lsu0Lm0SKiMkjRuPmMTuTrev8kQetHQ
3hakdc+KcmhQsDshYOQ2zyhd3y1YCXGuxY1REApLCBQXaef4XtlDX/pJWaUHb9rePQzK7H9jbdap
M0rDlQ4ABoQGsgssJvfeUSb3R5fB6VTU2AklrLI/2PX06xBYAF5OqXMNEn9JxzJZdXUvuaKoapT/
5loDeUt0bnQQFex+x58M3JXTDNzmehgry2RfjGx6yM1S3mqZMO9cYXKI+2ipw7dP8u5gULBWrMaK
Qd48Kw0Qr1LMFTnB0JqRb1RWfDd3jTJfTI1b3v+D0QAEoE+JPBEm3NdT09CuUodU/oShlI92NOII
Mhl3IjuU7dqbF98OIxtAeisl4HqkSJOOpkCvAzuUiVBdouYWF5BP8VAqB7j0vdSA3IMUkjQd8fFN
+GEvdWMXCV+wws3qizIhKuCUerpKXienoetUv5iULFim7MvbH1Pbux3XEBmTRuRuOHXXcxS2p6T5
SJbVJeZyb4+Ye5fWXF5kPyDq3ivWJcvN6UNdDclXpJOi+0aXyRIg052eyrhsL7YUxnc16nP7IbPj
4t/eGOb/3v6Ru+uwtgW4w2lYbjczwuOV1DzeP08drWcZj6BrM0X84w3yyLBk73PQmAFlAWBybUNc
fw6rgJNaOzxKReShT8v9cLbbGVF/HewDxl1HfOq9qa3QFiJdkAlATq/H6wot4SmZeNrTGSGxwpZf
zFX8vOzcP0kCIRPSN1tzT5Qur4fi6Mb0J5maXUtcGOa0p28Xe/H4TFtfUf/glK5PhYsSEMyubfpV
rr6CsDAI/TQZ3aA/0N0UemIE+BnGp7e3x96agYJb8y5QK+BNryc2DE4szJEC8bA28IWOd/VUmDOZ
tEgx1PaG7PvbA+4tGkVNqgbAtUgYNvfdYNadayQSqGRrKrci09GDLoZ44ZB20cEjtffsojqHwAGF
gzU1uZ4cybxTziZjlYM5fExTu1NC0sHBCd6e0844a5sV1hjsRdpRm3fJ0du5yBGrDa3RiG+tfK5P
WVTn3/5gFIAAwHDIs161V2H05EMuEoqReduW56GM9VuR6KN3+f8bZ7PXqeCATOQJDIFmTf7sThXQ
rTg5aN39tBfbNEYoNFPtXBEUBLGbnWeZXjJo+L+GlW7E852dlZPml1XGtTTUWfpV7ZLyxziXTX9j
lJlGMtLHEPtNUCU/8LLSjZM6W+2tpgolRp/H0VMqpO7Q+XC0uu9NoWmK3+XIL31YsPUWj0OTFuvd
NxuDP0SFsQQ9vNmU2oI0b92W/OHUlOny0sxZEx3EfzunbKX3oQpDFkKpbFPXGa0WmuSAbW9UIIfr
5sn83JTCvVFHL/GNVmvPv7+ExIBslp8Y8m3nII0K06vQfwgRwkUvfBzVxne6qjrKiXeiQOpxMGmJ
n6mCbcsNelvncqhUujtNA/tMB+pPiKaGGHB0Z6UifOnIhQ72584NslIpaDhTdSSp21z7gO4bmJR8
TKXo1TNtN+1jW+Wab+lLfbBJ9w72qltJowcFBELP6wukzyilYHndsUdTi6pXnn4x6AMfBDB7o6yF
/1WHc6Xwrbvnl7C2UvRBV0RBk65Wla/ASUfpj5TEw7c3xV51cY1VaNWvIt68nNfjWF6Xmq3udqhN
J70aOl7ZP+py0v6xIq2Yb+toRJCwbloxvhubonvGqX3+S9q2op1MLcXV5O3fs7eOxGzUcnA1gnyw
ORTAFCsJVpR7xqBgtQhNvwEG+1+hdUeI6L2R0H8DprUSKiDGXU+8HtVJjRbs0F3KYN8Gje4WkrLp
5EcYiB683XtHYl1LEgfqYbCJr8dKJ5FmraG0odYqjvZOF44DgnGQShmYSNmmHz2puJmP2N/019vf
c/3L2wuVuim3DG0UXohNNDq3WdNqONqGsaXiLjJ3GQY7uPG81zxhBzDR5z9YQBqgMGsdmqHQ46+n
GluKayrKQOyQcfkqjuIgpYycf2Xr1cHe3Z0bUeVK2KcEtxVZyPC3NtPR6sKyM7tb7JrsILLi4TLY
VX9rrZrHb3/L3R0DehflN5AC9Deup9ZQCiac5Y4x2yG6j0vF8PPE0+6MWDvqbOxNjYbyaoRO5Qj4
zPVQA9pE3YBSALzh1rr0wyyDuHKSs9NG3WeF8Q+Cld1rAHwW+t6EfYSR6w/65boh5BtRNYX6kNPZ
CfKhdz2/m6b7aioW4Y95O30qFnP+23Kw5fONfpIX2rPiyTbS4ui07H3nX3/L5mRSmWtNQQU+HPg2
SOFD2UQk2EICJRZ/8Gxw5wFv+amVsAV+xLExYIcDewaVtj5IzEIDtCnbc91M5unt3bN3oaP/ux7C
1eVr+9xr6igRRiP3jWclDVJdHx8ouqpf3x5lr4cOUHoVYKCUssKgNgvpmk07KVMP/7V07JMctfls
JG4dgveHZGy744NlyPIhLoDjtbU1zz7lrqk7N2nvwGGgyHIB612+FJFl3Xbkywfx909Zhu2VBDoW
hDBCn+zxzVOtI5hYoCwGY0lvun/LRTrvTHWep0vBOYZA22KDnKdOy0GuIvdRZGb3d2wa6Rm7Xfkj
qQwtRxJ3co2DBdrbdvQryRw11of88frLFRXqQBrlbqCnjZME9Ri5N2Ayre8tzNqDq2TvfK+aAOQG
PHTgIq/HamSPysM092EyjNNziiNJULhRhAmYsvh1kphPb2+LnblBaAItjAQB1LdXx7spl4Vojbkp
9TyHhTeR8ht2besnzZjc9OA62am+IAsNoZvrhMbslm1qIuY6Di5sIxm5pm/3KKcX5uj4Y10V70Dz
6uckVb/p09gexGa781z126i087RvgThOW8IQzSAgUYgcQ1OX8uKmgOvVwT0SWdgBnK8c8xUaTfqF
evlmDQu4SbOh1Rzowkhu6rnX/cKpet+T2BcrnesEWtSOT0LhKlHGBF8BY/5t2yZGpkkJrxdlNzhX
22s7At4UdzS3+t7TzrFn/+j7tji1aFwc7Nj96ZKTAclYLSe23rqOK2tQ99RZh0VT3luFsD5C8nLv
vBFXFDVuUn9ZZifMkYn3HWN2Tq6Mjl6GnTiKCOp/v2GLZnVhaJB6IBVf6W3zdVLpOtt4iTwjaFDc
jVPiPbUyTw/ytJ2LmziU7jPHhpxme1bbyIuVPAcfMrTD6COpod9HhKgHo+zcCCt1gZ4U1YLVm+X6
RhAIsHaZzSgajg0vIpalDGqzcx6XcVZPUUwp5mBFd+fFQq6GjMxsG86oatL2UavyMc14Xvzca9TS
12PP/Pf37x6Yy/8bZxPLwAmMMUmm2EiLozqPUx6d6gpozZiP9QEMfHdKOjAejEpIBLfBZxUv2bA4
PUtVlyPG5VgfmXVyVNLc24VoqyIfw1bEQGRTQbINlCkryVL1JiG90KM1zjWnUz83dRhz1d7ks33E
ttq72QhxqcpBlEb3YTOoa5cocfY/S7ZlcafOiFV3FlZjGCTEB7f37lZciwRgmlcP9s0DrS3gIrqO
xpRdonNe4JCs+YvL9QajLgtF0bbPf7BDVvkhA5YJMP5NYD26aESLidDIqA0Y5nKhPao44pPdZunl
T4YiDCM5AV685Vxp8+Iq89p009o0hdg7l2HtSvfklEZx8Bn3VgyHKlTU+Te16PWR/CWkNhtU4jVl
vazqsv7c14v4jl2H9TAWWvTy9qz29v0ata8kcBRItu+tO4nO6ce1X6RK9wWOdPZZQZzgTyZEyYsM
FuE3cvTrCXWqAoGk48GjTKecce6o/TFtqpuxUI9em70tCGcEhDJiDmgzbnaEwIFk0lze8SrrxRkd
deUma2T6shh9c0aCKzq4OPaONDgAJrWK1PAZr6fWwDUXOBGQB5hTHVa96r2PxTT5LhWOUxIbMf67
S/TX26u2t0FYL8qdwIwIWDbnzJZKVU34n4QiT90XePwjpt99dR+NqKW/PdReQPbLUNvkgzw5rdOK
sorqxvl0TuJEecxKR6l8G9fMwOms/N3kFOAfue688O3B9xaTdxOZUmIHauKbfbNUMjEr6nLh6gv0
jszyfWY1aqjq8/Iu0eMjb/W9wwBqCwbBWtUBu369lrpVxyi+jkC+TRUKkGlhnt6qR7pNu4tHFrcy
xrgpt9FfjX1TnaeUj6xkESeszorTGFc1peioPTh3e5uTTblqz1F3ADB2PaE4QqkJcy8259LPIHHm
+SQzWfhdY+lnIzWw7YjRnn570Xa/IvA0+iGAm4DGXg+a6rkuRUtdEIBeeqk6fCbgfBy10PZG4R5m
71ODBNux2RoRMh+GnWS0L6a8AiyAgczcRfnp7bnsrRUxK8okwMtJi9cN+stNPC0wba2B3S8R4fyS
yGLyYe3MwndS+0+iqpWBBgmU50V7BX9FXT/rbYoXTuVaZ2mVOdQZ94jWtXekCEi5Hg3IykQh1zNa
7dpl3KswgJSuQ0rdXKMBK79UeZrfOk4pDo7wXn2IUABczApJYMzNY0bTTgVeATkSa2SQmMniXTIl
sR9MZYlPYwRO31gq61wvkgZLahfY0ZnRZdHnI5P4vZnTT179OxCCo1F0PfNuHEY9c0aSO9Pq/zHM
TAY5gBbszfCZ0IQ0v729d3bHI7OiVIyLMbD/6/EmBw+NvmO8VombGzuOWh/Tl/Z+rM0lGIx5PIBP
750ImqArSgKxhNdO6Uk0u94Iey2eGu8svDb9NOKX+gdhEHpTxFtoBBJSbmalZVlsaBOEpyrSFb/Q
pAhnxSWOVbw/YKxBwIGxxvZZdU42F0nZcC3i4w1Hzu4iX1pR6ddaNLxk8zgf9Ex2LkoaB7TIQegg
1rkts7dpSz3MW1XDYss+G7It/DmrxjOCaA3MBccN6MAeKRLuDYr2IQkO2vyr+cD1BhmiPslcrRvR
WVDkd126xk3ZDH3gpkL5y9aW9uJFvXGwS3ZuNBp5AAppYpP/bxvmFSgH+ncwAAclgayFnlZQyqoK
SOh+vL3/X+1HSkYrvxHcAU1z2HjX07MHrNGTJK4QTc7aYG4BBJQ0Vz++PcqrU7aOwvvGqgFBov9z
PUqc1gUF+4xRhn68s0HQPBa4gZyJET/Gg/LbMubrcAgvGDolqjWLux5OZMbYDFVShWXsuhdF7ZtQ
GUyJ96pmXN6e2auVgi9DhIDYFFcIr8I2GplpWkZlV4W1N/V3ppcvYTvL/B5VraP4fP1TV4XVVQuQ
LwJzitQU0dHrWamdyJ1cEIOgfoaWSz+PeBMW8pxAD7pEIHl9VFrq24pStz96029r9q3Dkxoidgpf
jDLj9fA5Ml5l0gLyyRE2OlEvqz9W+UofJSILm6Km19Xwk37/82r0R1ecPo/Bds6V2uAclos6XC2N
gha6+blUsO80kkic/2AoUm+AaxTA2T7X87MXHt3WMqrQWZzl0kqdi8UmZq8aZz54bl/dKXxKwgc0
JSmRr74710OtFlU2II4qVD2xdumNqP2mx0U/+aIylafS6Kwn6Bfxp7dnuHPWAV6sEIE1mQQBez1s
zU9pRqFV4aSVaBHMA/GFKLs/+I7rtMh5eMCBRV+PMlqTIANmnxRDV1wMS9FDN3E1vxuFd/qDCa2w
AK4wCqVb31oxO4pnRkxIV53qo5FzSCmq2cgKvT3O3iGn7ARWk5cOafTtlDoK3nFmVgh5JfnJreV/
U+/FYT54R12kvZFWEh7ifEyIiv71x0NP2FOolpQhL4t744JT8WvpqQ+DtKrffWPYhHSrWCOgDis4
9HoowSZRRocCiVUlo18Oo3pxF+yMkdzObt/+fjvXP90QOO1sCrgwW0olWyAZ0CkvQlHafe23c6bK
dzpR3i24A3dYxSnS/GDN9sakRwC0a9X6fdWTxwTOSJghPqftmJwSvJR82U6Lr+GNfSlc96gxvnem
fx1vEydMWcRqDliAWr3Ga111SiAnfb51+8hAkyGOL1WdHkkardth+yRQ0mD3azx5r6xICt5rq1Xr
ItSVojhRG1eDjMrK/TS59iq3DQwoUx3CTFcExkQ36O11fT1nWKOrTwhpJHR3ZzNnJ7Eau2q4xwqE
xW4zsRjh2MHwGETWPavpWN86Ogfm7UFfH5GVqkq9gVQZ1txW6s7TR5OuDEoM/KdBU6JQ7ibyCV9H
CuK3rzL2LP+itoGkEsNdH5G+JEBjR9NczSbrcztMsz9ZUf6cN051cER+/q3rpUT2EyYJPTzQFTCP
r8eSlp0pCzMDf7l0CZ4SrSv9QinTb9lUlPD/cAQO6jYXXdBPWvsOcDlPbgrRTOfFEsm3yEvN3Heq
pXpq6jh/fvurv347SLAJELkyILu42yNcDyXlENPmUyiGfJZU6wIVX5VPb4/y+tDSegIYgcwS5QJU
pK4/AuaQXRa7hDhS1aGGJ4rlC2fwXvq0+qqPnXvQTtybFAOSs1M1ACi9brVfCgfLbDdmTckzdO3O
PDewvuv3auzaR2qGe9NaKbOwO1EseVXunAazWNg8NXTjGqmxLs5SH2Sp8AuvFY9trxyV+H+Gndvd
REKPKjfAILbvZuei3qRSg2PnujIWt5OYykePpPClU6DaYNBYmS/OHMEWjAanfRf1Xv8ttb02jFKv
/CIL175vO+Heq0NBPmd49Xhb1bGJY64UH7NKS2hj1YcAnHWLv/rRmOSuRVqkHLZUDyciYTbMpIFw
2xWOr3ip+lQvenZnYLD56Dmd+lBYs/F11hTvILXcWyEQCysijegPPdfrnTCjrjW5g1FD1zT/6yfh
PXpLXZwS1/zcAPQ9qi7uDQfMCJ4tnccVqXw9nFEkXqQ2SRvOuBH9UyjWdNPjdIHeg+H6fW4e1Xd2
7syfkmUOFyZRzLa0nxS2WXSD0iDGoQ+PcddoPlVU87ZyxyN14Z03gaHWNI8UgORrc6ZUM+7UFEOc
sLWaYTm7dV+dCpUk4U7UHODMaN2wFUlyUOF/3b9G1QsIKK8RWmbUjjb3Z1NiL9ukkAAW3FNRvpIt
qHYNeKMvMxF9wvJNarj5VehAUhXVUgqfs1v5jSmyIyH1168yPwXt6LXPuz4Qm6pn0UaZ25Z6E6pj
33+VvYmGuptPD402xqir9cZnpAgKrCH0Mfk4F2l/fvsW3TlHvFXcnip1Vzpu6+775Vrz2iWCb922
YSPm9GuFzYbvxEl8WzuKCNxELi9z1Y83Vekc9SF29hn4XMCm6zrwRG8yDHiDltZNfRtWruKEtT2K
D7oq4ntwDNnT25PcHYrmG63ttWS5hfN0EKLpppSIvhR4FueLMP0eAF+QJ6C83x5q57RS91kVZty1
RrptmJa9BjUf0Y2wVzGguSxKM3Y8zRYgT62b81Orx0d579tDgqO6XkJXGvgvoeyJV7JDz9R2o4Tk
0LKVIFmU+WForel36bmcn/83STAK1yPWjj1LRYmaULjLEgq7oVfUzcuDlRpHV8Tu5NaDSi/4p9bV
9VCj0mpJZKbos6aD8SXx+uxhGSoFM+o5gTmUefaHtxdw70DgJ0J1m5yUe2kztyq2K3VJ0C6N9T7x
o7Iob70h+TfRk+YDzOf5zmkt7xHxgyOrwJ0Ag8oFWNLVloOe1SZARtqgbY2kacKoT+0LSU4TIKf1
+0kjZDQKMitEaG2wb67cuc57wybrDoVa/SiLbHlnaFoES3PuTm9/yJ1Dh18fDVQKXjoAv8182rYq
FzGQVNkRnpLo8NXhOGIRgdrtERZo5xIlBGJadPhgIm87+eas6RAotDxsDKNvg0mT9X3Tw/pDCkhp
71y0sz7Hw1jcFWaRPsgesN3bc917UVZKG9kVITlz3rwoi+sMTvETsdDDjYJF988wUNSrldK8NAZ1
Gy223ZMgGvKLzvYuhO1H1oU7JwUWJQksIQm/4ZWQmFTnqUswazfzMTvb0hzfj7UHQHk6JbmX3bw9
453d+rOICcecowJO8vpcooLeTlHKdYNmRXyflXb8aejb5GCUncPIKD9rUKpF2r15I7Jeix0CEOaE
afC3QU1t3zPy+p3nVNV9it/BRyKYihhwObp39rYUAR40cy4DxK62Qd7kzvHYqJQEhGbdxE3lhoWk
tyQSOd60SavQZNP0cFqM8uy4U/b57c+7t5gwjOlurQ026pnXn1eXaRZVJhUCqRkLV47ztSY8Pme9
+5+qxPpB/WPvqNL64b4DwUhQu1lM8D1mXCRcCgvbZvLLtmjv9CJNHheaAAdH5fWS0otnFLovOkHY
lhNbul4jhxoBNm+M5qfYtqIgx0HDB8tnXVBsr0KRRFngRvyQt7/pazw0ITQQJsofaAQBRt2saR2J
to9F1YaOJbD2S2MrOem90nDR4vyd+eqsmzfOMlonRxnc+qQ6c3ppSWvSc1rGpq92dSN9xc4NNAEV
WD+DOXY/Dn7k+q2vExswwFQqsD6ngEh4dL3yri1kmYyIhjaTmO/1ZX2J+rT0+24q0L1yu4fF/kiP
P/SEOca+OtnWTWI0R9zZ16E5PwMWELuP6gCdkeufgaKEXQnRo3pVGvZtpwzfRIuD1zyY2VlD8vQk
o+WodPp608PQXvkiqywVVJz1n/8Si4pFLxMRtfCciL/lSVmmQfMzlDPVC9B1NCC9rpnl5e0P/nrv
E/uatOwA+9BF22ZzQM0cI+vJt3uMRwIakSKYBjt638rMOigh/IQwXK+tQ6pKTrEKfdMY2axtP3Mk
vBwFqkjpTAyM6ihf/DYyPN3Xqni86xLEyC84QtYk0iMImWAo7OmvpVEG4+QZEk0XdbHcd27fNHmg
gG78NuoNhhSKO7ufUb6t5rPo2Jl+W6jt+3LI3KPs8PUasTYWHwz9iLXLuXnVwfuWUSbZlL0kFzJH
2wnASin/iTLOIEwO+ctvLw/ZCSEE1a5V5XBzEWKYzJ930iZ0pClsFDAr72lB5PClsUY+28Fgry8n
oGwkhrR0uHj5L9c7sEqltObGwdc8U8v6XaobkfVtTEcc61HOyGEgtK41+goOvNALMwWvSSvvZXR2
6KHLczauotRzk1VfdNqJrV+Wth77rlrG70SeUDDvhziieqIsj0YPTsiPvcr7VFeQt32KaXgvRKPr
fAD1GL8s/VLpvuqgO3+OpBW/dyK3fxhdRRVhWRIP+XUWN0uYZoZTBOAK2/KkuZWFX3EE4i8Yld6y
8CvH7e9mgPs1B1M1zsl5iQtZ+QLerLjL04z2YFoiVB542aTCCkMGzrvH1kVI7LETOZw7pXb7e6We
OvXWyZLe/ODpndBPdeOhdmsINfpgTKlW3SBOhhVGoWWNQ2XMdr8vFdpHv51fAYig8AIGm5IV7Yjr
FQJ2qse6TRVbOInnC5zYA2sQOYLJnnfK5tg5HWwJ/t71kYV+hHbwT3DEymO4Hg+fFFtrAX2HC9XG
r61ZV6cOvaUPxYie/NtDvT5a5KbkqMgnkQCQEV8Phfy/qKF51qE+1vklcrX43pmx4SR3nO+hoBwl
4D9bXtdzo6/HruLiW1+abaXH6GYDMBS43jmylOlx1pvliy77pL+k/B8eCsOI/mrR3hUhEWwkPmRz
aeZBSZlmCRw78qJPpTuNn3iqk9JPaQZH92bTaP+UVd3UPo9L/aWnlvIhmUqqJ3EiFvcRkWcS/XoQ
422uSFTjyLb0KWhSu1b9Tk+8GDE7z/rstIb4auGs/VJrTRH5lp1b1SkX2ST8BcbM5ybO+zIAIFP9
XRhj/qzKQvnWDUDmkJIY3c9xi8CN3ySivaWRmy1hUvTNk5CK+i8IdCS7Ky+Si+/MBQH7uhpf9N7s
P6P3Zt9lbar/Ow84lYS2uSR/Ed811UmbsHbxqwyz3vdL7Oa0SWTtPMVD1n7GmWjJfVeJ2jyo2i4p
7vNUcz8tUOzEY9HGquXn7NPqeenjEcZ579Q9EJvW7LJQF2phfYhyNMMDj7CLg4dMwF3metNno4ut
LlCMeviqNHnSQtBqkvlccgSQ3kQ1iMIVDpVp2IMuy6lqROlTlq5G06YW9Y8j8kyq3xeI1vnaQMX0
XFKbeOkVSfpaYBfSBXZkztLvh0bcL71Xjh/6aVFOQtATO9jf25d2FUknkqVpztmFurHZ3yPHDIww
KLDJbqo7rfOyB/gi0gmamX9wMNg2P1kHc3hqCV7gw4CVvD5MXQeLYu4tDd9TNQumrHfObtQfAX5e
YeHW9sZq18fLtBbwLON6GLrxZg2VTw00WcTKqXDFdE+lKTpZgnvXb3Rveo6E1d/bQ90il5u55uhn
rqrIQCu0+gjvSii7TVz4Ret3XlHZqyr4FqyJcKCeTLOD10RBWPfi9Jky0NSzvAZlcjuxvowCa1uz
NVceoFajniBGq1huEFCRKJsW3PMgC3QFh/eqa6rPE2bvBtipMQZTIYoxDnWvSR2/rfpG3kRYNFDZ
qjpVDxobB+unypKpcSpbPY/9aEoi7ZTmtnNu2y4XJy2O+g/N0Ar+11m8Xjle1vru6JbiDHJxGQJc
JOfC763B+W9Uk7q4eMaQZCepeNoTN4VTnLJu8t6LLhq/N5VmrhS5yEoudSm6r5kKLzUYTIXjDTqP
Dz4Ku0WIxS7NH3U1gPBM6rZ/jDL49D5q96N9KwuZRKdIr5RvaSnsRwchMYyJ4cB6IRAZjpkkDOUM
CorgJ7PWy3sZx9PwYKq9+7VsanPGgKbJb9t4aUWQLnGtntXGnb7R+etu52aS4ELSSHvpTbezfKUv
UXZMRfmeDlIpw0ksuMHVrptGKFi4pREI3ZHvIIGzq+ikzS/Q4J07TAII61CSppOSl1Hv+ngkUbvu
UMvuL6RUCG6m2bzciywvAJBjfxI4SOx85xzwC3UwAXe92lsCEm2OC0qVKeV4roU5w1JzJ/lsC7qb
4ZBaNblYjEuj3zhNWoXRkMcfREG08rF36+Z7LFV0nwUGhJ9o7xWuP0X6+K1AWVIJC30q/lHVdrFv
SqSKlyBVcvfrlIhGIdJpRRqAgrC+UqSdn4escx9jF9vXYFY67++FH/88NRUmDahv2N+6UpN5oCqm
90mdlig+tQAuq3AuFs0BPRTpqPImRoVzwSiiLpidSLzvtSLWg6mDU+RjVCwk0BxjSvzcnr32c5m7
7T+DkqnzCXx89QjMjNaDkWjWQ77Uehp6fZ0bflPD+AWcqKhK6LWlPDe5gjxUgwqEcaax6PxTdNn8
L8m7w5+u9d7objPXgpa9ZFr/H8lE0Zxid1o+WXBY5k+OIXAsxXZdaYOkaEblYZwbqw6c2JUyHBLH
fkKuJXnuoUZa91bK1/PJm1cSXdMmqI4WdpJfOD/iY2MMLvZhRbN0krewGx6QYs69O0uY5RgMyWRP
p5V5F/tjJ7PiVNQ0OnC9mQfjtmin4ivut+3k146jXGLZ4RWALE38VzIV0WM5unWG01GlfrUKvXP8
3DDEUz9irgz1QTdDSyikgwpaJR9Mxcr0wI5n49+hyZzON3t4O/6EOMujHrsNWzQdsmcB/1i/oCuV
3adD5FoPjhYBjhSzWam3uGGYViBlmljSF4VT6IGFo+zD2kD8niuTzlmdUvmxiNay2pQu00uEYVoE
ulfYlZ9H6TgE3gT8ajL0qib+0ExMcEoYZo82iZC4iYakeg8f3/5RFaPT+N2CZUuwmlM1Z6Rr+sE3
GjbVnSmN9INQTEE4bvSV88VLpXseVJpsYdrOdmBGqTq87yM9S550/HzroJVNmaFES//WJyXS3FDp
humjY+iNGyI443YouFbTs0PDoQg6I47A5gg3K2mn2gysTTLJzkpTxGYg3She7ltzbLK7fDHl30pE
unqbSVHOJ0x9YvVcu8iVBiCaHS+M+GSL706TwBxqVsaP2J2K8tSZSfqIFjl4Ej3GPO0O/qldJRcZ
VWXsl2Lx8neDsMV/dCgc5wSifzbOitkjKeBks/pjGmnu+miZjFbYaKnxD5k2MVA5S+OyoMRuB6tu
4Qe0SPIoqKuoA5rjjA5Yb11mVBhNq1PvFKX0BEdxMcZALpB23ulsO+TJgWB+rGLdeT84mvldJN6Y
3CxVNdof4Ab32bkuvTg/F1mtPs2ptcyrVGXx3hlj1qSuphhDlCRb2NZ6Vt1K3cp/qKuwTIAhaf9k
DhjVXzCvLaa7eZiK3lfKXPu85E3H1axP8d2AoqdFn0Ivv1KrMwe0pIrxczqjZe6Pi9N1eL7hCz02
BselhJFSn3MzdZ+GRsOHa9I6xwoBEy/uSWmjGM2DYkzqQGkL979m6q0G4EFdfOZYqoOPt4uS3Y56
pP4tzaWu7pY+157wzzD6k2xL+y5FUK+60FtsXT5S2XyMbJuoUW10e3kaGynuFUJTIoqIZREt0tm3
jqiyFyVR1JaHsM1/JNNQ6n5VV+pfsG0T3Y+iuXvXRGzzcJyQ87pDw6ot/4+zM1uOmom29BMpWlNq
6EupVFUe8YiBGwVg0Dyk5tTTn0+ci/5dOFxBc4tBlpTK3HvtNSABsEW2F6nvH51lWpEvEU7bBT08
n3ifzsPkh21HaTzWCEl20OM6+8pPuwEH+bxdJEQvWWywmK++yWnjhPvGMLzYjRo+lamh9MDpOuwc
izHW28vGaHH1Jlgs+0p1aZMzb/hNE7oTpOXLOZvSLLSJ/26pCgztkvJUIKpi1a/lgcS9pkC+S3OJ
HaBqMJQXeWuT+DxYn7tOshdm65i9Qt9NzECTdplcyDFTZtBYU1nfxZLXctGskylvcg9jk+eVkju7
bpikpAFTldUn57LON/ZLanwqVqPyA8eqYpza+KynMJmM0qIjGDxUveWqusCZFEOfcTabCEba2oNy
9L06xnau0l3pNtVnvczzOChk037qtcL9PtoVP5Y7icAJaOnUpzZHJhEmCTvVvs383A9gE+QvmZa3
9y0zyCGaCsNd9tinzuZ+HYohDzmcYjzu3RbVSOPMZh7Sgnf7sk0U4ENipnoweQuro+vFfNMacp0C
z16M+dowFjrETYdih6KV8YNu0lQFRtLGD5pmjHWYQKf5viS5b6GJ1WNs31ud16T0rrs1ZKO7hznr
su6yFagoXrIso4Jz81G89LmuDSFRlu4XbwX12JmixDXKNbG7DOqsTG6wdo+9APB4nG9Eao9usPK/
whRswC38wdTKYGlMC8AjyTRb7cbGY9jutXpO005YJ+dox52HSWUun9xR5UR7xbpzR0PlXfTmOGth
zdVeCStNcDlOsOXordIq93ZuLi1Up3hQh3b1XeKXcyG+68DmfhC3XfwTNkGVUMsWevroFm1vRa1j
tS+54ZZVkNuTce0708q7qQzrcwq6gKWZVmhHHIk0bzeak20d2NDltbvZJgRSGfov0AJBJuUyUg/M
XryTS0ntpFtxGh8Xb870MJci7cJWzCLf4V9hvCJV0LZXkhisX8MqdkVseeMeS5f6wWpEQm6oMlUL
fyaTa2AiYv+GSJbDo+htmNJGSeIBR0XdpGGT5N58ZbFL5VfelC8NH3QP7QTbPPdyrWBlB2qWXbzn
u+xkWDnDemPXvRnvvDEpVZBBleNwde0OVAOaGdTwaWzTw4hyeUSQIRmUw4iYDnEyetMxMzXD3RtN
bb6IGgz4gN8PX4JcdP2e3igrIteoPf86LchhDPS4nG9KSxTFRWlwYgWtleE4GzMyedT7zhiidFz1
74Srdfo+TsyuO+TlLF9cfWGORAOR3ImZLiqUKeZvgfDnljDVXjEvGHRylRKn9i4pry306eCk1QHU
SnN2knGpjkG7xQdcE/O37BnWaGngbF5t5PmQk00n1zjkKUqzD2waDqAqMhCgfAjUKCF5Gv1T7Aue
T4/D0Jc+weCHFZoqHCPG1KOqrMW3ojcHGZaEArEjsbY5z8FOrrtFYp3W6z00LZNJlQZE4UoVFObQ
39RLWUyBrNwVph4yZvzdOhZv6KylsPZ2AnwQxMKHPc67R8bFlRNornM7/ujzzKnZfyr/c+6MnkEZ
2dlxFhCT4+SH2Jmh/THWaT1qMTI4gwKK8zPVs021ZjuTF8g5sX62NfZhgUlcVL/3NNnmT169+Iwz
SEl3AyGmZULP14LrV75bRqNrFX3UwDAUAaR0lCQVeh72NN8nc6Rbtao/lNiSXK7WknMb2E0Zh0oU
lR1aCE/WYLXqYg3RKS5GaNXjdCfWdIZdCtnil0wSp6QtyNzrrpHEpZi1V7ucgzhS3cXs5V9HMXCM
5KzLNShWZ71me6C2tpqO+oRUX/NXXaTxfVfV8ku/Vlp1bRWT0jCXEwuySwv7mk29Eoe57xbP+qSU
DKd4Nh1GSp5/lSdK3PNGDCvs6AX26C9Ml/yUafmc5AqSSwF5zQjtKbbycBGJe2UuGSRx9DftjZgV
J3yXeXWGso2x6C6eHbuk4mq1XU6+twr9vnN+O2IV/pVoh/RzStgIb3+cli8jvhzE3g1a99rYPpiW
MdnuhdHYkxl6vWXdLZahauA+WV4vhd5D6SzS9sluEmrNKcl5zfNAVlLoSHLng84yqyGslza+MiU+
dOFc5IO1y5a0KsMpkenjhHewhPXawXfJ/GxMr9p0nGPCapy5CQA1B1wGF7FGU5/azSV+8uJX6mZ2
scuGll7cMebEPSoUYc2uz5xhDrrC157X2uyaUIAWNgezInPGMcfKC0TtoKzlJ4DEKp12oJ+qZgxW
d1pyPju/zXYsT/sH51/8PdVyNwm6pR2JDGdTrwh4j4dXIYfRvHGrtewjyx+cXwsjEtJC17aknaY6
Dfoiz/Ld7OfAbQVBQC1nd8WPrBYpZK+Gtpo/R5mwjPU837wK0AP0jEcy9UvFWXqZ5IPT4liCMUw4
AYi9dJoNwZIE+IoPTa81NsZ+tJ91K/V+u4YSZFkYg5fu8mnp3eu5sof7enTSr3i1OeUuo0soAlDb
fr1cidb7hf//cOFRdvlhWerlT0Mv9JlDOANTGDtvfDTbOUuOgw7B8ujF1swHqC/172o25zwqqM4K
UNDa+rLU5fR9dPNGC4k10VsQmMoHgSnnbjluorc2EO1qy0BM9iTD0Rvde60TjEhwibahwsZ42cHY
7N2Rnc8zbhCzwOasZWK5AT5E2e+SBIF0Oy6x4a7hoL8OBBn9GPM+LWijirrcQZYai50yLCSBTH2a
H0NMfN8uNsr8kC7pJHdUZmUOpjjK29mNbV6GO7XgQe5kMkrgic97XU7ii95ODAgcP8d+08oatwly
tpk66hZd/JaOQ08xZdu4ExcGeu88g9vM8irmoKr7+TMalCQLE4qoR21ptYHiYNGOkuGMF6B/6zib
p5HJbIGNRWDFMzG2PWX+Z1lJi7T2ZRpftTqRt6XMkp9V0cQvi8qybyMVMzg1xs/P0sChOYzrZH1W
xJabQWpryFpL21OBlaxJEpolgd4u/VkWGFli3nSKPgflKfLNSC1GcpiIWX7oVDM8KC8DcunbPi9o
qCWnYgf4PO60lAMixMy7ffJcolQDO2mWe7ZrcIR80ebvrWY3v2U7Ny3Kpcztwmm1izpYMe67x8nL
eozHuLigIxh/i3WwHlI+oF9L20DaK4FPGtp+HdjWTy0HpZDUnTmIsc31Ap0+lCh7W3nPku5wClIg
h++G0TfpDkaLm0eydSjBsTjumaqItbsDy1El9fWQTyEDmbq7F7Sh2aXlrwgEcrOyvnapU9+Npjl9
94u2mK6lKr2ZseTsikCXTtJeZ13q1REtOBbYiz83u6yXfnNRMDZ4zYD5r3ySH+tLLCXde0zKNns5
Ro5taKvV0COEgO21N2jDUzFr608sJuunNo7dYl/XNYjxyOz2xu3XJiGlycEiGMZW0Qf9WIuXqlrG
eLdKr203fKt/IBIsZsxqa3V3ZPtt94NdpVrgmDEb+MIZxkxMbzQ9rNin71eDoxpt8wAYCRVO4Oyk
Gw3IaJ7UD4bTjeoSWMN+XCmTGfNNdMwRDFKZBQmY+wrMWC4XUwVIGpaZ3rNmOg3cvqpIuQvyTtVG
mHqaX0ZqsJYq7MYSvzMTVt2nsrOkOia+X3i3NjPD39jYrM8N7mxjOKuthE5V4V0kcTXnlGm6nO/5
BECF5JCNt32S113IgTVXYenjhxsWRWc9C7thXDGQCbENXLTauJapNVymIBhxMHdodQ+qS1YZxVnt
lvTSxsKUc17bn7Nasmc4uY3c4b6X5Ls4FSQG9N1oUwwwOP8dz/NyreS0vpYF++iN3hgznyXq7+FA
+TtdirUx+6OSpXZ0lJ6MTIKcMd5XIKz1oadm+e4vC02s1a7mvo0tWe0qW+b3hMRqn2y3tR97hqdZ
MErHvUeuXH2V2axlUV24og16zeS/XBT546EjppqecLZjMIBFcVx0NIwitNi8i106xBvVuB+24Mha
Dd8oZPOXdPQ4DN1YaxM+eo/BVYYl2xFQZB3RuFp8FUWR02a5Sm9xXtRrfDIKSXHgi+xnbE2iD4YJ
RlYkpyUpGcGYfRWgWm+WAI2G+UxJ4jzY5eL24Vh6y2XStIYftK7QLspJDfbV7ECZn8ZqzI6lMtPn
agVBuk6xdpT7BFfejPp+oi2xrVZ8XWlW0kiAbnMk5H3BWeJ6sR8qZv3PuAKJfI/6rBG7sVQy3cPL
S+6hSJXkpxigUm1j+Aeo8+NXIRf3plu0gqlaYeoXkPvzhpFSx4dQVH5xbTDAGgJzKrI7zTQ4z7tx
6vOoHur4ewLhrw3k1LEbEtOMJswrVxQlOiXUY6wmg9KxrIshcqa4f1nLGtJr17JVBBgsds8IF7Wf
OQvg5wCVIQ0ZUsRf7MLMP/UDVUO4ztJiII63y2FcO8C9NGvrMZqcpCfYcKrKy7IetWRv6L126bHb
ORFGKXa96yc3ro9FX65V6BCSUAVt5nDa9L0wrm17GN0IfwLqLdpfJMymm6V7vzOTJkw7aVysIPQM
FBo5HnJGYSIY04Vy1amm2QNdl0MNcObYHM5ssVQYCXQ+n+1HMR328xu3a3xKIrGarxUkjB+Njddr
WBilQR0w4GnhJxk79YhDfMi8rXcDv4m7T3O1ZsaOL6Ny8fFQZPrZ/qjsg2OUekLjkK4vgyVmPSyU
01i7QQPsoYIwxjx0m8V+aUpI3FcpMUtm0MEsuVGa8o1Q+pXxaVq31pLNR6RXkEubp5gIkI1FYhoP
guK5D5ihMcetyuKSKYeXhniPaY+uxEok9Izc/FTS4dT3sVmtrxUsB++isevx2cuy5M6R3j5LWr0/
LpoBLFY5nQkgYKvChl/g+zeDr+YvzCq89og6qrqiCZKvWpmwM5Cmyr8oKs28W+e196knpwFyKC3A
p5bzh0QqbwW0jakcQHNcu6TNLKw02prsaZe0hbdjY018UJt5lMcGdhewUVsyAFJEv5fXXWmlbJb2
nN8qO16+Ss7qB4uXk0HeGszfjZdS6W6eedeD5TfIos2q+QT1v6V0zZcYiNzi7/SMkKwA92H4Xmvp
l7SgLss8INLCRhdbTZAAebH31hwD6oPpi2/O4lI2mF2c/YQMgevTgM9nHriYdPg3THRB+7zaBpki
x0boO8UKFWzfJTkBBcSS7lNaJ5UeNA7WYcS6O0MSNbUcnmyfbLCrkYlGH6kS4RwtsIM6t3XWlmQQ
Yq+/Qx8p2r3S6KsjXEY5bMwuTdaDD9r+jDza2vBiQbeiJmZNRwVcNQZDX6AiSzsjgVSUuJUdAIB7
gD8aZwfHg5PUkb3WWAtS6RnlPlsLuI+R7o2+LgNLzkrsJ2uotNsK0Jns2rYoh/ZXm3Zdersk3kxG
QZ8VVDkEVlqKXTQzCzMqy0WDcTIlcDi72zFjHq1Cp7fk+CxHKdcDVUubaEEeW5CZ/AW2Jv50Zqo9
msNie7jOmwWcqCCpHPbByJVGnT9YiSOnONCxFS2xDlXSerLJ161vZa0tOuALh4597HUHMRX5mSaV
da1r2oueVnN1kS+zdLd/V2XNVYpZxfjoGNNKfaV5q9f8cpvMpJ5h3sc1htZHuhCMjSZmWvt11o2j
WApzvpE26Dmjgnaqf+NdPa1NyPyY5mvftU4S/4791SUiGnfZ8qqvScB9KUhYGV49g7PzVvea2AkX
vOaXz8xZOv2pmpxiysPYdyrja6O1Qnf2Zclw8Bgb08QUubdWb33VlmZj8FDDpd9ruLLFgct0jBGT
LXFbcSQSQvDFsjWdj9twscj3yaWOB4zwvc7ucXxq6j4HdWGUgstDwdNBLdGPrjhOYh21x0qYDZXG
OLfCfenjqVNwmgdd8kkJiBbeD0dajvtjdLzCHQ4ZA9IkDezFydse1Cmzqy+txynz6tOuxtHiLVZ2
tWRZOXwSSuKHHaJ2w+U7dZfYvVo6NBqHzJqm6lqnK7cPnrFkc1SCma/3Tsvv3wS6x4wA136S+l6T
LFnKJyfVteVbrBaODYYkyj92rG9uzTEK/wAePk4XxjBxZKa6yQwFSG3uLpU24uPs9G4xHftqJjNk
qMts5qgc+/wWBlQq983sjs1lt+prHk2isopvfVfEkt6297oIuNPWjx3ckjXIa+rXnaWpymWIAcAS
KmHX3peCL+YBa8B8ue6VoIVZdc7XaFgGbBGweFZfiQ1Jf3XLanQXDptAsVvsIv6qJV2jB4k2zc+Y
bSbmftF9AuSbyhoD1PMlYUocf3aEmVnRfEv6InZpsCx/OSYtPxRybqj4IuFzeR2FzMVOh9ysDjAx
jWcUR+BKArDeD0Yf7C1ARaPdMUJNyl3h5es3Jd3mATm08aS8RHfpkvos6mWa1UwPqBGDVCK0DZid
pDc1/fadh3sHzGW7r0QQO3H6beiT3ggn0Q1TULWt+lKZq5opZCdd3xmjKX8qfMi/zGOxXGp4W5fw
YBrnYuzxuKczcyLN4rsgzLK4sPJcQhIY1mvmP1MZNclkXzV8PXOwmiNzm1bFJPHa2Vxcly5hmLM9
MHlIrLatgik124H5XAUJowX4+VGtxvLUNq0LZOqWU72TJXz23Zoy8n3I2RGfdK3rAaOxMiUPQrip
YqBhwTooDQeWR8rTfcokcpJd0UzdF4hG3kNcVEaxT+rYdR8awr1fJMGVMHTsRbz6zVQoABjR00cr
UdWhmJci6hJ/2bwdChdf5qQAVpsX0m6v+8GYj3Fcyupi0uf0OMNebm4E2iViITLB8e13NfgFrnIM
avCcBO+ZTT29RrMuyrAd4zwBb+7J6eXgr5l4ytjFw1+43TeZcDZFi6ogcOT065zGhU/C7bjG6giU
ldi73uur9Ar6lFaRYJhVZZTF6/i8wg/oI3pH9aNyjPQn3vWeF1Bg9pdW0trGXkmZfeuGGX6yl6b5
3dDaGTNL02sgKqp1YLwymN0V/RI9K877/s2mZ0hCo3LSIYTawwCGqSpj3mGqCTtoK/JVA4JFew6r
qbS1QMbr8JimtMOBXjT45btUOt3OXtRyN+TW1PJIFqEHKTvQGiSdW7LjGT4Mq2Tq2c59Hzf1gwGM
+cJEH8rDVGBGHbIsAavzNWuvEviORjSh1ZnY3LbwQbFm8mshLftJ95e4DNj2WTdmrwbzWmu7Lgt0
RkBfkqR3Snq8Hg5303eMkm2wqOVZAcjeuOBIGovH7+9Fn6wbzU+YN03SOXeY6uDzWjVs34G2Fp6K
0kypuwwW7qOVSVlddb7TpFFsT3kSSngGQxSLOPEY71Be7L2OQfiGGADiT2JMWpBLQ8i9YVZ5tR9b
2wfyofUDch2WKRyVMX6rOXXtsDRwwHlBTVGvO6lDcwNlS90k0lM/ww3dtfor5iaq+WLkq5dFq615
392m96xQynqZIj5rbBPyqq4Ib196376QejPcTAs5ViEGSGDqXlXVl2ajAVinBj3cntLA/CzF1P1i
92SeVWT6hg2BY+s0novhhV1O3PNznnfrMYc9UYK4akxjYQIVz13aiSdjwZn4yuCku18rw6ES+JiP
+ReFDGI4jkoefkc61dyp3VFdDmqknAJ1bfNuXy2puJjys1c5Jdrj8ovREcbfuNL5uB2dkN5pT6RT
rbUXti2Is1vy9kVjQHMqoHEsykrCDBPyM7f2FxVvu+gf5ifiS/DD7e//w7QfE4MzKMaW2iZH+Aqj
5OaxIU/gUDG1//dLkYsMLxffKM6TU20W3jtGqYrWDVsDKoHlZcMhcYrxkBqyPuNSckqg3QyTtyD2
PwkQuNCdkPHSua354CYvjPO2DoqYaITCrbID30IBV7P+8c/rY6MGEzqNqRkcwJM3V6h2jSGN+DAG
lHlRrtNy4bGDnnl+790U3GXUqyb2p3+tD0TslVssuR9C1iNRdobrbcVIkstJMOjNO3GGOPnO0jAI
ajep4NFFMJt/uzRMuOB9j7Q/9B35I7P1YpfMsMmzsTnnCPLO90V6mY5NFTs6i/GED4oYTrZSy/wQ
6KN7hALg3pTUu2ee319mGduq8FHksSAc7BROFbmt6ARtIa9JG0Ds43oUN+Ycgz2b5M+5PWDAJL0p
NDrhhjLW6eEkbBeCoawDTBp7Gy2OkQlT5vHfl48vYHzbHKDoaU6Y7PR5LiINHnTfQZwPMx/CClwt
y/rXrBIDade2TD1gPCKfrZMLmXmKjpuUUzS67mQHfRLDKpv11nxZ5/aci+ffy4f0FYyjNuItW6d/
8g1qqdEzO6Gf19Ji+cEAhekm3tvyCzK77Fyw9KlcY7uzTanrWJsVPXf4dq3meW/EzDlAv1zDu2nd
+rtkTL2nxPkJFFYRwAeJpEim+YyQ5+89m+tuJh18kxuh+eS6zuJ1GtU934iYxL4lriuUo+3uK79t
d1riqFA3KmP/8Xp592aJKWbNQDVGfvP2ZqGULLYsGCwNIBso2SG6w/RT+6WZnGCwCxmZhoRPWo/n
Qn7ffadbhsimrnXR/7y9cm1LAoKqxQ9ja60+l1pVPyirBFedl7n69PFd/r0pIODFBXk7EjmiTr1j
MqvP20n6XKtOvIM+K3kwViYJH1/lvTsStLcIi9gTjFPvAXr0GEzVZVNdRIdeuGFyNdbVlYIdf+ZQ
em+tCBPdF1JSd5sGvX14a+H30sWNKfThbN0ug4pvbRhAXw3cGPRore14DqgLchF9fIvvPUjM8EhB
I0YREe32CP5zxGu5Dhg60uaus1l9K81EVLvSH6x59/F1/uKb8w0iq3SRcwoGidbJedFrBnkIyvER
EiAUxBGWLy4fjB3jCcSTMBjInRnFawcV8na2vH/Np9y2ALZ2gQ2MjUPqad77OJnMZ5kuhzHG2aGN
gXuQmy6Bc3PuH2N9OGfH997KwcBxc2W1APFP3TZTLDhyhYg19EZ92pMGcx+TF7SrM8c7c3Cdu9LJ
g8VLdM2U5MEmTiOisjIIgciLeFfJ1r74+B2+e6ktmNXEtALrsZMPHGwrTrrY9kNby+wf2FQQf25l
7ec2S88Fk/9dzmx52v/vUieHEUWHMzJ18sMp9fGuNgkRTQDTIoK9BbRMAiU/vrXTXdOEE7hJuNFw
b4bP4uR69DsYu43FGM3abBzQHi1ws5S/L0wYg5a1THs3Ac+xVNmf2clOH+qfK2MShKJwO3VPlYu5
OaJoNM0x8vrC+101jX9RMP/FLN9oznyD710K+0SdvRnrQWGf7DEOZvylGvQRyezk/YZYb4eIIp6G
qdPOdQ6n72+7K8Rim1MwjsGcvG+3lbIcOzNL4LJq1nLD+MX43FVzFzCpcB5KrzyniTvdPbncJs3F
JwbmIu6XJ3dmDCNhKJ4/RYuWwZR0vIP4I51AScEEtWn4PRjlnXlzp1vadlG2E+oye+v9/JPCNBOT
HNwGfqbHxPPa1ERxnDAiee5QCu+pOEQE4tNcpqP0vqdqmR//eclS0vAW6Zgs7vnkw58SJmqdqoao
Ut1wGIp90zxYVTLeVaknIuauDZyR5txNv7OG0OXziWyBqy6aqbcvdhop8LnIEBVdztDGMbU1pEJ1
fiddBpvg41t877VuWnzb29xwWUxvLyZHqCHUZkMkcF4M/cqZb5su7e9iQ6X7QcI209pGP/NajXfW
rsFzdVlQOoEfp8blZeYmelK0A3z0zrw1wXAZwXjO8KMcGv8op3l+ctO1uMyH3ryXRp59Fkw6Iole
V5KJw9ws9qsMmArRRhQ3sRUYJIqfq6Df/S2hqG0+gpBMT5f8Qt9OlHQONVlHnicHbw1YJeLYlVp/
7BxR/vz4Xfwpdv4rA92Wu4viBT06TAb9r/Kuh7LYqWWMUkRid268uM+DP06PczNat5kJDGzSMjz5
PfhuKZf6ylqBCZE1xVdFVvbHyW1mf3/ml9oW+V+/FO0nifeYJkOxeLtCOkBQcws6iorWqa6A5aq9
Sw760U2yYtf2ag2bfhA3vb62kSgb+N289EiOI52+Hjdn6sX31iuJNB6lN5I7+9SbB2Z/EjcmI+h1
TqsrCOXDvh286ZOWih9Fm7jMoBZ5Zrm+d008ICiHMZHlADs5uTDj1FdtToYIyVAOI8actlHV4N7n
ypuKgOEeoEMV2+6Zw+Td6xInsHlYQls4zU0zmJKvKWBcVOP8wHxhqDdj2ZFoUqYtKTpaTU/3eSHt
M6/83etiebhtfCi7T994M6RLNop6iHSztI5uXjgOVOMhv4qRge+mRhkMTVCZndmKtsd4utD42jjV
MMzG1nE7DP5TJ89QfkfTQgKCleb0nGVLvzNHRzx/vJ7fOVLI/0FHzjeNi+SpsQD80lIM/tpHTtfk
kY8N0QV6AUgWffIbHfMU9uZihlQLFlaso3Wmvnvn0SLfxFqKXQU632kpQumgusJIWUpl7lzlDnR6
j+imA0VrHw21Cb1P9uccdN7Zx7gooAuFwiZrP1m/HG4Y0focY+PIjBkrFQ5sBeheuHEWumKe/v0b
xfvI3M5tgpj102PT6zdDZscbIrtU2lXv9N19Ctu32euIJrNQL4dkr3xX3X38Zt97toABVHk8WJN0
5rfrZ0BKIWDYD5E2rsNBNUZ1HESrR8huvTsTDjvKwU7d/39c1Abx2FKKtnL67UXbqs/0UnBYO0Xa
XC2oyIPOE9rPpG2Xg16bt2TtquLMl/JOhUBlwBI2eY4mDv1vL6ri3HVKOx6iJq56oHBrfByUh8jW
8ju0qR/f4Tt1O6kXiJlZtVtW0Gk5MkArHKeZGkwhNrbQlV2KebUeNeacwYCcO7Tw8N4Pxdp9+fjK
fwGGnIcMSsmT3Zy0thTct/ep16uZWMqHbwR4wBRDyVvJkPI3ogy1T1uLsFSr7cRPr41bxOzwliF7
aKZ+WZIF/szMZr5qzblOd7Ce0BB8/Nu991VxUvNhgWXSV5y8BDHNusbOzbnoQWbziE9HVZQ4N0zO
9SBOpn+1+vvzMIC4AWop0wjSePswVOoZrpR0MSkEykAM2BmY4JWHzBzMfz8ANtdgyKQEsumEy7y9
FBMlq08RikUxvPMDVfDnmq/8wAZDO+N34pNvVkX074+TeFyM8LDYJ6Hn5ENC69Y4ELvHSFQN8IFR
j5/mrFaRH0M8sYmEe/j4eu/tFpjueb5FfecRFvX2Hr1aX5tJ1VM02bF+XNLRQFTfD8/IIg1cqav4
1mma4hyU8N6iweaUkBc8MDcbxbdXnbLUnxN0BhHgtxU6voR5VmbaDuKgtnkUWGfe5Ds7hQVt2LZ4
n4SFnF6v9diBGUvPkVBJcdOKrHvpTFsdgNiKrx8/0HcvhaIRhzbi0whAentrhotdjZtwKVdW6iJR
DqJEbYQMnjWy/vbxtd55jDbKa85vhoGbz9/ba9WNjSAF7URUyCTe1878q7Iz80iYGoxlSNtn1uY7
t4a1Jo6/jIDxlzhtkpixjwyG9Tnq2a8iSH/FAcqDDdvcOeco/sfh7aQK2kogMtKw/AJbPtnznBRW
mZMtSzTkqToKCycDmWnjPeHEOOHOQ08zqtd32djrl32L3Eb0/vpJn8fkW4Y19g+U3jauB1Z3nLas
FtcS8WMSd+OtRwt4yVLIjzWalmOSFMM5q7I/lnF//fJbywoEKf5OwFoNi5BNqHGR6PoG9lCMLkuY
i7gixK5+aSB5UMCqJfnicxRfNDLDgwQWkfZrsJoMjQgmAf3u46XyzvHFbIBBmkGZ4zLiertUdK3B
JLVjqRjOoMFDqrzNiWnCoQWyF7YVxXHV/B7BZWOdaefeuzJIPbA2kwlci053GDGSDp8mS5Tr7itZ
FDa1+jrcojIXkTGY5YvTT1kw9/54psh8Z7kyEGHKRLfGcjXNt7ecIAarh9ZYIlzSU5hnThGQImhF
QpKH9/HTfWcXxX97uw7IOF4nJ/doDWVicRIu+DjEG2/fnqsDJJ4laMcF3qNau6MrzenMDb7z+W+b
DOkU1AS6eYqoK0OMXdEgdm8Vbic6ZFlo3Fh4HNd5qdkBsPtow49v9K9nymqmthTbpAJw77Q5gRvQ
GIs3Kr6+rL/tjbQ+mI09H2BZ/uuU0ORSLFhcKyhgvL/C6tq8nJzcxRtj42NeIsXLgmLyoCCBb5+p
Yd67K1ynLN6g5wiKircrpTZalXuOpiLkweD1VWePoYDVksJgmssza2U7wd9sDhgKAlPinw7cCif3
5Ev0kM1AksVKIYNJfQs5O3eQxDWYsvzzq2LvodcxeX78ObkpI8EIIZGWisoJbwQbCRh6GJKAE7+R
3z++1F/Lf/NIdKiK2bHpOv74XP6nZXUKH1uCDT5HxSqPw9i3UY/YcjeMmtoDhKsX3Sjnfz3Tt4uC
pW/WsjQBpzlZKX55aFcNWEkw2/DSMLOHWoHguQO82Y/v7531waUsMgm2m6NMers+HGRwBoTGjQA1
kGMrekb0eNHBlvfd/53O/Z+fy/9NfjV3/7sQ/oe6M9txG8m26K8U/Nysy3kAugpoUnOmlKPttF8I
OS1zCs5TkF/U/9E/dpeqyq5Ml2H3xQUanYCRsCCJYjDIGM7Ze53217/z+rGsJnBfcffVy1/3yWNT
tuWn7u/nr3352PMv/XpVnYq7rjmduv2x+vqTz77I8f/4/cWxOz57gTsCy9BNf2qm21OLqee3H+FM
z5/8d9/86fTbUQCvn3559Vj2RXc+WpSUxas/3tp+/OUVLPknV/18/D/ePBxzvnfXwys4/eULp2Pb
/fJKU38+1+8i3Us+j7HHZCgcT+d3rJ8p6sE4hNqF+0FHkvLqp6JsuviXV6bzswsAS2U7eo5eE7p8
9VNb9r+9Zf3MDg4mFSsZxrKzqORzw5910Z9d9hNAoesyKbr2l1cslr96ptmb2dRCIFpNgJ7DfbUJ
MpI2QhaKm0Q35/ghM70MOkGK91EzU+Z+tVbbwGNnyG3TRag+QU9ro+Jc57UIt/Fcq8sq9lTf1KL2
4LVddYdH533Fcmvbhb12lcvSu8jwKVx6LNX3EbssYqAoo/dFQpncZLbN/eA1Swsi9baKPBvTw9AO
O5nMLhKgiCiPAtoA74w2XiCe7Nd9aBNWbrpuheVuficdVlVywJq6xTEyXUSDYV1oqbwrvDLZS769
NpwGdXYxjOjb26h56MBlYFPu2hWO7BthsbH0ZAEWEzCAGyh5HK2xFKZLgZF4kZkUIvQbXCB+EyfW
utYNWOZ5IuRNCvPBP8+pAQOTjm4AXTVUimoHBWVci6gwVhiih8dRQDdoDPMEgwipfwnToMRWHeiZ
l+5skU/+qAiCHkYz7AliDTtNUFUY+qPmbMdBd3K82C4RS82gCI0UbfygFpPygaxCt9AqL/Nx8TDq
a8m0ky2uWt/RpPJubjREuX3qbLrOwFtU2rX3LtK6bAf1rrpre4PilOYgAFpm4pMErLTJimElQyLl
bdxPmwEv5DYuMQkuisJYd41abFwkx6/HBuhVj0F2Hxmzc9HGVm35cOWHTYkXEutgIqwLjKla0FfN
vBUYnQ9GosKYtPNy7ZVqCgk3PduDjbwAQUjBU/ibZ7TOBFC4t6xPjMX2xdD0CJHDcr6ZB9O60Quk
8XaV45pBjr12a6VZe17bXgxzgrvIyOwdyn64zmBrNs6IizqiU1/rQhlBJqAiJkmgr2uwCwE+inRh
sYpb1Iai3cNwEPrCBNmkk5LwbWsO/Uo62Phwr2MHINmeV+u2y5wPqFT5FHMtl06oC0dCONLzejUy
LyKQo4qpCsdwB/rH3FOPwgrYA8W+cJJ84YQCTjL+/23uzvk2zutuU3kAm+zRW+fDoL4hiOLem3bY
rUZP05TAU0F1CVu4y663BwTSqflQij5GhU+VZN+K9OIi9Io49dUWRyO7bswRZptqD7GI5/WUDsMj
ku4pCJlQa9Bwur5oK6lt3dZiXlWLJF4jXA75Y3XLsXBAOMPgFvAsIEl7E+QvA537si97/jvRl4M/
2bqGyH4kmm0J+R7juhrgApQfCj227jFuvM8UrUEGK4wDUtgLgaUcL6GmrQ3F0q5wp4TLli3tesQJ
tiwriExFziXqBlvb1zWFJAqkrxtbejE8Icgs0m+tOHb8ahL9m3r05swPyaki1+0fFIKFr/WhOZPV
zHHVUhRYlbLcFFQ6WOhKo2K7zx5Kt1WXo+mEb3lU+8s0dcVNHss3Tug5m95SjKWtn+9GNGPGlTTT
W5EgA586mayUJMuuwx73q5l1LmCsUfYHFPpmv/TKlMxBUdbZG1uXcgMto7/qjME51TLWLiYX6RBK
2tbA39slAWLxEeyUVLvL3FSlshwjRd/rfZcj44/Gtl7gmy0OVOxMMcvkFrabrFmXYIT8sJ8/KGMz
7WOqAHzEQMBy0gTDtq6qNg6kactV6yo447FUnbQQpozH8dZKNnW7QuTjhZ51JjrpaVWJ7HWmmBaU
9zFtsMsrfT7u3D4ZvKuknCjgoYDSfFvzqB9K1i1pkCrFfFMqxd6NGnNhuJG+ZSqLQ1+HJoCyHuH6
UjhmcS9L26y2qhoV6zjM2mqR6nLJfBP7Sa7sdCcaF/jEO5+K6JMvaqoIYPjXxdJNlDeor+2LOcvT
e7IFCL9G9zIawdzhAdQXBC+57mWcrqUdLsgURi3VWb1oa5hxfxlBRDoXbzTXuBEAHmXDo1F3zFh9
mm+NHnGCpkE/k8BsAQlZWYAmGH+coLwx1lTqpANqXA4w4UrCwCtyCY921rwTLZwob3hwhDiYsG5s
lJWYuqIUPkNh24mPDArbYSSrTZdVR/gW016ZyujS0s43CeUeNyrZvGVvdAZqKBlpm2pmpEzn9kAw
1HhQQi1aRsLMd3i6ceuCG7rPEmd6z8LaXcKWhNmS9QIl3NBChJvLd7qoH7xhOmSjd4WxMvSbofnY
NXVDGWzSzQyMS0aLkQ2qIw8zkV1EWMmwBa580Tl6HEyme2MIDcmEMn4oRiV827VVvDCyIllExTwz
bXtFQMm+dJG4HqylLKZOEaxk7FoGxLEo1KMrgX5v0Q/QvIRIXL/ts8set1UdWEzAJcjWMd+Yiafe
VYOTHXN2BqkPNtsJMCaFW4pG1Os2sSSjXS/eTlQm3MEHmNeuDVcEY3dIdWunfOgx4ZvA+nuwXA7W
FU2vjA/sTauVZhcJsvjOcKjz2lof4WTrV57I1Zumih2gBZzqFUbRCZ9pu9PddNqNThS+KQdppRdE
scS1DMNHbRzFrgmZxGyYAZGjEQon37Qe5VyuiCBiIHQqZ+tlCZbBzorf1VNigSuqDLiWSlRtCyuU
xRLS7NapmV0Yl13+WNaaG1NdpKUlL4iZ2FfZpMIbioRW3URydo6FLq4HQOADJAcVdXict8WeLsb4
1AHPvR7nqX9jZOrbtuSJki6RowQUgosTAKc7wKFV2QCO16g78loPlXIT1YMVBwVLTwfenHqGSLCI
8Cs0LAuUuvZDleAmiSqjIfNXh3sb5tshhnB5i2VWbrU2qxexUs/BlLt4CUsDii+YVeWRcxSmr6ls
mIN8cJ1DVIfaRYTPfgWdEia62QW61ehLcCPh5RzbxjoWOIt8qHKZ9DMvj4MeY8nK6+O10lbFphzy
PYwdzackEQkIcC1loAyQACDvzTb8ERP4UYd/Bu9PFlL7vDffd0R/M193FekXqZZhorUhRupnakfh
TYcyhLQ0UzdnJxutuU/B3zGFaKDMBs2Vwaip9fVQK1W3EaiZFpKHnfITqW3UQQKx4z0mmgwMgauN
gQ5ccw0xPyIz7ip3WSwZuLAOUnV9tKs3c5PW7xqS2uolWIbwJIy61+5igBCwfCpnXpVEUcJgTpz3
TTLMAihhYuqrAkIXxXMhr1p26r42y/ZTYyifys427kYvdBcudktMHIYLnamr8qNnVB2OYpHWYKM7
79CYTs8KJHffQO9R0gXvKjs02mvNpSAS8255Z5pts3bYMqzqIZtvrZRbpXaxCFHSPUj7rlmpmORc
1lrklcpcp/6HBdeno8OvLMV+a7KWXGHvASIQOfFyljI9ufnsLFxKs2z7iZmU8FO2AdxULemJegP9
bn5dSNJ0Q/6+NnULxz/kUYcYGUuI7LLwWInlM65+qlBo+TuH6he+kySXpjXf4c7BOU8NhGPaWYc0
65rrVmTRlnXKTWPWK2FXB/wsJ730SFcVt7Xqnaisc5tI89HI9LUCW20zlrN+CYr7fnTHrRDOdchu
GvuVtgUr3RIqg5vS1rBNzNjeNhHOX9yLxGMdPQsaizX9qC6EGQOJEPMHmYbnHPwIu9vxuhRAfGy3
t5OsNUSPSTkCSezLnOrATmfBhcmSR4cV7I1OLOSeVAMRnbiz4QvpU3QDvAYYqSrGoHR0sZilkd+F
uZH6sydBAyJA2WGoj5YjPu0rz5omIuxeM7DMTUL7AnuyYjPrRdEZEDrejCBGp5UnVGUR2016G/V8
5CxxbbRpr46Vsmm9NNm41cxuIRbMrjll4LZKJJRrZy5tN2BLOR9MQc0l6HQRWy4gghQPLQ8x6a3A
oJDotXm2NztVAscB4gS1aNkvrntWOTKRQFtaPDQOahlyVsR8/AHEwNIwBaNwXsWb7Cz+F2FKFLSg
g62E8Ye516gv0k6HtOZGcp93JqUgkge4wVyItpDKtpgEK4jcXjdhLwPo/VT0wuWrXVdQldGcurdi
7opF0T8UoDaYTPq7PJnVpdPP+cY2wmbluvAVIsvZFXk37mLDgI+BO/wmrvVLYdbY6fsZym1Uv8V0
aNzWmJd9uJHtooAKsbdruA/mWBeBk4p8Ta2vaGvpSrguVW9eTizBr5zE1fexJvVVndvmGmFDDSPC
qW/SnNt71qmhi6VyZGUh94OV3IA1gYrQjcp2rGaxDykOBXm28NIlaNc8W3XJkN/OnfzYp6W2GXvg
ZJRTxHWLKylmxd0rxaXFYwdlpm2tIEHA8drRRx7ZKPJutWnM3vagtvRlFw6RuaRKfXvfuBQVYE/l
mecD5M5llJj8yZLoJgn1QgbSLqrl1HjzItYYEZRZs4MoPlsjzOIhAmJ00EC1RgCxFPC3ReK2wACU
h6Z0QeLmgt4KhbrDSQ2RaZjZsCImydyquIZW4bCNTKNrYIUe+aIiv7WsuVvFjToHNYbiID9X22gG
bV4AQeC2g/hRf8Q4Wr61OkuMficZh/yIEINZJpD4Ris03sja1dZlamd3Qz2pC+A31qqbG7GFTZvt
k9S852Zg8dN3k7qblbbOl0115uhLpd5SLTpZEnUtmZ9T+jcGT+2z/zDPbYl9JZTyKp86966Byd2z
S23dh7Or/aId3Y54R1Xte1STATbv6d6drQqWhlQ+hPM0BVTxST5pne0+EGtNtxDF5P3fSiuvgVW4
up9YGn7dBKZbDHRlA2lPCxJHPWpuOl78DfTUnBLogORjeMNGrSnRM+FSPVSpfUiTPgwc24tYLSQ3
bDvTgya1P5QV/6fY3H2Z8+/rcNuzMN2/F75bn8pz4Kv9+lD/j8jdkyDfX0J3v8cYz/GsY0O47rf3
k1P7JPL34098CZH99RBP4nxky03yH//z+dO/n8qzWN+yb8rqS6zvc9yQIGLBqT356pNznZ78AgG7
swiRX/jcdX89oefRzCcHet7ozyf5jQ88+UFyZk/O6hsN2nZHkfylQf3TQOiX6/Hkp5426s/L9p9q
FImJLyf1jTb9g2VN8hi/uFYR5f1esy57eco/lH0TfY41f77//su761x96nsNuz5OreIf25fWrB/0
Fzrr4V//jF7abeg9TXZ84+m6JkfRR0fxsnrrLNP43j3on0SU1P0L6yxEhN9v1rKtjlHx0lr1o866
6//1z48vrlE/eK6epxFfxtCOAO77999tOR37/KS8LpKXNV78uVL7Pf/9jYHweYMqcSxOvy8B/0PL
oHNZ2u8NaQtOKD822fPz/CrL/eUA/y2Lu7OV6MtJfeOqbxsu9Et7+J0fDNOrpHiBrXJ/sA5fNcfi
8YUN02fZ8vduv38IwUP1n5xSfzSa/KGReRSnY/Pr/wIAAP//</cx:binary>
              </cx:geoCache>
            </cx:geography>
          </cx:layoutPr>
        </cx:series>
      </cx:plotAreaRegion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Feuil1!$B$29</cx:f>
        <cx:lvl ptCount="1">
          <cx:pt idx="0">United states</cx:pt>
        </cx:lvl>
      </cx:strDim>
      <cx:numDim type="colorVal">
        <cx:f>Feuil1!$C$29</cx:f>
        <cx:lvl ptCount="1" formatCode="0%">
          <cx:pt idx="0">0.5</cx:pt>
        </cx:lvl>
      </cx:numDim>
    </cx:data>
  </cx:chartData>
  <cx:chart>
    <cx:plotArea>
      <cx:plotAreaRegion>
        <cx:series layoutId="regionMap" uniqueId="{26D2DD7B-8B9A-46FB-A605-B06B27EB4207}">
          <cx:dataId val="0"/>
          <cx:layoutPr>
            <cx:geography cultureLanguage="fr-FR" cultureRegion="FR" attribution="Avec Bing">
              <cx:geoCache provider="{E9337A44-BEBE-4D9F-B70C-5C5E7DAFC167}">
                <cx:binary>7HrZdt24kuWvePm5mYkZxF0364E852i0PMhypf3CJdtKggMIYuAA/kF/V/9YBy3f7LSySq773n7w
WeIEIBCxY8cO/PPL+o8v/cO9f7Gafgj/+LL+9lLHOP7j11/DF/1g7sMvpvnibbB/xF++WPOr/eOP
5svDr1/9/dIM9a8EYfbrF33v48P68j/+CV+rH+y1/XIfGzu8nR58evcQpj6GZ+79l7defLHTEPfX
a/jSby/vhiY+fH0R4n18CC9fPAyxiel9Gh9+e/nDky9f/Pr0e38b+0UP04vTV3iXql84olwyKtG3
f/Tli94O9ffbmVK/IJxTQRVT3/6xf419c2/g/f/zv2FCIYPZPTupb1O6//rVP4Tw4vvvk5d/WMWT
e02w5aM5SrvP+u722zJ//dHc//HPJxdg4U+u/GVHnlrpZ7eebsj/cOX/fzv+DIefbMd/v1V/OvDh
Pt4fv3n+X3br+bv/2uYnrz4XQI+xdfH1t5eEgbv/GU/7J76/9986/59vPdyH+NvLTIhflKRUcAlB
pDBD4uWL5WG/hSX5hWOiUK4o50zk+csXg/VR//ZS4l8oZxKijuSY8Jcvgp326zj/RVHCsVKYSKwk
kX9Czhvbp9oOf9ri+98vhsm8sc0QA4Q6hPb4+Ng+y31ETJASmBIpFM0JTGD8cv8OYA2exv+rx60f
8NLxhxxXcVJHMrIx60s0zs32gfNp7O5Z5nk4DS6FxA6RrFyvZWYr9LkePBuy0pK1k5dK8zQdOpUN
7nxRpg+vem7GLBW2W/n4mXexXe0BbNW3tKylZPhBrjZN73q9yv4+z/lYfaGGOnFTi8aNtDC4CTAV
NnJvXmuM4jIc6p77bizswo25xjI5mHJtDE5XxNCh/SMLs4V3/rKh/4WR5BMbKaQIU1wwJWD7CAJ/
+KuNJDbNpIXOH6rFDq07j4b17Lxnc/DyfAt1bJZya8a++aNHVUOq0/PDY/J0fCmppITRnMJOwWR+
HH9raR4EEs3XFne0a8poKae6UIpkrj35dal9PHgda6aLjGXbOLxZGE2BlJhtYqGXUeghdIW1jnp8
o3ju4N7zkwQX/qsfSUQpZTm4kMBM7W754xxX3WREe5p9FZmfETnUm6ylO/U5ixQVg49CfOo4quLF
8+M+2Zt9XKaYJIQjonL6dNxxSlbajOZf6wQ+J4oZjX34XbOKDHWxtM3UvB4qSPax0NoSIornh1d/
W7ZkOWY5UYznBGLox2XXfG4ytGr6NZO9dLTkCxL8HgIpixd2a2R/02TY4le0c2m67QJCmy6Cbnow
yr87k1zmggmeI4UgU6MfZ6Klrvo2If+ViQVC7pSw2HB34n6ZAjs2ecXEJz+BCVwRhJTik0Vp9uo4
NxaNy092BeDpR2/gRLCc81xwAVtDn3hDFA1qUzdUXyq1DdyfWTeaKh2zygSVzlLuV3CR59ePnyCZ
RFwhBlECgUoBTvMnBqjV1nI1xuyzbrw02fka9R4QZrUamMW0tGxjZWNCImOxKkLBELxBero1o2hT
OWTYD7fKaOOHg+PWk3dmbobw+flp7nj6F7yVGFPEGGIcS8BwKp5gybRUuUduWz+vPnpwAjR1CPYH
rQvlWbF6Ome3I+ncHjRxsftPM9bTT/bnb8bCWEgmKBIqZ5QBtP3oLbkjIaYg7Oeh5xlgeAvotS3F
nFBM/IpWHHA/1JPv7k3LB0BUPxqP+XmetdncFU4D2u7InzS8NTRbP1+xtRut+Qms4KcBhncjSSJk
TmCHhXiSn1a6DKMaNvo5VERk5tjGMPbTG7fFZhzKxSUHk8ukmeGeTc7YdMi7LWW3yzhWF0H5vq1L
s20oXRnthlgVg0KiiuXEUda/E0bVmykJVStAIsnahIdLtKkevto11eLcT8IU4ycOQATOlVACYcoF
B2f90fLgmYObh3n8JLnlLS9HlHNwxaqalPIl3mQG0F6lR/TsJwb3pm9wMuIqh1vrEqlwp2mhP48h
9hTFCbANBYGEMaF77D5xi27tgqm0HT+NHqLIHWnocvaKYE3TFQ1TAnOoau63D0avKcli0n5xugTA
X8S72m1Vdu4Na7cPPpuCuMkbsROElc2mV2fdxPftsYEqcKE0Sz6/G33bbR+2XnRLV6C+35NWA9aH
DbKD0nCRJg9MJDfrCntHeZvgJ2yojvlh5IGGk5DTvnfdWjdAMNy34VVeZ2kpcru28AkL5AFm3mTD
zg3iyE13vwYxuPGkZo/nW0btFq+97ypf9L3xxJRZXZn1vGaQXD8O+VCxDzOaMTiZzGvgGbMbLFCU
57HhKWqC9SWSEkotJgWn+Ilr0CoNNVZj/2nDJvi6WAmSYygW29r+gk5uAaB4fsSnaEQkYBHBkLcx
g9z9dMTgUdCLoctHuk27My4T2+GPBNlB8haz4+JT1dINnHAhUwz1KwnAAn76/DR2OvsDKlIpBJGQ
KzhBhAFL/jEoNjpPLlPCfDBsMJEW0U48e7BOO0Aj3YUBH30lbfNmDnkNiDNqbutjnUcy2yKXcunn
IpLaXfVVLm5X6vs8FWHBYn4X8ww1pePbaq/AiZAuWsSqZixYJfAe7BqBH9pZA7u4qNou7pE/M05f
E8j3Yypo5+k6nz2/4qe4llNIUEA3YNV7YQ01wY8r7kSlh8UFeTdPAwISy70nQGLnbfdbBiSLnWu8
rOC2a6co/NTxG7PNxLi7NJ3ahVS31Sp2lyau2Yw/b0ZCd4h0W0D45Pp5DM3ZxlMHUVctZufUOOUG
olNiB2H0/JLIE2TLgQHlkDYB1WAHMUZPoNrRwWy2HchdHjWF2IpjvU8gZnTaQ/dbHBOEEsyt0use
4oCVO6T40UGiyTQGGo9Xvl+yrgvdfa9ayc6bpd/t4NJixU3lVniq0XRfYqqNCKcuk56extzPNJQJ
8gUs9ydLe8IyYWkKU0YwhAriDPjej7sV1w7LfrLpjtbzjlTRO3Ctrd8a+yWivCNDkaJ12wdJhj0/
msxi2JBVmL5Ox80IHOuTotm03AFL9WCORbYUvI/OG6DJ0GQKXIwt/bij2wSwed6QcQFYi8BIYMAm
Vgj+ghoLgylMzcAUMUqdxZL3UwshoRVp4a9H++xQ2N0/b4QnMZoDXQB2JQnPoexEf6O6eNmYSMJl
72cjLaDDI70lOl/nroTKUtfDz2DhSTrah2QUiD2CtIQEsKYfzY5aC6x1XOX7MGHwkJhiBIeC3A/2
Ye3ILD9WS2bXUIieJjB4P1cDUBYAPbDS4tc+vpEi5FV7qiLLAQwgIOd3HsQvyAAmg8CP6wCJ6vu2
1W4ZwJRrnw8QKxBF+3bU3bpvRNY2GH5UatX8DlljYSa86yA3dQLEsZ/VnEw94bOw+D0JAEhgzIAF
Pa1sgA6GrEZreq91En1VxKmjY1ktqGpvBNmYT0envRjzQhGiWl147xp3ifqJrrwYge1kV742GXtV
GS1p6Ra71l9Q06PzpZqYOHRysP1X1vabf2esMKB2brhfXrMZo3U75O2g+Fg64I9hOi0Lz+cb73S1
2kIYZPA1RR6rwzB4hct2jZOvCrvmbmsLPcyerWW9djMEw7z5JfXFmvGWtSdF8MRuRR8Tq0u04mmZ
zka1aFwBf6vqeBG1BGZWyq1ftg3KWnDF8WLtUjUVLoytOM1K1vTATbZu7xdhSfNhYn1dHSiLBJcJ
6lObClHHoA6qIUtX1ryvzyWh8eAsWrarSg0IneEFa3Kqs5BrdBw7a9hd4nPdZXfKonV9v8aVxldZ
iEP2DjKGnL5yL4S/2+RcD7YYrcU6vFXr1ndnVQPqxmmzLDe2UJ2lRJfSb8Hln7Fp8+GrJqOd1wO4
SnIPaorLgsquXwJuz2M1OJ4foA7gvTirTNaJG4Vl1nVnsxhJ6PWDzgcawcorprlnrzZqZ3DpDfsw
6rdUoCjQcRjYOMqLSVWN7q8HvnauPrZzHZf5euFV3TSnipll4u+qgVB3IVqm6/wEviJoV4zzhiCt
9yFvFlXUGRMuHnTltzZdLHXIdHO2NAayTdmphQHAzmMz8d9tNgkeLsA5lqwqFwq0Bd9MI7AuVcRE
81W87omU8BMfL2ZN08M9pKCq9+VmA3Oft8kpMl+2wo81OcdrlklZppZ3kzxbhxabvuBs3vMi4lkD
y6kph6Ryv1ZJIFW2XCtev07LuIzyTVtl7dKfZEczMl50U1L5/Fq0lDeqcErtmoT0kevug6yrKtuu
GOsDWCpLDiD7FaC20/wqo5WX/TVuXIP7N227tHl1XFoAgvpoG0xh7gBZ+5TSnPWIHFGtU+MOaOxa
nx+GiDI+/E5qMsB4pu2Vupvq3LnSQ+kNliX51EAGKbHQ+0dg/kBZCufUzumZDrD6ctR4oOLU6mW3
GO1jBz826JjdDkbukM/mWOeyVEu04ADbAHzjLCpv4Lnxcak68g3M51oJ/yCXhApG6zWGInPAzb49
eGSa8P/E/brbeWCqBS0pmzIPW5ENXa7Zg3NQ0LiTbxpgWuWS4yRd2eSaTxnsIJvc9CG2w9QMYK9M
b/ZMTxvD66u8lfuUG9jpcbsV4FkwAoVb7nOVrbuDCZ/tO89TBtd6ZXbTzDOGRyHF5m6BOcxDgGHL
7+vxnlL3GQQ3Ddf4Olpx23FWKVqyRYEAVIxSY7DFd++ptqDgk7LN9sVVMX0zxgRe48vvHFfxje9/
0cC7VxQ1Prv9burs8fF/GfnxOVAKSPdKktHABPCQ6flz14ix8WfNQBMs2pENmkxFTWjdoFsowGur
Cv64UXabI7gaVN6Try8GrFLFC9zpOYnXykwWrDQT08MjZASNzZcgc1SzKjqUdtJbG07gYi9r5D6r
RwvaESIIcO1xTZo0UKOVox3Egs/TlO/VOXrc2kf3EFXXg30Ea+CNI5f9vvhVJA1+WmO/D6OZFnAx
WYekvtuyhk3xElZKd/M+OtI2pQlmCYvcv4IbH+A9aDBR8K4Q9T71R4Nm27LBH7anlsljhvjQtRcb
4XIdz2oEIhI6Ls1kIaZVW+/KR1hgf5tZEvcZi3oA9wkcGCss3s9Adl8H0LL3D5J5/2FzncNPP6A9
HMzG9/kPk6j1cjf1dV83p6HO4bvaUVzT8y4kieMVffSVpg0qyrPvJlft7GE6a0M7+AhkAAuDt2PT
QZ6fsdsEugPm1ubzYXRZHJoShbqCwXmrLZRMsR9B2+xBMADJBrZJTxfS1ns4T5Bf4VqXJtHmpw7I
4pouqQr9as8js8iYslesN3NRhRpkQ6zwBM/r6AL8AGnk/Y1xE/yfzAK6HUcLBqnIgZbf38xdrEAU
WHwLo2Nd2/mDGKoVqoAqbbvvLwqgvD2t1BFAmNzrfsqPvYEUa45rNlQqXHAFqWr9iMTaAt7UvbVd
d/5dTm5jr317mnQP9e6XxAKj9HxsNZjjjH6LGWfzHgwWqqWrtg9U53aJd44uehHn8XHpq6oDmIiO
69bBirp6CfwoNoQB5aJnu/nwOu5eA3rV7uKP+mkeugUsgCeyrzc2DYEfDw4Oz7sG1MesaPoNdGXF
SDeoAiSLJMwrOmIPT4iE9xp25lMAv3oUWTbMe1+dpsH5ilzUldvgG9uj9FZBWQ6qoeOsA4mywh2U
vsZA7TSUsQdhgl+ZTuzxFNnSgAhfd3kEqKSiSpDzQgKkaU9Q6+3Gmxq6SwVkyjvQ4tt+qOF1n3pY
5ccF6FmVXS5V8L65UbTdRUo7Qbp7JbuKiviWgYyVquNatVnSJ7GMvA8HkC6wYIUEEUh8YjXFUJJD
MlSw+VvGNliVGMyeNgyvdnfzxGNwvkdLttGCEk0b1ND5ctm4qeTbbpuW7NYDmQZVYRudEp8Ab8G/
smXcwAItQ/saqnHIAPyhvNxVqr4BvgrMWhm7jJ+EStrhz2ztRX8jhBtTdWLEhpj9sTS4XasjZDTa
8yL0oH9nZd5j6T+AIrl08T2qXVvXZcUT1eu7RQK3cV/V3MyOfAxVDtLEme+m2agyI1voPmxsIswW
E2SHFYp9jC1wSim5mvAEXm5aRcoZLmZyLuQCnan18H0lj3vpxhYE4pJzmvZlfYObvp93/FOp3tEE
2P8evE0w+xPDN/W+asl+jWOUwROpTvuDFQV1whyhct97G01fjRDKNbDF6maLCY/HFgJ1j0pl9jvf
XRY4JSCR4tDsgRbANwl+h9OsLv2aPJUFJh7lbyYt68UWCxpAsGdpqxS5WNywR3mdbbscGKBPBD8M
aFm8cBsC/2YI+g83oFvuM+8a6DR++j4Q9wpSmgNXyW4fK7ahaTfZFe0wTuxt9whY3aPQ6HK8i9FZ
73YRMnjhGTuY2jhbFdqJKbudGj7CmuMCXbz5siH1TuM0W2EMOff7tKZvAZfZDvJIUfFpD/KR7G3G
w7Csu0/KaiNdU3AdBmOOuu0hGk+PBgEdeAe9LoezCADvAWftlSa0l/lPhK8nBT1oOYAP4MEEwE3g
v8nKOkIPAfRqcqutFTBrWdcrRMNiAWZdxvYI6mcQXnQxN26f+/O19F64/qULsA8v9l4NUpxjGP9J
Yeun1WZLkCBVPUJjCxowzALqAIik54d6IqBDNCE41QFjgWQF/4u9rP9Lg3fJO5dXQCX/5SOoW60t
3Vgx9loq6FkBIgu9b+rUtLDDlnkGW/YdHJ+fy48SAkcI/CfHHBYP7XDwc/LjXKqZEpBv2/pWQVdN
fGo43vl4CLmkx80Cdf6Znf8+IFEKhAORKwLionqiK3baI9wbVL1z6wCJou4g41/I1AHMfY/s5xeI
d9nu/23svkLQbhGXmOQEQzvqyYBr37J6iL149x0xFr3ton0SNHF+WlnI51M7Vpt/Oy00tQczDTue
Uw/QkIWNQT76yYx+9HSYEZRSuYLkJRVnINE9ERqTQtkiE3Xv+segWoDXQYyvU1cBrjf53MAWaDYl
iExFITkAtcj0PpF2pG7aytlBZX/ihlqOihWgJZUA9Q4eh/io8E2TKNST5fLYzxofYfb5RTzdRtg4
hiji0DHBGOdPu6yQd10kazbf6NDtyLR9I0Jj4MP0NmX5xK7//fE4go3c/wkhnthMrsBGSI6mm+9p
b621awtkAVlt4UNT/1vSGkcg+eMclEUAbgjVv8EBXSpQouemvXlMS0CS992QXQ9xMQS3J4znF/gj
/oA+q6D9xCAC4TwKA0XziZ65pG1t/Ma7czlkvuOlNEbST8JDwPwsBP8+FGxdDh28nEGlL59CnamI
SVMt6vNHKjJzUEfAj4gz8PP8qr4fxfhL/IFWCEMpOCCDKEBI/rRdiBD0ZWSjw5nfCNLhSPi6n0aY
ECOT/SNsA/TQSxtq0FZVYaoNqsUi8jpicwXZGo7g1KXtRlB+rgkD7QG9MRWva3uegBtwe1OtTYfX
VFYEWk4fg3MGyiDfEja4o+mnjcQSWSSCOeSeg9R2TVdsqXijHvt5nYBihL6uBoPd+qqr9azgyMw0
iwaDJtLCUY1zKDRkYw591o6wFd8JiszgNV10j7QCGHoOyUJ8g7HHUqNbEED3og0B6IbScKcBy0wy
ILSW5FAnDGSCB4BiiUne0NDvZC575DYjNEch2tGY460puhAN3ooheDU0BzHKvp2Kf0keDtKmLr4T
mW8MCjprC9h3c/mexKWbQVmC2qIT5DjmFoY0HVQV8yWCbkVTl/1qAtRToOf3bX9HgfYqeiNSVGy8
aAXKdjEgzB501vRYh6klBeoOupsMyK6gwEjoMhStjrmtymyy9YJM4SicHiJvlFOjXI61E4y79zyp
ebPvod+wd7SAAyIibmwM0ER434ygNtcHOIQExwlO2juM29JgIJ1/JCg9Q37JxbqQT5ivKeY3IJtV
49tBqbYjx3YIGYJKGIBjjSUc5YJe+nGwCfb2sKxk86lAGSgTcwnUDPO8TCxVy3WnQgxbAe3opYFq
WuUe+qKNRuGMoT4unwUyXdKHigHhHgojB+N/H0B5yaYif2y5fcciB/3wWlznBnC7PQ26F2QCFv2N
Z4HwvfPENMQ96Ty6Rv+NDQ6y76Bk8wpOxIzF7JEwGJCsthKmQbqOFEuXzeo9gLjNb8dBZf3JNLzm
ha7r5ZanhreH1CzVWcNmet4gul0Yv87noGTYd9ILUq6K6xvZxB6BZjz79xU49TmruQ0FRJ/+3Pqx
/71GjT2sCldQi/Y0nkGxC5ISGfhVPqJPtoNwHJZRXIulGQ+SaQ27izJ/auXKjq1tptdb20d0BFYe
j3lCtAePFeaLHqdbgtl45VlWX5k5xCMPIEHD2Zf6fLaTOmi15G/lqB309cfmaxNcdej1WBeJDcOB
V8pd5hsxp1QN0AUeRs7g03kaStYO8rTAJy9yqMc++9VOZ3DuofrqVNefdSvutyKplp90i+ztyECb
L3qQaEKRUVvfLeuW3/fZwKGUn8z7JSfNEZGILhlSuilsltFrBjLdyccwPIRWVm9BPGzgvFKk6iuG
Vg/UM3jE72bS6uY0piE74mDiuzAzEBwACg4hrdMlDT51BTdLXlZSVTr/vZmJShdwAmH6Eghr8dFO
Y4QypzE6FTPl+UMeuTSHrMr8pVFwHOHAcGzfrjPtoE4y9oqHiF1Z5dreozaM16tk6CoIvHtoxfce
aj0vlyvQ2VdIdvMFqN/ZZdNRTQ45oN9XvCx0KLYtxxrK5jH7uIxueXBZtpakwdt9CK0lcKJghOOD
2xbAc3U/9gWcmPLTYdyWbr0UU+3qAuGxuUlYAhBDSVXOC+3pJctRP1761fkTGSdyxXuzFqD0fuBL
+oKmqrphGMJnDlM8gLSImqJezSwPPFl6ZDION6Nm/mMaV+BkCNrbdSimDs5AdKVsaj4W2UTZPXSm
bUFJP5xZEAoKgkx8u+Khext0il3ZxVjfOZ3c734dDSncOq1lhf3YFi3MDzquOWhuEHir3kq25ssb
RYLuy2Gb2/vWjFsBTR7zYbCNK8Zxxm8VNBEuRuLzcvKoumTNwO5DLtbrFvT+GdoObIJBq1hUU+ag
Ip3qa5Fntil63Kl7nwGpOeTAz9qCt8G9EYvoTgD0QpSq2eR5xFa/gXM6cLZj0f6O2GE8m6cVn7Xj
LO49re4WqJPvNme2/MyNLBWtM/VDAoOc6Sin6Qg0MN1Gr3hVeOagY9vVsUB6ni+E6sYzBzwUF7UM
6k4NUX2m60jft76yn+dt3h4mcPDDLC15xeBgwRmCTHFwq4u3wC+zgi/DfJ350H3akB3OaI8rOJkF
cvKNTohBLlsBkVDb5KAH8U6cS2jMlGMY2rOOT/4OznZRmP9MLjEa6KkVNHwEXc69UYP25zj16tYY
v13VoXXHVQLkQhlsmpuBoXjpJ7a8GULl3/s8Z19oNwM4EJfmG5YMBA9oWq8xjdPV6uVy0SwrtaDb
5MNZJQw7QHkMJyxB9lAXW+ar66rS/u1Gcn2Xg3Ty0W15fA8Jvz6HYJOvNpxFOMMkmlOvKn4NHW5M
y2hUf8i3NFDwdz+ctjqzbzqQ4N/Uqx1dCSdD0Mkvrfs4xonVUFxv27VXbLqCg0odqAPGvq/ppgxg
tlmPVHb5OYaeXzmPG3udzzUFZd5nX7OKwBm068TZ1qgymRW47kFOIGnn1x2ns4xHZH3Xx6JXY3W9
ZGP9BlSW/iZjafjQR38P79Qg9Db4QzDAYNpJtjerauH4JR9xc6nsSD5NWTUtZa8X9AqO+kx3DZln
d6ZJT1mpNJZXrLI+PylkBnVpdD4eoI/LtmKGfvchV5uRRbtFNReGVsONzaDff5UyJ8HWAi3RXzs1
Q6MHrx4vFwNz5jVdWfZWDqoZS7F6bY9ajf5dWzezOULLN+kr03S2OWR+4HAIsapwdibnELZ3KR/8
pM926oEOyq22tx1YzS51d9lBTe77EktgLiU3UzW/ArWkDSWdcP1+kZtNpUW9uIbjehU+LBgo4lWE
Qjx+4A1Ufx5wxI+RCyBO9QDHis7nKOQlJysa2vcbTRWZi7Q6pKZLAmCHLnIGHYEz16fBH/Qc+HSr
srpr4QRO3Stf+Kyq+67MmFpvGwqnZgqiWf/WJpxtZwsUmm2JpCPoelHtOpTEg47/SvYApwc4ILcd
LChbly2JTSmw7C5jltbQvu5TJtRGwfwDWs0BdBrT7ae0RsLN6xhZm8dDEq3oCQjswUI85NDeLCec
iDkyPPX6utPQnS3MADJvucXVDQU1CRo/cmq786Fh3B5raBS+6hqQSQ/t2qzntGY4P4gcaQmSWOvx
RVf7EdqRE5epIAt0v0Uk8SbjapWlaSsWCsk6ClIcaHYf8Jj5r7MCakL9mMiZtRWmx3rWZCIlUDid
2fL/knJuvXHjWhb+RQJ0vwCDftClyve47U7ayQsRO2mJpChSpEiR+vWzKsnp6aAxfQ5mgLw4Lquk
Kmlz77W+RXjzQNH2tprKpxDlskJjZutA5w6VdMMLZBxRT99QhNa6HCY1q7YY18Q3AxdVUk2DSr0s
ivskcqV9DzNXkCu21vnn0blPxzGN78dJfRobVbAWY4J43sF2DKQm+hxj8YhRJEoN+6s6bueQzg86
o/bkJt10alWHaitgmqoVohDPepnLXusytLamOeqr28TbNpLjVMkZNt7oyT0cxjruEm/2tT+w2OSP
jZmy5woAke6pg9aD+wE3TAsebv+SSMV/Veti6sFU1Xhn5CKf7Wq2cbB+dOQaqvFYtZHwzbWQbO3T
ZZ1PfCXF88LjZGi2Sd5yUkT3Kff5bapgWsrRwLxuMBb1aUrc58VW9nz4NJ3buMIi3MeNW82gklI+
gB/ct2uld9I2Zo99t/KRdXlpnGqbRBAwpAAi7bUpcXFDgMj9fBBNvxD43uuZwV/rNR7KvT0C1w9Y
5bH405LPPWXoL3AK5AmrDj3Zqik7u6jpA6Nj8gnKmz8B2mnOMm7EqVIVe4xYrDsnyuklXsT7mYEE
GzG4naqUsI9yTzfZFpmUH7OY6BubZsS3RHtWdxTi6A1RKS56jKFwU+86DLvZO4ax5MbtCX3jU1Z9
4mRMXniS7XcOzm1fqFVeZ5CMP0B8T/mlpnnVZixe70tCMvStKI6XmzB/y/llGA6LuKzaPjWv0tUR
HeaSwgiFmCzL66VYqOyMpn6D13RIiIXVzpIum1FH2jKirLiflUlfp2naeJvOOIeWzdVUdxzH7SB/
4Z6YgiquRWnTqt8mgJwavRYfb4SS2+8KU9vUcZVl8ScsvLtum6je3VW08bLfFIuu6Fqk7y/cwCk5
HLctDZF6VxSevVpXKywPmDxP0hLQUJIU2R2sO32rAqCSVo9oae68seqVp5unnYHM6FrqZv+2bQHP
Ch5KzGlWQcX84uBauRaOnBsW5rIbiNQjkCnqDzTzwEa/5kBIyUlU03abB8xvbYR2ZOtnskbFEK0C
zG98uOLDZub5Y6Wc77jJTD/H0Ro/2L1KnuGu1Q2oIPRwbbnt03ze0VTdoPot++DXaWJo5Rq0nqA4
IvmQTXsSdZZcSLwg4kINWjkkDECk4Cbq8klMLOfuNLoSVorgHeNo0vRwGWNdR8JKU/TU2UKOl8XY
hb9LZbKbHlMF4ShpTSkP1enEjnM4R3HKlvxdaTNStzxZafZ5BjYaLZ2Las/ICYYZ9/E9n2Qpmw7T
ts9Va49JGNtVWHCL0E/wr+q5taC589AvLhDBb0NN0izujMUAph5nB3Uoaz0w78aetFUrfRlHnsux
3/GowEZBGidbdOv8KsvtNKJXW67tZCPxh1mNd8UwgX8Sy1Cs8NqeSZzCezkrgFLb0uuQRzF7ZFZx
fA95BFzKMpDM8AAcMHdc/lcRNVWMz9GwJfSNmnzxUsBlmp6/i7WRuhgO29xcpNE0IV7dIpx4se7B
C1x8EDyHR/VlzEnsyzO46gPP25qYhn60ap+iqV1qCF0RJlvC9hJLBMrx9sFOEBTquw0NpX+IWROH
vLOjsSs/H3C38G1hyWOSvWa1XZzoi3mzYbnNLC7vaBHTTFPTAXrJBHnOtkLRcigBqtLsJrZ2DRIc
Et3Q42B2GNeTUjVDPY422XNQSPcpYC607qpBxQwNRRNV52e6VSIEBRXWQUmlHZAqO+/5MC4+p/Og
dhA3DbSDRdZ3B1q/eiDRXBK4YI40yrZJvjb5UIUjy8/w/cQHVdv5fQS6ZmtTifBZm1s8OwNoE/El
Xji6LNDvk+aDLE0z9U6DU/Htka4wH4/Shm+U/U1DR/dYgI69gg5M72RMso6npb1nSQhiUJkArOUa
GMEqmp9Z4/fqekULV7XZokLe+mXny1lvMShGX6t9QTjH8S/qiAlHac0FaUuso7bfsiM8GRrtHg1C
NA/oQDEhEqaK4qzLfBM9EbV/jQ7ig2qTcV+Tp5pTXvSI5y5vOoaB3RrmMBosR+QwjWiWTAPaCW2u
7FRw92WM/EVxQUedLt3Bp/GEnJYj0UnYpAack67N0pE4l3LIQ2yuEiOrj7Ob88R0FUlH2UFQpAUm
1CqYB1GXse3TuLDbC9AHYBOtVqDsOjAdq0ODlKTgiiBuPYyYvEWbr+jD7z0MN9/uGa+GipfzTTQa
CZTdFghXgK1TAuhGGqzp66VoYElF23RGbgFfTOXHqM3A1l2tal5ZZyGYvR4AFnBvkOZXG8US13mo
U5ko/xjwZfd5Q+pmYGArvkaAlyAeMjXeRSjD5hOGy336tWJCX7quLKVX6GDKG51XBX1FiczCOXM5
e5J7Ru6BSY5fRp3gk6/3wwNXIxbKyHFQ3yoa7+9rX9jHXc8TLgExNrjDlZCoppVAWIEXzVMC+bDq
Gyb36wSiBe13sDG/71mOHGHBTX615IwBT9TF80pGedrSJX4ptUnapgKHOOn5AKFvjtAichQekKlM
aZ9a4xDqmhcA8g11jbseSw06zSwHcNCR7B6n28wXNALTcKeWKqQnOETwWeMMwcJ+dJlD6Y2Qd6Dt
pirghdloVjQFSzD3mVX2bkwTV/dxMarqBBBC/bb7agN1vC24StAA1adcT/XYCjTg79bo0vGaOq+X
Fj11oG3JSQMcha906rGgM5BXkEseDwEFoD1KpcqBOwB2fRYLOhyrx9+MBXA6YCNC9S5Tf+xmWoaU
GN/tWxE+VqgW7tZvi1b9vLr6yRR6s3i7olgxEFCoQCKV99lM0tt6mnkFTIgE0eqENLdRNKWvYab8
xkfKPILVYx0YsPQzUjF2gc9QNaGjhWG6q/acht7ugZl21vVGBjvRekb91dl8y5I0FKet3IsPEZmU
f4ByxTOIAVKEdlYi+UgbEA+tAIjxIEGYxEO1FwFDQZMi1bCSuBCDSNj0Gy+83jusm+jq0J/3U6bX
+vK5le/2bIcMnaWSPNSzyF5WUBZj6+z8MTNCvuhNynaiC7RHEJUApUaHW37WH8doj0f0Vj7qInQe
99oi3mOgu3xaRhtda4aHuteUV+82u8mbrViR9dAVv4MuUF1FJK4/QDGmFW6DsXxV6ZENPo/Nk9Mh
veZGbmnHXL1furVYAJ1ZIPFUxtRXJpuWsj+aCI2ToI0/L0Xq5iekZWmvIW71Grd63q1ZYQe0L8nt
EuQENnBPXiYS/EtDtqRVxsaIThZ8EPVM/gBWHPd5kW/va7T75yQnyasEgf4S40+KNvL44ID8vyBz
U997mPxn5TY8dbX9DEB5e1Q2DqStNxkneA6Ox2aMODqaJBdnrAd6wZhhsr6uAKfgr+/2NdW/M4gd
fe0xqKzIFB+tnxL5Iarn/JlNWS66HKr+tVJLAisMpCXPsrdgof7rgSvoQfoVCxQXrocHjhTTCyZa
KdSTzo3Mi3cbm1ZUeVPXFzZJr8g/AxLwgYkVXgMMR/kuD0BpwnlPkdVI+0zGfpuuYzsJdlwD5A7b
e0L9XrwVSy75FZO12PKO5Dreor52Rb5rFC8OmgWeFvgI1iS0jHuAd8mBtrGOA+00L3Xsr23wUDHb
MvXFKc+Xvf5ULsuGorIqPvsZdayY4qJHnwdOoY9COY4AWnIwVsCR0caDqgrIQuOhAcaeF0BBJyW/
xmsUKtPD0ASoNxi1Bz7BsaQjBy2kRnKByHEPrrBBRjYe8fqry+oNIwzNfKn1B1nvxLEeRmyNuQ+R
IerZA2PSWNmbvazLZIhVZs36avnhktDiKIqGbpc5WrL2UBMqwxVBTJI1HRTry5Xk5Rg383kavavW
3200HmnRUlJz/A4sfFX622gzGJhvWTBkLjsfN3XlTv/Gnvs5IALzDwHqBllZmJzA9AA+/Gz/LzFm
DuZV8xYzpEh+uN5pyQvYTzoTI2jPvXaL6GKR67RqKz0jiNTO8FFMt2WLr96zb0bXP5/Xz+4yTgsb
X5SIqzbwX0GBXzL4fyUkaBEQTRpp9YVLdck2ie/gh+DNjBsxkrDL/o1R+bMnf3lHxLjxaVyyw7B8
LxsM/PUdIRrWW4y8xFfx/R3dd6omKxYNa95UU24BwbnYR4h8UAaz8vtX8WP3hMfvjuj3fQDepEKy
Zpx+7D7y54+/3P9rS5Nv+2P8z///12U3lH/90S+/SYF///iS//VAl9P580g4mx+nd9lC4acf/rab
wz//9s/9DS4H+raxwW/yb4f4j170130h/n6g/+v2EN+O9Otl25d/OsL/b/sV7Efxl0/z7+f+fcOZ
/+hFP76Ybxvg/PLfAAAA//8=</cx:binary>
              </cx:geoCache>
            </cx:geography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0.31031</cdr:x>
      <cdr:y>0.36367</cdr:y>
    </cdr:from>
    <cdr:to>
      <cdr:x>0.67105</cdr:x>
      <cdr:y>0.63832</cdr:y>
    </cdr:to>
    <cdr:sp macro="" textlink="">
      <cdr:nvSpPr>
        <cdr:cNvPr id="2" name="Ellipse 1">
          <a:extLst xmlns:a="http://schemas.openxmlformats.org/drawingml/2006/main">
            <a:ext uri="{FF2B5EF4-FFF2-40B4-BE49-F238E27FC236}">
              <a16:creationId xmlns:a16="http://schemas.microsoft.com/office/drawing/2014/main" id="{0A6C8F89-5938-48BF-B071-04C1F742FC59}"/>
            </a:ext>
          </a:extLst>
        </cdr:cNvPr>
        <cdr:cNvSpPr/>
      </cdr:nvSpPr>
      <cdr:spPr>
        <a:xfrm xmlns:a="http://schemas.openxmlformats.org/drawingml/2006/main">
          <a:off x="1308691" y="1660056"/>
          <a:ext cx="1521357" cy="125370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FR" sz="1400" b="1" dirty="0">
            <a:solidFill>
              <a:srgbClr val="2556FD"/>
            </a:solidFill>
            <a:latin typeface="Roboto" panose="02000000000000000000" pitchFamily="2" charset="0"/>
            <a:ea typeface="Roboto" panose="02000000000000000000" pitchFamily="2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0.31031</cdr:x>
      <cdr:y>0.36367</cdr:y>
    </cdr:from>
    <cdr:to>
      <cdr:x>0.67105</cdr:x>
      <cdr:y>0.63832</cdr:y>
    </cdr:to>
    <cdr:sp macro="" textlink="">
      <cdr:nvSpPr>
        <cdr:cNvPr id="2" name="Ellipse 1">
          <a:extLst xmlns:a="http://schemas.openxmlformats.org/drawingml/2006/main">
            <a:ext uri="{FF2B5EF4-FFF2-40B4-BE49-F238E27FC236}">
              <a16:creationId xmlns:a16="http://schemas.microsoft.com/office/drawing/2014/main" id="{0A6C8F89-5938-48BF-B071-04C1F742FC59}"/>
            </a:ext>
          </a:extLst>
        </cdr:cNvPr>
        <cdr:cNvSpPr/>
      </cdr:nvSpPr>
      <cdr:spPr>
        <a:xfrm xmlns:a="http://schemas.openxmlformats.org/drawingml/2006/main">
          <a:off x="1308691" y="1660056"/>
          <a:ext cx="1521357" cy="125370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FR" sz="1400" b="1" dirty="0">
            <a:solidFill>
              <a:srgbClr val="2556FD"/>
            </a:solidFill>
            <a:latin typeface="Roboto" panose="02000000000000000000" pitchFamily="2" charset="0"/>
            <a:ea typeface="Roboto" panose="02000000000000000000" pitchFamily="2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84C6926-A3B6-42FB-BEF9-295D2CED27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583" cy="495348"/>
          </a:xfrm>
          <a:prstGeom prst="rect">
            <a:avLst/>
          </a:prstGeom>
        </p:spPr>
        <p:txBody>
          <a:bodyPr vert="horz" lIns="91801" tIns="45900" rIns="91801" bIns="4590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B0306B5-0082-4C20-914C-FC121A2D55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21583" cy="495347"/>
          </a:xfrm>
          <a:prstGeom prst="rect">
            <a:avLst/>
          </a:prstGeom>
        </p:spPr>
        <p:txBody>
          <a:bodyPr vert="horz" lIns="91801" tIns="45900" rIns="91801" bIns="4590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D66140-27F1-45C0-814F-AA0483D97526}"/>
              </a:ext>
            </a:extLst>
          </p:cNvPr>
          <p:cNvSpPr/>
          <p:nvPr/>
        </p:nvSpPr>
        <p:spPr>
          <a:xfrm>
            <a:off x="-87775" y="9486253"/>
            <a:ext cx="2155184" cy="257158"/>
          </a:xfrm>
          <a:prstGeom prst="rect">
            <a:avLst/>
          </a:prstGeom>
        </p:spPr>
        <p:txBody>
          <a:bodyPr wrap="none" lIns="91801" tIns="45900" rIns="91801" bIns="45900">
            <a:spAutoFit/>
          </a:bodyPr>
          <a:lstStyle/>
          <a:p>
            <a:pPr algn="ctr">
              <a:lnSpc>
                <a:spcPct val="107000"/>
              </a:lnSpc>
              <a:spcAft>
                <a:spcPts val="803"/>
              </a:spcAft>
            </a:pPr>
            <a:r>
              <a:rPr lang="fr-FR" sz="1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2017 Ethics &amp; Boards - Confidential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23717A7-E04F-429A-8C36-FD1B150532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" y="9377318"/>
            <a:ext cx="6740553" cy="495347"/>
          </a:xfrm>
          <a:prstGeom prst="rect">
            <a:avLst/>
          </a:prstGeom>
        </p:spPr>
        <p:txBody>
          <a:bodyPr vert="horz" lIns="91801" tIns="45900" rIns="91801" bIns="45900" rtlCol="0" anchor="b"/>
          <a:lstStyle>
            <a:lvl1pPr algn="r">
              <a:defRPr sz="1200"/>
            </a:lvl1pPr>
          </a:lstStyle>
          <a:p>
            <a:pPr algn="ctr"/>
            <a:r>
              <a:rPr lang="fr-F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599396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583" cy="495348"/>
          </a:xfrm>
          <a:prstGeom prst="rect">
            <a:avLst/>
          </a:prstGeom>
        </p:spPr>
        <p:txBody>
          <a:bodyPr vert="horz" lIns="91801" tIns="45900" rIns="91801" bIns="4590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8970" y="1"/>
            <a:ext cx="2921583" cy="495348"/>
          </a:xfrm>
          <a:prstGeom prst="rect">
            <a:avLst/>
          </a:prstGeom>
        </p:spPr>
        <p:txBody>
          <a:bodyPr vert="horz" lIns="91801" tIns="45900" rIns="91801" bIns="45900" rtlCol="0"/>
          <a:lstStyle>
            <a:lvl1pPr algn="r">
              <a:defRPr sz="1200"/>
            </a:lvl1pPr>
          </a:lstStyle>
          <a:p>
            <a:fld id="{C06A22E9-7D8D-4243-8B0B-EAE4B70DB725}" type="datetimeFigureOut">
              <a:rPr lang="fr-FR" smtClean="0"/>
              <a:pPr/>
              <a:t>05/03/2025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1235075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01" tIns="45900" rIns="91801" bIns="4590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4212" y="4751222"/>
            <a:ext cx="5393690" cy="3887361"/>
          </a:xfrm>
          <a:prstGeom prst="rect">
            <a:avLst/>
          </a:prstGeom>
        </p:spPr>
        <p:txBody>
          <a:bodyPr vert="horz" lIns="91801" tIns="45900" rIns="91801" bIns="4590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21583" cy="495347"/>
          </a:xfrm>
          <a:prstGeom prst="rect">
            <a:avLst/>
          </a:prstGeom>
        </p:spPr>
        <p:txBody>
          <a:bodyPr vert="horz" lIns="91801" tIns="45900" rIns="91801" bIns="4590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8970" y="9377318"/>
            <a:ext cx="2921583" cy="495347"/>
          </a:xfrm>
          <a:prstGeom prst="rect">
            <a:avLst/>
          </a:prstGeom>
        </p:spPr>
        <p:txBody>
          <a:bodyPr vert="horz" lIns="91801" tIns="45900" rIns="91801" bIns="45900" rtlCol="0" anchor="b"/>
          <a:lstStyle>
            <a:lvl1pPr algn="r">
              <a:defRPr sz="1200"/>
            </a:lvl1pPr>
          </a:lstStyle>
          <a:p>
            <a:fld id="{B1C4DB72-F39E-41A4-A7DF-2595E77A52A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2353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hicsandboards.com/people/10921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Anne-Marie Couderc @Forvia (</a:t>
            </a:r>
            <a:r>
              <a:rPr lang="en-US" dirty="0" err="1"/>
              <a:t>Comité</a:t>
            </a:r>
            <a:r>
              <a:rPr lang="en-US" dirty="0"/>
              <a:t> des Nominations &amp; RSE)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0" u="none" strike="noStrike" dirty="0">
                <a:solidFill>
                  <a:srgbClr val="0555FF"/>
                </a:solidFill>
                <a:effectLst/>
                <a:latin typeface="Roboto" panose="02000000000000000000" pitchFamily="2" charset="0"/>
                <a:hlinkClick r:id="rId3"/>
              </a:rPr>
              <a:t>Annette </a:t>
            </a:r>
            <a:r>
              <a:rPr lang="fr-FR" b="0" i="0" u="none" strike="noStrike" dirty="0" err="1">
                <a:solidFill>
                  <a:srgbClr val="0555FF"/>
                </a:solidFill>
                <a:effectLst/>
                <a:latin typeface="Roboto" panose="02000000000000000000" pitchFamily="2" charset="0"/>
                <a:hlinkClick r:id="rId3"/>
              </a:rPr>
              <a:t>WINKLER</a:t>
            </a:r>
            <a:r>
              <a:rPr lang="fr-FR" b="0" i="0" u="none" strike="noStrike" dirty="0" err="1">
                <a:solidFill>
                  <a:srgbClr val="0555FF"/>
                </a:solidFill>
                <a:effectLst/>
                <a:latin typeface="Roboto" panose="02000000000000000000" pitchFamily="2" charset="0"/>
              </a:rPr>
              <a:t>@Renault</a:t>
            </a:r>
            <a:r>
              <a:rPr lang="fr-FR" b="0" i="0" u="none" strike="noStrike" dirty="0">
                <a:solidFill>
                  <a:srgbClr val="0555FF"/>
                </a:solidFill>
                <a:effectLst/>
                <a:latin typeface="Roboto" panose="02000000000000000000" pitchFamily="2" charset="0"/>
              </a:rPr>
              <a:t> (Stratégie et RSE)</a:t>
            </a:r>
            <a:endParaRPr lang="fr-FR" b="0" i="0" dirty="0">
              <a:solidFill>
                <a:srgbClr val="070A4A"/>
              </a:solidFill>
              <a:effectLst/>
              <a:latin typeface="Roboto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4DB72-F39E-41A4-A7DF-2595E77A52A4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014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E55DD-DFB4-2DEE-5151-5A4F0147C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02F8835-09A6-BC3F-EBC0-F998D6D01D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CDD11B1-7E5B-1399-708B-D8EC9223CA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11D07A-C1F5-B0D7-0EA4-AD343D8459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FDEA5-DF78-4E89-8D02-BAAA7B22BC49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3216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74213" y="4689517"/>
            <a:ext cx="5393689" cy="4442699"/>
          </a:xfrm>
          <a:prstGeom prst="rect">
            <a:avLst/>
          </a:prstGeom>
        </p:spPr>
        <p:txBody>
          <a:bodyPr lIns="91800" tIns="91800" rIns="91800" bIns="9180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7744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57947-8D7F-5D4B-B8A0-E083C90C48C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66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E2AC2B0-3CFD-45BB-93AE-09C92F913ACD}"/>
              </a:ext>
            </a:extLst>
          </p:cNvPr>
          <p:cNvCxnSpPr>
            <a:cxnSpLocks/>
          </p:cNvCxnSpPr>
          <p:nvPr userDrawn="1"/>
        </p:nvCxnSpPr>
        <p:spPr>
          <a:xfrm>
            <a:off x="11695270" y="6682529"/>
            <a:ext cx="235260" cy="0"/>
          </a:xfrm>
          <a:prstGeom prst="line">
            <a:avLst/>
          </a:prstGeom>
          <a:ln w="19050">
            <a:solidFill>
              <a:srgbClr val="1E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hape 41">
            <a:extLst>
              <a:ext uri="{FF2B5EF4-FFF2-40B4-BE49-F238E27FC236}">
                <a16:creationId xmlns:a16="http://schemas.microsoft.com/office/drawing/2014/main" id="{2ACCEAE4-327B-4E6F-8657-F700D85BF22A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623889" y="6393043"/>
            <a:ext cx="378023" cy="27069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algn="ctr">
              <a:defRPr sz="9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0000000-1234-1234-1234-123412341234}" type="slidenum">
              <a:rPr lang="fr" smtClean="0">
                <a:solidFill>
                  <a:schemeClr val="dk2"/>
                </a:solidFill>
              </a:rPr>
              <a:pPr/>
              <a:t>‹N°›</a:t>
            </a:fld>
            <a:endParaRPr lang="fr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46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73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589701-C854-9A48-A00D-502820E15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14F7FB6-AF8B-9345-9B1A-E6CC45D80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5FDCEF-5134-884F-B47F-7AD99FEE3E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0E211-1956-48F2-BD85-9BE8C134262D}" type="datetime1">
              <a:rPr lang="fr-FR" smtClean="0"/>
              <a:t>05/03/2025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AD7E3F-0C14-C04D-ACA5-5ADB2F166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B6BCBC-A746-5F40-957E-849B7D0FC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8E6B-DF62-254B-A099-2692C22D91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67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4B1FA1-3BA0-46DA-8433-29AC96CBD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352675-D2D2-4DDC-A6E8-E88735585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4F959D-A9C4-4AD0-8B6F-C8B01B16B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9610-6C59-4C92-A311-D1FBB2E928C2}" type="datetime1">
              <a:rPr lang="fr-FR" smtClean="0"/>
              <a:t>05/03/2025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DA301A-B324-47E4-8254-772415C72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3EA6A0-30E0-412D-B0D1-15F83F6EC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7DDD-6327-411B-8338-FF05BAB818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653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9670F78-554A-4BDC-9A7B-12CD0919A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9EC9-9649-41C0-9C5F-B3FBA463C83D}" type="datetime1">
              <a:rPr lang="fr-FR" smtClean="0"/>
              <a:t>05/03/2025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DF3BE29-4B33-49FF-8295-3BAFC15D4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ABD33BE-CAE0-4BD6-B643-C939DA850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7DDD-6327-411B-8338-FF05BAB818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6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007DB8E7-8CBF-4DD4-BC81-FDFAD169B631}"/>
              </a:ext>
            </a:extLst>
          </p:cNvPr>
          <p:cNvCxnSpPr>
            <a:cxnSpLocks/>
          </p:cNvCxnSpPr>
          <p:nvPr userDrawn="1"/>
        </p:nvCxnSpPr>
        <p:spPr>
          <a:xfrm>
            <a:off x="11196510" y="6543982"/>
            <a:ext cx="235260" cy="0"/>
          </a:xfrm>
          <a:prstGeom prst="line">
            <a:avLst/>
          </a:prstGeom>
          <a:ln w="19050">
            <a:solidFill>
              <a:srgbClr val="1E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hape 41">
            <a:extLst>
              <a:ext uri="{FF2B5EF4-FFF2-40B4-BE49-F238E27FC236}">
                <a16:creationId xmlns:a16="http://schemas.microsoft.com/office/drawing/2014/main" id="{768A0D7B-EFB6-4E22-820B-65D31966DF4B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125129" y="6254496"/>
            <a:ext cx="378023" cy="27069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algn="ctr">
              <a:defRPr sz="9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0000000-1234-1234-1234-123412341234}" type="slidenum">
              <a:rPr lang="fr" smtClean="0">
                <a:solidFill>
                  <a:schemeClr val="dk2"/>
                </a:solidFill>
              </a:rPr>
              <a:pPr/>
              <a:t>‹N°›</a:t>
            </a:fld>
            <a:endParaRPr lang="fr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178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554096" y="1285859"/>
            <a:ext cx="11230400" cy="51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b="0"/>
            </a:lvl1pPr>
            <a:lvl2pPr rtl="0">
              <a:spcBef>
                <a:spcPts val="0"/>
              </a:spcBef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554108" y="6554120"/>
            <a:ext cx="377200" cy="144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125333"/>
              </a:lnSpc>
              <a:buSzPct val="25000"/>
            </a:pPr>
            <a:fld id="{00000000-1234-1234-1234-123412341234}" type="slidenum">
              <a:rPr lang="fr" sz="900" b="1" smtClean="0">
                <a:solidFill>
                  <a:srgbClr val="002776"/>
                </a:solidFill>
                <a:ea typeface="Arial"/>
                <a:cs typeface="Arial"/>
                <a:sym typeface="Arial"/>
              </a:rPr>
              <a:pPr>
                <a:lnSpc>
                  <a:spcPct val="125333"/>
                </a:lnSpc>
                <a:buSzPct val="25000"/>
              </a:pPr>
              <a:t>‹N°›</a:t>
            </a:fld>
            <a:endParaRPr lang="fr" sz="900" b="1">
              <a:solidFill>
                <a:srgbClr val="002776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1029308" y="6554122"/>
            <a:ext cx="6997200" cy="30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25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9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27" marR="0" indent="-12627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252" marR="0" indent="-12552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380" marR="0" indent="-1248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506" marR="0" indent="-12406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633" marR="0" indent="-12332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2760" marR="0" indent="-1226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99886" marR="0" indent="-12186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013" marR="0" indent="-12113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" name="Shape 41">
            <a:extLst>
              <a:ext uri="{FF2B5EF4-FFF2-40B4-BE49-F238E27FC236}">
                <a16:creationId xmlns:a16="http://schemas.microsoft.com/office/drawing/2014/main" id="{A27A6D6A-5C75-4927-49E7-3A1D63440B6E}"/>
              </a:ext>
            </a:extLst>
          </p:cNvPr>
          <p:cNvSpPr txBox="1">
            <a:spLocks/>
          </p:cNvSpPr>
          <p:nvPr userDrawn="1"/>
        </p:nvSpPr>
        <p:spPr>
          <a:xfrm>
            <a:off x="11280577" y="6290364"/>
            <a:ext cx="7315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fr" smtClean="0"/>
              <a:pPr/>
              <a:t>‹N°›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53930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3D3A9B3-CF76-42F4-8C86-D4E630188911}"/>
              </a:ext>
            </a:extLst>
          </p:cNvPr>
          <p:cNvSpPr/>
          <p:nvPr userDrawn="1"/>
        </p:nvSpPr>
        <p:spPr>
          <a:xfrm>
            <a:off x="140108" y="6508671"/>
            <a:ext cx="1221059" cy="195697"/>
          </a:xfrm>
          <a:prstGeom prst="rect">
            <a:avLst/>
          </a:prstGeom>
          <a:ln w="6350"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800" b="0">
                <a:solidFill>
                  <a:srgbClr val="060A4A"/>
                </a:solidFill>
                <a:latin typeface="Roboto" panose="02000000000000000000"/>
                <a:cs typeface="Segoe UI Semibold" panose="020B0702040204020203" pitchFamily="34" charset="0"/>
              </a:rPr>
              <a:t>© </a:t>
            </a:r>
            <a:r>
              <a:rPr lang="en-US" sz="800" b="0">
                <a:solidFill>
                  <a:srgbClr val="060A4A"/>
                </a:solidFill>
                <a:latin typeface="Roboto" panose="02000000000000000000"/>
                <a:ea typeface="Roboto Light" panose="02000000000000000000" pitchFamily="2" charset="0"/>
                <a:cs typeface="Segoe UI Semibold" panose="020B0702040204020203" pitchFamily="34" charset="0"/>
              </a:rPr>
              <a:t>ETHICS &amp; BOARDS</a:t>
            </a:r>
          </a:p>
        </p:txBody>
      </p:sp>
      <p:pic>
        <p:nvPicPr>
          <p:cNvPr id="2" name="Picture 2" descr="Wave Autos">
            <a:extLst>
              <a:ext uri="{FF2B5EF4-FFF2-40B4-BE49-F238E27FC236}">
                <a16:creationId xmlns:a16="http://schemas.microsoft.com/office/drawing/2014/main" id="{749427D3-2AA1-EBE6-ABCF-7805D0F6E4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2" y="239437"/>
            <a:ext cx="1842409" cy="71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D2D328A-C3B1-1312-1A98-5CD855BB275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605" y="143740"/>
            <a:ext cx="1622792" cy="84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5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7" r:id="rId2"/>
    <p:sldLayoutId id="2147483689" r:id="rId3"/>
    <p:sldLayoutId id="2147483691" r:id="rId4"/>
    <p:sldLayoutId id="2147483692" r:id="rId5"/>
    <p:sldLayoutId id="2147483693" r:id="rId6"/>
    <p:sldLayoutId id="2147483694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1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tiff"/><Relationship Id="rId5" Type="http://schemas.openxmlformats.org/officeDocument/2006/relationships/chart" Target="../charts/chart1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jpeg"/><Relationship Id="rId18" Type="http://schemas.openxmlformats.org/officeDocument/2006/relationships/hyperlink" Target="http://www.ethicsandboards.com/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jpeg"/><Relationship Id="rId1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tiff"/><Relationship Id="rId18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33.png"/><Relationship Id="rId12" Type="http://schemas.openxmlformats.org/officeDocument/2006/relationships/image" Target="../media/image59.tiff"/><Relationship Id="rId17" Type="http://schemas.openxmlformats.org/officeDocument/2006/relationships/image" Target="../media/image63.png"/><Relationship Id="rId2" Type="http://schemas.microsoft.com/office/2014/relationships/chartEx" Target="../charts/chartEx1.xml"/><Relationship Id="rId16" Type="http://schemas.openxmlformats.org/officeDocument/2006/relationships/image" Target="../media/image62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58.jpeg"/><Relationship Id="rId5" Type="http://schemas.openxmlformats.org/officeDocument/2006/relationships/image" Target="../media/image31.png"/><Relationship Id="rId15" Type="http://schemas.openxmlformats.org/officeDocument/2006/relationships/image" Target="../media/image61.png"/><Relationship Id="rId10" Type="http://schemas.openxmlformats.org/officeDocument/2006/relationships/image" Target="../media/image57.png"/><Relationship Id="rId19" Type="http://schemas.openxmlformats.org/officeDocument/2006/relationships/image" Target="../media/image65.png"/><Relationship Id="rId4" Type="http://schemas.openxmlformats.org/officeDocument/2006/relationships/image" Target="../media/image30.png"/><Relationship Id="rId9" Type="http://schemas.openxmlformats.org/officeDocument/2006/relationships/image" Target="../media/image56.png"/><Relationship Id="rId14" Type="http://schemas.microsoft.com/office/2014/relationships/chartEx" Target="../charts/chartEx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gif"/><Relationship Id="rId1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image" Target="../media/image6.png"/><Relationship Id="rId16" Type="http://schemas.openxmlformats.org/officeDocument/2006/relationships/hyperlink" Target="https://fr.vikidia.org/wiki/Fichier:Drapeau_de_la_Belgique.svg" TargetMode="External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7.gif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2">
            <a:extLst>
              <a:ext uri="{FF2B5EF4-FFF2-40B4-BE49-F238E27FC236}">
                <a16:creationId xmlns:a16="http://schemas.microsoft.com/office/drawing/2014/main" id="{A1184EAC-F71F-461A-994E-5C78CAB8E498}"/>
              </a:ext>
            </a:extLst>
          </p:cNvPr>
          <p:cNvSpPr txBox="1">
            <a:spLocks/>
          </p:cNvSpPr>
          <p:nvPr/>
        </p:nvSpPr>
        <p:spPr>
          <a:xfrm>
            <a:off x="4610099" y="6405766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noProof="0" dirty="0">
              <a:solidFill>
                <a:srgbClr val="00A1DA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8644B12-43DE-451A-BF64-D114F8E022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51" b="13885"/>
          <a:stretch/>
        </p:blipFill>
        <p:spPr>
          <a:xfrm>
            <a:off x="0" y="1166658"/>
            <a:ext cx="12192000" cy="5058642"/>
          </a:xfrm>
          <a:prstGeom prst="rect">
            <a:avLst/>
          </a:prstGeom>
          <a:solidFill>
            <a:srgbClr val="FCE1C8"/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A81BC36-8069-47E5-8CBC-4B095C34E0B3}"/>
              </a:ext>
            </a:extLst>
          </p:cNvPr>
          <p:cNvSpPr/>
          <p:nvPr/>
        </p:nvSpPr>
        <p:spPr>
          <a:xfrm>
            <a:off x="-4616" y="4512019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noProof="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algn="ctr"/>
            <a:r>
              <a:rPr lang="fr-FR" noProof="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2025</a:t>
            </a:r>
            <a:endParaRPr lang="fr-FR" baseline="30000" noProof="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3" name="ZoneTexte 6">
            <a:extLst>
              <a:ext uri="{FF2B5EF4-FFF2-40B4-BE49-F238E27FC236}">
                <a16:creationId xmlns:a16="http://schemas.microsoft.com/office/drawing/2014/main" id="{839976E1-365D-448E-8953-D5F1D207B353}"/>
              </a:ext>
            </a:extLst>
          </p:cNvPr>
          <p:cNvSpPr txBox="1"/>
          <p:nvPr/>
        </p:nvSpPr>
        <p:spPr>
          <a:xfrm>
            <a:off x="0" y="2676555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E&amp;B Automobile</a:t>
            </a:r>
          </a:p>
          <a:p>
            <a:pPr algn="ctr"/>
            <a:endParaRPr lang="fr-FR" sz="2800" b="1" noProof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fr-FR" sz="2800" b="1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12</a:t>
            </a:r>
            <a:r>
              <a:rPr lang="fr-FR" sz="2800" b="1" baseline="3000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ème</a:t>
            </a:r>
            <a:r>
              <a:rPr lang="fr-FR" sz="2800" b="1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Baromètre </a:t>
            </a:r>
            <a:r>
              <a:rPr lang="fr-FR" sz="2800" b="1" noProof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Ethics</a:t>
            </a:r>
            <a:r>
              <a:rPr lang="fr-FR" sz="2800" b="1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&amp; </a:t>
            </a:r>
            <a:r>
              <a:rPr lang="fr-FR" sz="2800" b="1" noProof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Boards</a:t>
            </a:r>
            <a:r>
              <a:rPr lang="fr-FR" sz="2800" b="1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 la féminisation</a:t>
            </a:r>
          </a:p>
          <a:p>
            <a:pPr algn="ctr"/>
            <a:r>
              <a:rPr lang="fr-FR" sz="2800" b="1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 instances dirigeantes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92AE5-5D30-35A9-AEC3-BEF5C4BD1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F94CC21C-AFCB-E0E2-CDDD-BE48ABF60E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1455276"/>
              </p:ext>
            </p:extLst>
          </p:nvPr>
        </p:nvGraphicFramePr>
        <p:xfrm>
          <a:off x="964591" y="1981200"/>
          <a:ext cx="10026137" cy="4222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10C759-434E-819B-488C-481F4D517101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658A7DDD-6327-411B-8338-FF05BAB81822}" type="slidenum">
              <a:rPr lang="fr-FR" noProof="0" smtClean="0"/>
              <a:t>10</a:t>
            </a:fld>
            <a:endParaRPr lang="fr-FR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1E0F35-2018-3DDD-B49A-204F6DA685D5}"/>
              </a:ext>
            </a:extLst>
          </p:cNvPr>
          <p:cNvSpPr txBox="1"/>
          <p:nvPr/>
        </p:nvSpPr>
        <p:spPr>
          <a:xfrm>
            <a:off x="0" y="1102755"/>
            <a:ext cx="12192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fr-FR" sz="20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En France, le seuil de 40% de femmes est atteint depuis 2017, mais 1 seule Présidente</a:t>
            </a:r>
            <a:endParaRPr lang="fr-FR" sz="2000" b="1" noProof="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Helvetica Neue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3145EEA-2FE7-D763-2DB2-BA57699A9746}"/>
              </a:ext>
            </a:extLst>
          </p:cNvPr>
          <p:cNvSpPr txBox="1"/>
          <p:nvPr/>
        </p:nvSpPr>
        <p:spPr>
          <a:xfrm>
            <a:off x="8363778" y="6384735"/>
            <a:ext cx="31000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fr-FR" sz="800" noProof="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Source: </a:t>
            </a:r>
            <a:r>
              <a:rPr lang="fr-FR" sz="800" noProof="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Ethics</a:t>
            </a:r>
            <a:r>
              <a:rPr lang="fr-FR" sz="800" noProof="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&amp; </a:t>
            </a:r>
            <a:r>
              <a:rPr lang="fr-FR" sz="800" noProof="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Boards</a:t>
            </a:r>
            <a:r>
              <a:rPr lang="fr-FR" sz="800" noProof="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données de chaque année en mars</a:t>
            </a:r>
          </a:p>
        </p:txBody>
      </p:sp>
      <p:sp>
        <p:nvSpPr>
          <p:cNvPr id="27" name="TextBox 42">
            <a:extLst>
              <a:ext uri="{FF2B5EF4-FFF2-40B4-BE49-F238E27FC236}">
                <a16:creationId xmlns:a16="http://schemas.microsoft.com/office/drawing/2014/main" id="{DD896D99-BEDE-4078-F50A-0E8539849506}"/>
              </a:ext>
            </a:extLst>
          </p:cNvPr>
          <p:cNvSpPr txBox="1"/>
          <p:nvPr/>
        </p:nvSpPr>
        <p:spPr>
          <a:xfrm>
            <a:off x="9943873" y="2120531"/>
            <a:ext cx="154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noProof="0" dirty="0">
                <a:solidFill>
                  <a:srgbClr val="070A4A"/>
                </a:solidFill>
                <a:latin typeface="Roboto" panose="02000000000000000000" pitchFamily="2" charset="0"/>
                <a:ea typeface="Roboto" panose="02000000000000000000" pitchFamily="2" charset="0"/>
                <a:sym typeface="Ubuntu"/>
              </a:rPr>
              <a:t>Présidentes de Conseils</a:t>
            </a:r>
            <a:endParaRPr lang="fr-FR" b="1" noProof="0" dirty="0">
              <a:solidFill>
                <a:srgbClr val="070A4A"/>
              </a:solidFill>
              <a:latin typeface="Avenir Heavy" panose="02000503020000020003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4F51EFB-FF4B-0DBE-F565-DF3EFD26879B}"/>
              </a:ext>
            </a:extLst>
          </p:cNvPr>
          <p:cNvSpPr/>
          <p:nvPr/>
        </p:nvSpPr>
        <p:spPr>
          <a:xfrm>
            <a:off x="4907133" y="310385"/>
            <a:ext cx="2368438" cy="360000"/>
          </a:xfrm>
          <a:prstGeom prst="rect">
            <a:avLst/>
          </a:prstGeom>
          <a:ln w="6350">
            <a:solidFill>
              <a:srgbClr val="1E66FF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1400" b="1" noProof="0" dirty="0">
                <a:solidFill>
                  <a:srgbClr val="1E66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E&amp;B Automobile France</a:t>
            </a:r>
          </a:p>
        </p:txBody>
      </p:sp>
      <p:pic>
        <p:nvPicPr>
          <p:cNvPr id="1026" name="Picture 2" descr="Drapeau de la France — Wikipédia">
            <a:extLst>
              <a:ext uri="{FF2B5EF4-FFF2-40B4-BE49-F238E27FC236}">
                <a16:creationId xmlns:a16="http://schemas.microsoft.com/office/drawing/2014/main" id="{5E4FC1B4-FDFE-3812-8864-0F67EC240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191" y="330015"/>
            <a:ext cx="486615" cy="32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3" descr="223620-200.png">
            <a:extLst>
              <a:ext uri="{FF2B5EF4-FFF2-40B4-BE49-F238E27FC236}">
                <a16:creationId xmlns:a16="http://schemas.microsoft.com/office/drawing/2014/main" id="{FBE5C22F-1E3B-D157-FB45-38E8B9DF2A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581" y="2980822"/>
            <a:ext cx="269304" cy="269304"/>
          </a:xfrm>
          <a:prstGeom prst="rect">
            <a:avLst/>
          </a:prstGeom>
        </p:spPr>
      </p:pic>
      <p:sp>
        <p:nvSpPr>
          <p:cNvPr id="5" name="TextBox 64">
            <a:extLst>
              <a:ext uri="{FF2B5EF4-FFF2-40B4-BE49-F238E27FC236}">
                <a16:creationId xmlns:a16="http://schemas.microsoft.com/office/drawing/2014/main" id="{D098E870-F1AA-1641-08BB-37E76D2A55A2}"/>
              </a:ext>
            </a:extLst>
          </p:cNvPr>
          <p:cNvSpPr txBox="1"/>
          <p:nvPr/>
        </p:nvSpPr>
        <p:spPr>
          <a:xfrm>
            <a:off x="5134761" y="2949660"/>
            <a:ext cx="287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noProof="0" dirty="0">
                <a:solidFill>
                  <a:srgbClr val="070A4A"/>
                </a:solidFill>
              </a:rPr>
              <a:t>2</a:t>
            </a:r>
          </a:p>
        </p:txBody>
      </p:sp>
      <p:sp>
        <p:nvSpPr>
          <p:cNvPr id="12" name="Oval 56">
            <a:extLst>
              <a:ext uri="{FF2B5EF4-FFF2-40B4-BE49-F238E27FC236}">
                <a16:creationId xmlns:a16="http://schemas.microsoft.com/office/drawing/2014/main" id="{0DE3855D-3721-8150-2135-54C6B913AC22}"/>
              </a:ext>
            </a:extLst>
          </p:cNvPr>
          <p:cNvSpPr>
            <a:spLocks noChangeAspect="1"/>
          </p:cNvSpPr>
          <p:nvPr/>
        </p:nvSpPr>
        <p:spPr>
          <a:xfrm>
            <a:off x="4915104" y="2901514"/>
            <a:ext cx="432000" cy="432000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b="1" noProof="0" dirty="0">
              <a:solidFill>
                <a:schemeClr val="bg1"/>
              </a:solidFill>
            </a:endParaRPr>
          </a:p>
        </p:txBody>
      </p:sp>
      <p:sp>
        <p:nvSpPr>
          <p:cNvPr id="13" name="TextBox 58">
            <a:extLst>
              <a:ext uri="{FF2B5EF4-FFF2-40B4-BE49-F238E27FC236}">
                <a16:creationId xmlns:a16="http://schemas.microsoft.com/office/drawing/2014/main" id="{725BDCB8-F962-602F-6867-3E1C02983DE7}"/>
              </a:ext>
            </a:extLst>
          </p:cNvPr>
          <p:cNvSpPr txBox="1"/>
          <p:nvPr/>
        </p:nvSpPr>
        <p:spPr>
          <a:xfrm>
            <a:off x="8436055" y="2565100"/>
            <a:ext cx="287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kern="0" noProof="0" dirty="0">
                <a:solidFill>
                  <a:srgbClr val="070A4A"/>
                </a:solidFill>
                <a:latin typeface="Roboto" panose="02000000000000000000" pitchFamily="2" charset="0"/>
                <a:sym typeface="Ubuntu"/>
              </a:rPr>
              <a:t>3</a:t>
            </a:r>
            <a:endParaRPr lang="fr-FR" sz="1400" b="1" noProof="0" dirty="0">
              <a:solidFill>
                <a:srgbClr val="070A4A"/>
              </a:solidFill>
            </a:endParaRPr>
          </a:p>
        </p:txBody>
      </p:sp>
      <p:pic>
        <p:nvPicPr>
          <p:cNvPr id="15" name="Picture 57" descr="223620-200.png">
            <a:extLst>
              <a:ext uri="{FF2B5EF4-FFF2-40B4-BE49-F238E27FC236}">
                <a16:creationId xmlns:a16="http://schemas.microsoft.com/office/drawing/2014/main" id="{AD4E6ECF-7CAE-C570-E1E6-5AF636FCA0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148" y="3090326"/>
            <a:ext cx="269304" cy="269304"/>
          </a:xfrm>
          <a:prstGeom prst="rect">
            <a:avLst/>
          </a:prstGeom>
        </p:spPr>
      </p:pic>
      <p:sp>
        <p:nvSpPr>
          <p:cNvPr id="21" name="TextBox 58">
            <a:extLst>
              <a:ext uri="{FF2B5EF4-FFF2-40B4-BE49-F238E27FC236}">
                <a16:creationId xmlns:a16="http://schemas.microsoft.com/office/drawing/2014/main" id="{865BA617-ADEF-7FC4-106E-84F777BDE79C}"/>
              </a:ext>
            </a:extLst>
          </p:cNvPr>
          <p:cNvSpPr txBox="1"/>
          <p:nvPr/>
        </p:nvSpPr>
        <p:spPr>
          <a:xfrm>
            <a:off x="3911558" y="3051853"/>
            <a:ext cx="287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kern="0" noProof="0" dirty="0">
                <a:solidFill>
                  <a:srgbClr val="070A4A"/>
                </a:solidFill>
                <a:latin typeface="Roboto" panose="02000000000000000000" pitchFamily="2" charset="0"/>
                <a:sym typeface="Ubuntu"/>
              </a:rPr>
              <a:t>1</a:t>
            </a:r>
            <a:endParaRPr lang="fr-FR" sz="1400" b="1" noProof="0" dirty="0">
              <a:solidFill>
                <a:srgbClr val="070A4A"/>
              </a:solidFill>
            </a:endParaRPr>
          </a:p>
        </p:txBody>
      </p:sp>
      <p:sp>
        <p:nvSpPr>
          <p:cNvPr id="28" name="Oval 33">
            <a:extLst>
              <a:ext uri="{FF2B5EF4-FFF2-40B4-BE49-F238E27FC236}">
                <a16:creationId xmlns:a16="http://schemas.microsoft.com/office/drawing/2014/main" id="{8EE64ED8-9507-7935-1E8D-FA64B5F29B75}"/>
              </a:ext>
            </a:extLst>
          </p:cNvPr>
          <p:cNvSpPr>
            <a:spLocks noChangeAspect="1"/>
          </p:cNvSpPr>
          <p:nvPr/>
        </p:nvSpPr>
        <p:spPr>
          <a:xfrm>
            <a:off x="3759280" y="3018476"/>
            <a:ext cx="410524" cy="410524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b="1" noProof="0" dirty="0">
              <a:solidFill>
                <a:schemeClr val="bg1"/>
              </a:solidFill>
            </a:endParaRPr>
          </a:p>
        </p:txBody>
      </p:sp>
      <p:sp>
        <p:nvSpPr>
          <p:cNvPr id="29" name="Oval 33">
            <a:extLst>
              <a:ext uri="{FF2B5EF4-FFF2-40B4-BE49-F238E27FC236}">
                <a16:creationId xmlns:a16="http://schemas.microsoft.com/office/drawing/2014/main" id="{6338CED2-3744-F615-C0FE-1786995DC6CD}"/>
              </a:ext>
            </a:extLst>
          </p:cNvPr>
          <p:cNvSpPr>
            <a:spLocks noChangeAspect="1"/>
          </p:cNvSpPr>
          <p:nvPr/>
        </p:nvSpPr>
        <p:spPr>
          <a:xfrm>
            <a:off x="8272412" y="2448989"/>
            <a:ext cx="540000" cy="540000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b="1" noProof="0" dirty="0">
              <a:solidFill>
                <a:schemeClr val="bg1"/>
              </a:solidFill>
            </a:endParaRPr>
          </a:p>
        </p:txBody>
      </p:sp>
      <p:pic>
        <p:nvPicPr>
          <p:cNvPr id="30" name="Picture 63" descr="223620-200.png">
            <a:extLst>
              <a:ext uri="{FF2B5EF4-FFF2-40B4-BE49-F238E27FC236}">
                <a16:creationId xmlns:a16="http://schemas.microsoft.com/office/drawing/2014/main" id="{FEC6A743-2E6D-0E60-C424-0662CD382E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78" y="2584337"/>
            <a:ext cx="269304" cy="269304"/>
          </a:xfrm>
          <a:prstGeom prst="rect">
            <a:avLst/>
          </a:prstGeom>
        </p:spPr>
      </p:pic>
      <p:sp>
        <p:nvSpPr>
          <p:cNvPr id="31" name="TextBox 58">
            <a:extLst>
              <a:ext uri="{FF2B5EF4-FFF2-40B4-BE49-F238E27FC236}">
                <a16:creationId xmlns:a16="http://schemas.microsoft.com/office/drawing/2014/main" id="{3661F9FF-9464-E3AC-F00E-E28007CD65CA}"/>
              </a:ext>
            </a:extLst>
          </p:cNvPr>
          <p:cNvSpPr txBox="1"/>
          <p:nvPr/>
        </p:nvSpPr>
        <p:spPr>
          <a:xfrm>
            <a:off x="6116428" y="2710699"/>
            <a:ext cx="287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kern="0" noProof="0" dirty="0">
                <a:solidFill>
                  <a:srgbClr val="070A4A"/>
                </a:solidFill>
                <a:latin typeface="Roboto" panose="02000000000000000000" pitchFamily="2" charset="0"/>
                <a:sym typeface="Ubuntu"/>
              </a:rPr>
              <a:t>4</a:t>
            </a:r>
            <a:endParaRPr lang="fr-FR" sz="1400" b="1" noProof="0" dirty="0">
              <a:solidFill>
                <a:srgbClr val="070A4A"/>
              </a:solidFill>
            </a:endParaRPr>
          </a:p>
        </p:txBody>
      </p:sp>
      <p:sp>
        <p:nvSpPr>
          <p:cNvPr id="32" name="Oval 33">
            <a:extLst>
              <a:ext uri="{FF2B5EF4-FFF2-40B4-BE49-F238E27FC236}">
                <a16:creationId xmlns:a16="http://schemas.microsoft.com/office/drawing/2014/main" id="{C3201D0C-01AD-EC95-8B28-C7CBECF31976}"/>
              </a:ext>
            </a:extLst>
          </p:cNvPr>
          <p:cNvSpPr>
            <a:spLocks noChangeAspect="1"/>
          </p:cNvSpPr>
          <p:nvPr/>
        </p:nvSpPr>
        <p:spPr>
          <a:xfrm>
            <a:off x="5776765" y="2481158"/>
            <a:ext cx="720000" cy="720000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b="1" noProof="0" dirty="0">
              <a:solidFill>
                <a:schemeClr val="bg1"/>
              </a:solidFill>
            </a:endParaRPr>
          </a:p>
        </p:txBody>
      </p:sp>
      <p:pic>
        <p:nvPicPr>
          <p:cNvPr id="33" name="Picture 63" descr="223620-200.png">
            <a:extLst>
              <a:ext uri="{FF2B5EF4-FFF2-40B4-BE49-F238E27FC236}">
                <a16:creationId xmlns:a16="http://schemas.microsoft.com/office/drawing/2014/main" id="{A278D08B-B6A5-3C23-FF55-F0680C9F2A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109" y="2738225"/>
            <a:ext cx="269304" cy="269304"/>
          </a:xfrm>
          <a:prstGeom prst="rect">
            <a:avLst/>
          </a:prstGeom>
        </p:spPr>
      </p:pic>
      <p:pic>
        <p:nvPicPr>
          <p:cNvPr id="34" name="Picture 63" descr="223620-200.png">
            <a:extLst>
              <a:ext uri="{FF2B5EF4-FFF2-40B4-BE49-F238E27FC236}">
                <a16:creationId xmlns:a16="http://schemas.microsoft.com/office/drawing/2014/main" id="{0901E4B3-8CB7-D398-ABFA-743A044B39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116" y="2215623"/>
            <a:ext cx="269304" cy="269304"/>
          </a:xfrm>
          <a:prstGeom prst="rect">
            <a:avLst/>
          </a:prstGeom>
        </p:spPr>
      </p:pic>
      <p:sp>
        <p:nvSpPr>
          <p:cNvPr id="35" name="TextBox 64">
            <a:extLst>
              <a:ext uri="{FF2B5EF4-FFF2-40B4-BE49-F238E27FC236}">
                <a16:creationId xmlns:a16="http://schemas.microsoft.com/office/drawing/2014/main" id="{FA687FC1-BF4E-5890-6073-697112CD2C5D}"/>
              </a:ext>
            </a:extLst>
          </p:cNvPr>
          <p:cNvSpPr txBox="1"/>
          <p:nvPr/>
        </p:nvSpPr>
        <p:spPr>
          <a:xfrm>
            <a:off x="5541620" y="2176062"/>
            <a:ext cx="26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noProof="0" dirty="0">
                <a:solidFill>
                  <a:srgbClr val="070A4A"/>
                </a:solidFill>
              </a:rPr>
              <a:t>1</a:t>
            </a:r>
          </a:p>
        </p:txBody>
      </p:sp>
      <p:pic>
        <p:nvPicPr>
          <p:cNvPr id="44" name="Picture 63" descr="223620-200.png">
            <a:extLst>
              <a:ext uri="{FF2B5EF4-FFF2-40B4-BE49-F238E27FC236}">
                <a16:creationId xmlns:a16="http://schemas.microsoft.com/office/drawing/2014/main" id="{995358B5-C4BD-6094-7182-4EF1D675C4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853" y="2244243"/>
            <a:ext cx="269304" cy="269304"/>
          </a:xfrm>
          <a:prstGeom prst="rect">
            <a:avLst/>
          </a:prstGeom>
        </p:spPr>
      </p:pic>
      <p:sp>
        <p:nvSpPr>
          <p:cNvPr id="45" name="TextBox 64">
            <a:extLst>
              <a:ext uri="{FF2B5EF4-FFF2-40B4-BE49-F238E27FC236}">
                <a16:creationId xmlns:a16="http://schemas.microsoft.com/office/drawing/2014/main" id="{2A37536D-6519-8A3B-5ACE-F8E8BB52DEC9}"/>
              </a:ext>
            </a:extLst>
          </p:cNvPr>
          <p:cNvSpPr txBox="1"/>
          <p:nvPr/>
        </p:nvSpPr>
        <p:spPr>
          <a:xfrm>
            <a:off x="6815604" y="2232068"/>
            <a:ext cx="287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noProof="0" dirty="0">
                <a:solidFill>
                  <a:srgbClr val="070A4A"/>
                </a:solidFill>
              </a:rPr>
              <a:t>2</a:t>
            </a:r>
          </a:p>
        </p:txBody>
      </p:sp>
      <p:sp>
        <p:nvSpPr>
          <p:cNvPr id="46" name="Oval 56">
            <a:extLst>
              <a:ext uri="{FF2B5EF4-FFF2-40B4-BE49-F238E27FC236}">
                <a16:creationId xmlns:a16="http://schemas.microsoft.com/office/drawing/2014/main" id="{029ED16D-2FFD-E780-C70F-A0D0CB02C804}"/>
              </a:ext>
            </a:extLst>
          </p:cNvPr>
          <p:cNvSpPr>
            <a:spLocks noChangeAspect="1"/>
          </p:cNvSpPr>
          <p:nvPr/>
        </p:nvSpPr>
        <p:spPr>
          <a:xfrm>
            <a:off x="6577439" y="2167894"/>
            <a:ext cx="432000" cy="432000"/>
          </a:xfrm>
          <a:prstGeom prst="ellipse">
            <a:avLst/>
          </a:prstGeom>
          <a:noFill/>
          <a:ln w="19050">
            <a:solidFill>
              <a:srgbClr val="070A4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b="1" noProof="0" dirty="0">
              <a:solidFill>
                <a:schemeClr val="bg1"/>
              </a:solidFill>
            </a:endParaRPr>
          </a:p>
        </p:txBody>
      </p:sp>
      <p:sp>
        <p:nvSpPr>
          <p:cNvPr id="47" name="Oval 33">
            <a:extLst>
              <a:ext uri="{FF2B5EF4-FFF2-40B4-BE49-F238E27FC236}">
                <a16:creationId xmlns:a16="http://schemas.microsoft.com/office/drawing/2014/main" id="{99E84B40-4651-7466-B950-1CC8AD013D69}"/>
              </a:ext>
            </a:extLst>
          </p:cNvPr>
          <p:cNvSpPr>
            <a:spLocks noChangeAspect="1"/>
          </p:cNvSpPr>
          <p:nvPr/>
        </p:nvSpPr>
        <p:spPr>
          <a:xfrm>
            <a:off x="5383085" y="2172256"/>
            <a:ext cx="350063" cy="350063"/>
          </a:xfrm>
          <a:prstGeom prst="ellipse">
            <a:avLst/>
          </a:prstGeom>
          <a:noFill/>
          <a:ln w="19050">
            <a:solidFill>
              <a:srgbClr val="070A4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b="1" noProof="0" dirty="0">
              <a:solidFill>
                <a:schemeClr val="bg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9BD3092-C246-AA6D-6236-3CD32F36BF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316" y="1667211"/>
            <a:ext cx="926092" cy="390693"/>
          </a:xfrm>
          <a:prstGeom prst="rect">
            <a:avLst/>
          </a:prstGeom>
        </p:spPr>
      </p:pic>
      <p:sp>
        <p:nvSpPr>
          <p:cNvPr id="9" name="TextBox 58">
            <a:extLst>
              <a:ext uri="{FF2B5EF4-FFF2-40B4-BE49-F238E27FC236}">
                <a16:creationId xmlns:a16="http://schemas.microsoft.com/office/drawing/2014/main" id="{60DEAA14-1CE1-8365-8686-3003CE567D9F}"/>
              </a:ext>
            </a:extLst>
          </p:cNvPr>
          <p:cNvSpPr txBox="1"/>
          <p:nvPr/>
        </p:nvSpPr>
        <p:spPr>
          <a:xfrm>
            <a:off x="7266506" y="2747625"/>
            <a:ext cx="287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kern="0" noProof="0" dirty="0">
                <a:solidFill>
                  <a:srgbClr val="070A4A"/>
                </a:solidFill>
                <a:latin typeface="Roboto" panose="02000000000000000000" pitchFamily="2" charset="0"/>
                <a:sym typeface="Ubuntu"/>
              </a:rPr>
              <a:t>3</a:t>
            </a:r>
            <a:endParaRPr lang="fr-FR" sz="1400" b="1" noProof="0" dirty="0">
              <a:solidFill>
                <a:srgbClr val="070A4A"/>
              </a:solidFill>
            </a:endParaRPr>
          </a:p>
        </p:txBody>
      </p:sp>
      <p:sp>
        <p:nvSpPr>
          <p:cNvPr id="10" name="Oval 33">
            <a:extLst>
              <a:ext uri="{FF2B5EF4-FFF2-40B4-BE49-F238E27FC236}">
                <a16:creationId xmlns:a16="http://schemas.microsoft.com/office/drawing/2014/main" id="{D2807C3A-5C0A-280E-8BCD-5A27CD18D50C}"/>
              </a:ext>
            </a:extLst>
          </p:cNvPr>
          <p:cNvSpPr>
            <a:spLocks noChangeAspect="1"/>
          </p:cNvSpPr>
          <p:nvPr/>
        </p:nvSpPr>
        <p:spPr>
          <a:xfrm>
            <a:off x="7102863" y="2631514"/>
            <a:ext cx="540000" cy="540000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b="1" noProof="0" dirty="0">
              <a:solidFill>
                <a:schemeClr val="bg1"/>
              </a:solidFill>
            </a:endParaRPr>
          </a:p>
        </p:txBody>
      </p:sp>
      <p:pic>
        <p:nvPicPr>
          <p:cNvPr id="11" name="Picture 63" descr="223620-200.png">
            <a:extLst>
              <a:ext uri="{FF2B5EF4-FFF2-40B4-BE49-F238E27FC236}">
                <a16:creationId xmlns:a16="http://schemas.microsoft.com/office/drawing/2014/main" id="{40F53D5D-CDED-DFDB-5A09-8439C880A4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629" y="2766862"/>
            <a:ext cx="269304" cy="269304"/>
          </a:xfrm>
          <a:prstGeom prst="rect">
            <a:avLst/>
          </a:prstGeom>
        </p:spPr>
      </p:pic>
      <p:pic>
        <p:nvPicPr>
          <p:cNvPr id="14" name="Picture 57" descr="223620-200.png">
            <a:extLst>
              <a:ext uri="{FF2B5EF4-FFF2-40B4-BE49-F238E27FC236}">
                <a16:creationId xmlns:a16="http://schemas.microsoft.com/office/drawing/2014/main" id="{0FAFEBB5-F175-AE43-8946-6F20A7A248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700" y="2330590"/>
            <a:ext cx="269304" cy="269304"/>
          </a:xfrm>
          <a:prstGeom prst="rect">
            <a:avLst/>
          </a:prstGeom>
        </p:spPr>
      </p:pic>
      <p:sp>
        <p:nvSpPr>
          <p:cNvPr id="16" name="Oval 33">
            <a:extLst>
              <a:ext uri="{FF2B5EF4-FFF2-40B4-BE49-F238E27FC236}">
                <a16:creationId xmlns:a16="http://schemas.microsoft.com/office/drawing/2014/main" id="{D922D3EE-D243-6372-89DF-2A59689E41CD}"/>
              </a:ext>
            </a:extLst>
          </p:cNvPr>
          <p:cNvSpPr>
            <a:spLocks noChangeAspect="1"/>
          </p:cNvSpPr>
          <p:nvPr/>
        </p:nvSpPr>
        <p:spPr>
          <a:xfrm>
            <a:off x="8849362" y="2285566"/>
            <a:ext cx="391184" cy="391184"/>
          </a:xfrm>
          <a:prstGeom prst="ellipse">
            <a:avLst/>
          </a:prstGeom>
          <a:noFill/>
          <a:ln w="19050">
            <a:solidFill>
              <a:srgbClr val="070A4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b="1" noProof="0" dirty="0">
              <a:solidFill>
                <a:schemeClr val="bg1"/>
              </a:solidFill>
            </a:endParaRPr>
          </a:p>
        </p:txBody>
      </p:sp>
      <p:sp>
        <p:nvSpPr>
          <p:cNvPr id="17" name="TextBox 58">
            <a:extLst>
              <a:ext uri="{FF2B5EF4-FFF2-40B4-BE49-F238E27FC236}">
                <a16:creationId xmlns:a16="http://schemas.microsoft.com/office/drawing/2014/main" id="{B400282C-C1E6-DB79-6A31-4868EF6CB320}"/>
              </a:ext>
            </a:extLst>
          </p:cNvPr>
          <p:cNvSpPr txBox="1"/>
          <p:nvPr/>
        </p:nvSpPr>
        <p:spPr>
          <a:xfrm>
            <a:off x="8986629" y="2311353"/>
            <a:ext cx="287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kern="0" noProof="0" dirty="0">
                <a:solidFill>
                  <a:srgbClr val="070A4A"/>
                </a:solidFill>
                <a:latin typeface="Roboto" panose="02000000000000000000" pitchFamily="2" charset="0"/>
                <a:sym typeface="Ubuntu"/>
              </a:rPr>
              <a:t>1</a:t>
            </a:r>
            <a:endParaRPr lang="fr-FR" sz="1400" b="1" noProof="0" dirty="0">
              <a:solidFill>
                <a:srgbClr val="070A4A"/>
              </a:solidFill>
            </a:endParaRPr>
          </a:p>
        </p:txBody>
      </p:sp>
      <p:sp>
        <p:nvSpPr>
          <p:cNvPr id="18" name="TextBox 64">
            <a:extLst>
              <a:ext uri="{FF2B5EF4-FFF2-40B4-BE49-F238E27FC236}">
                <a16:creationId xmlns:a16="http://schemas.microsoft.com/office/drawing/2014/main" id="{361743DB-4F54-FB79-0E2C-57BDCD0887BF}"/>
              </a:ext>
            </a:extLst>
          </p:cNvPr>
          <p:cNvSpPr txBox="1"/>
          <p:nvPr/>
        </p:nvSpPr>
        <p:spPr>
          <a:xfrm>
            <a:off x="7837233" y="2447904"/>
            <a:ext cx="26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noProof="0" dirty="0">
                <a:solidFill>
                  <a:srgbClr val="070A4A"/>
                </a:solidFill>
              </a:rPr>
              <a:t>1</a:t>
            </a:r>
          </a:p>
        </p:txBody>
      </p:sp>
      <p:sp>
        <p:nvSpPr>
          <p:cNvPr id="19" name="Oval 33">
            <a:extLst>
              <a:ext uri="{FF2B5EF4-FFF2-40B4-BE49-F238E27FC236}">
                <a16:creationId xmlns:a16="http://schemas.microsoft.com/office/drawing/2014/main" id="{67C42A66-6BF4-910B-0E66-DCF78AEF3CF8}"/>
              </a:ext>
            </a:extLst>
          </p:cNvPr>
          <p:cNvSpPr>
            <a:spLocks noChangeAspect="1"/>
          </p:cNvSpPr>
          <p:nvPr/>
        </p:nvSpPr>
        <p:spPr>
          <a:xfrm>
            <a:off x="7678698" y="2444098"/>
            <a:ext cx="350063" cy="350063"/>
          </a:xfrm>
          <a:prstGeom prst="ellipse">
            <a:avLst/>
          </a:prstGeom>
          <a:noFill/>
          <a:ln w="19050">
            <a:solidFill>
              <a:srgbClr val="070A4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b="1" noProof="0" dirty="0">
              <a:solidFill>
                <a:schemeClr val="bg1"/>
              </a:solidFill>
            </a:endParaRPr>
          </a:p>
        </p:txBody>
      </p:sp>
      <p:pic>
        <p:nvPicPr>
          <p:cNvPr id="20" name="Picture 63" descr="223620-200.png">
            <a:extLst>
              <a:ext uri="{FF2B5EF4-FFF2-40B4-BE49-F238E27FC236}">
                <a16:creationId xmlns:a16="http://schemas.microsoft.com/office/drawing/2014/main" id="{312FAE8A-C1C6-E160-E1E1-893502FD77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314" y="2481158"/>
            <a:ext cx="269304" cy="26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98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179DF-C902-F6F2-D7F7-17D272D1E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4409329A-7DD9-EC26-F863-D3DD47E78897}"/>
              </a:ext>
            </a:extLst>
          </p:cNvPr>
          <p:cNvSpPr txBox="1"/>
          <p:nvPr/>
        </p:nvSpPr>
        <p:spPr>
          <a:xfrm>
            <a:off x="0" y="1550717"/>
            <a:ext cx="12192000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fr-FR" sz="4000" b="1" noProof="0" dirty="0">
                <a:solidFill>
                  <a:srgbClr val="2557F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Focus</a:t>
            </a:r>
          </a:p>
          <a:p>
            <a:pPr algn="ctr">
              <a:defRPr/>
            </a:pPr>
            <a:r>
              <a:rPr lang="fr-FR" b="1" noProof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E&amp;B Automotive France</a:t>
            </a:r>
          </a:p>
          <a:p>
            <a:pPr algn="ctr">
              <a:defRPr/>
            </a:pPr>
            <a:endParaRPr lang="fr-FR" b="1" noProof="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Helvetica Neue"/>
            </a:endParaRPr>
          </a:p>
          <a:p>
            <a:pPr algn="ctr">
              <a:defRPr/>
            </a:pPr>
            <a:r>
              <a:rPr lang="fr-FR" sz="14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Faurecia</a:t>
            </a:r>
          </a:p>
          <a:p>
            <a:pPr algn="ctr">
              <a:defRPr/>
            </a:pPr>
            <a:r>
              <a:rPr lang="fr-FR" sz="14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Groupe PSA</a:t>
            </a:r>
          </a:p>
          <a:p>
            <a:pPr algn="ctr">
              <a:defRPr/>
            </a:pPr>
            <a:r>
              <a:rPr lang="fr-FR" sz="14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Michelin</a:t>
            </a:r>
          </a:p>
          <a:p>
            <a:pPr algn="ctr">
              <a:defRPr/>
            </a:pPr>
            <a:r>
              <a:rPr lang="fr-FR" sz="14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Plastic Omnium</a:t>
            </a:r>
          </a:p>
          <a:p>
            <a:pPr algn="ctr">
              <a:defRPr/>
            </a:pPr>
            <a:r>
              <a:rPr lang="fr-FR" sz="14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Renault</a:t>
            </a:r>
          </a:p>
          <a:p>
            <a:pPr algn="ctr">
              <a:defRPr/>
            </a:pPr>
            <a:r>
              <a:rPr lang="fr-FR" sz="14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Valeo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3679A2F7-04E7-0A76-3D51-C36B0C58E615}"/>
              </a:ext>
            </a:extLst>
          </p:cNvPr>
          <p:cNvCxnSpPr>
            <a:cxnSpLocks/>
          </p:cNvCxnSpPr>
          <p:nvPr/>
        </p:nvCxnSpPr>
        <p:spPr>
          <a:xfrm>
            <a:off x="5327780" y="2603241"/>
            <a:ext cx="1530220" cy="0"/>
          </a:xfrm>
          <a:prstGeom prst="line">
            <a:avLst/>
          </a:prstGeom>
          <a:ln>
            <a:solidFill>
              <a:srgbClr val="2557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4AC0C1E5-26BE-C746-187F-718D45353D10}"/>
              </a:ext>
            </a:extLst>
          </p:cNvPr>
          <p:cNvGrpSpPr/>
          <p:nvPr/>
        </p:nvGrpSpPr>
        <p:grpSpPr>
          <a:xfrm>
            <a:off x="0" y="1354764"/>
            <a:ext cx="12192000" cy="4797177"/>
            <a:chOff x="0" y="1160463"/>
            <a:chExt cx="12192000" cy="4961661"/>
          </a:xfrm>
        </p:grpSpPr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9CC77EAA-EFB5-6B52-15AD-39934C1C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160463"/>
              <a:ext cx="12192000" cy="4961661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85DF3A00-DC4E-1399-E69A-441BF4B90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" y="1162145"/>
              <a:ext cx="6075974" cy="4959979"/>
            </a:xfrm>
            <a:prstGeom prst="rect">
              <a:avLst/>
            </a:prstGeom>
          </p:spPr>
        </p:pic>
      </p:grpSp>
      <p:pic>
        <p:nvPicPr>
          <p:cNvPr id="28" name="Image 27">
            <a:extLst>
              <a:ext uri="{FF2B5EF4-FFF2-40B4-BE49-F238E27FC236}">
                <a16:creationId xmlns:a16="http://schemas.microsoft.com/office/drawing/2014/main" id="{48F20802-624F-6573-76F0-1D8E62ECC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3896" y="4489836"/>
            <a:ext cx="514350" cy="36195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5C20C30-B3AB-E1E3-493C-E5AC3CD022CD}"/>
              </a:ext>
            </a:extLst>
          </p:cNvPr>
          <p:cNvSpPr/>
          <p:nvPr/>
        </p:nvSpPr>
        <p:spPr>
          <a:xfrm>
            <a:off x="5765103" y="2825904"/>
            <a:ext cx="647990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kern="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Ubuntu"/>
                <a:sym typeface="Ubuntu"/>
              </a:rPr>
              <a:t>E&amp;B Automobile</a:t>
            </a:r>
          </a:p>
          <a:p>
            <a:r>
              <a:rPr lang="fr-FR" sz="2800" b="1" kern="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Ubuntu"/>
                <a:sym typeface="Ubuntu"/>
              </a:rPr>
              <a:t>Féminisation des Comités de Conseil</a:t>
            </a:r>
          </a:p>
          <a:p>
            <a:endParaRPr lang="fr-FR" sz="2800" b="1" kern="0" noProof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Ubuntu"/>
              <a:sym typeface="Ubuntu"/>
            </a:endParaRPr>
          </a:p>
          <a:p>
            <a:r>
              <a:rPr lang="fr-FR" sz="2800" b="1" kern="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Ubuntu"/>
                <a:sym typeface="Ubuntu"/>
              </a:rPr>
              <a:t>Focus France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29C47E-9045-113B-A4C1-1AF7C28D3189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11623889" y="6393043"/>
            <a:ext cx="378023" cy="270696"/>
          </a:xfrm>
        </p:spPr>
        <p:txBody>
          <a:bodyPr/>
          <a:lstStyle/>
          <a:p>
            <a:fld id="{658A7DDD-6327-411B-8338-FF05BAB81822}" type="slidenum">
              <a:rPr lang="fr-FR" noProof="0" smtClean="0"/>
              <a:t>11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378828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857AE-1F2C-90DE-FBAE-84412FA1F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4DEC94-39E1-4D40-70E3-4FD4350EF6AD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8A7DDD-6327-411B-8338-FF05BAB81822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2618A2-5A78-DCF8-4AAB-0035B6CF357C}"/>
              </a:ext>
            </a:extLst>
          </p:cNvPr>
          <p:cNvSpPr txBox="1"/>
          <p:nvPr/>
        </p:nvSpPr>
        <p:spPr>
          <a:xfrm>
            <a:off x="576467" y="1097380"/>
            <a:ext cx="1102532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F1A5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La mixité des Comités de Nomination et de Rémunération reste à améliorer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21D76A5-6641-23CF-FFE0-13A355068150}"/>
              </a:ext>
            </a:extLst>
          </p:cNvPr>
          <p:cNvSpPr txBox="1"/>
          <p:nvPr/>
        </p:nvSpPr>
        <p:spPr>
          <a:xfrm>
            <a:off x="9248581" y="6285321"/>
            <a:ext cx="19561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Source: Ethics &amp; </a:t>
            </a:r>
            <a:r>
              <a:rPr kumimoji="0" lang="fr-FR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Boards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, mars 2025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958E188-DACE-BFF1-B1C2-B807FBC0AD52}"/>
              </a:ext>
            </a:extLst>
          </p:cNvPr>
          <p:cNvSpPr/>
          <p:nvPr/>
        </p:nvSpPr>
        <p:spPr>
          <a:xfrm>
            <a:off x="4907133" y="310385"/>
            <a:ext cx="2368438" cy="360000"/>
          </a:xfrm>
          <a:prstGeom prst="rect">
            <a:avLst/>
          </a:prstGeom>
          <a:ln w="6350">
            <a:solidFill>
              <a:srgbClr val="1E66FF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1E66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E&amp;B Automobile France</a:t>
            </a:r>
          </a:p>
        </p:txBody>
      </p:sp>
      <p:pic>
        <p:nvPicPr>
          <p:cNvPr id="5" name="Picture 2" descr="Drapeau de la France — Wikipédia">
            <a:extLst>
              <a:ext uri="{FF2B5EF4-FFF2-40B4-BE49-F238E27FC236}">
                <a16:creationId xmlns:a16="http://schemas.microsoft.com/office/drawing/2014/main" id="{FD48E9F4-55A2-BF1B-1031-7D59C5373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191" y="330015"/>
            <a:ext cx="486615" cy="32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95047F9-6785-E141-FB83-5A89B943066D}"/>
              </a:ext>
            </a:extLst>
          </p:cNvPr>
          <p:cNvSpPr txBox="1"/>
          <p:nvPr/>
        </p:nvSpPr>
        <p:spPr>
          <a:xfrm>
            <a:off x="2134436" y="2049404"/>
            <a:ext cx="2772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noProof="0" dirty="0">
                <a:solidFill>
                  <a:srgbClr val="002060"/>
                </a:solidFill>
              </a:rPr>
              <a:t>% de femmes dans les Comités</a:t>
            </a:r>
          </a:p>
          <a:p>
            <a:pPr algn="ctr"/>
            <a:r>
              <a:rPr lang="fr-FR" sz="1400" b="1" i="1" noProof="0" dirty="0">
                <a:solidFill>
                  <a:srgbClr val="002060"/>
                </a:solidFill>
              </a:rPr>
              <a:t>2025</a:t>
            </a:r>
          </a:p>
        </p:txBody>
      </p:sp>
      <p:graphicFrame>
        <p:nvGraphicFramePr>
          <p:cNvPr id="15" name="Graphique 14">
            <a:extLst>
              <a:ext uri="{FF2B5EF4-FFF2-40B4-BE49-F238E27FC236}">
                <a16:creationId xmlns:a16="http://schemas.microsoft.com/office/drawing/2014/main" id="{8487800E-E386-2579-1825-06667940A5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5271234"/>
              </p:ext>
            </p:extLst>
          </p:nvPr>
        </p:nvGraphicFramePr>
        <p:xfrm>
          <a:off x="6382007" y="2458065"/>
          <a:ext cx="4798141" cy="3680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ZoneTexte 15">
            <a:extLst>
              <a:ext uri="{FF2B5EF4-FFF2-40B4-BE49-F238E27FC236}">
                <a16:creationId xmlns:a16="http://schemas.microsoft.com/office/drawing/2014/main" id="{159F21BF-17F3-5CCA-B3B6-0D8385E57BDE}"/>
              </a:ext>
            </a:extLst>
          </p:cNvPr>
          <p:cNvSpPr txBox="1"/>
          <p:nvPr/>
        </p:nvSpPr>
        <p:spPr>
          <a:xfrm>
            <a:off x="7640731" y="2071881"/>
            <a:ext cx="2772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noProof="0" dirty="0">
                <a:solidFill>
                  <a:srgbClr val="002060"/>
                </a:solidFill>
              </a:rPr>
              <a:t>% de Présidentes de Comités</a:t>
            </a:r>
          </a:p>
          <a:p>
            <a:pPr algn="ctr"/>
            <a:r>
              <a:rPr lang="fr-FR" sz="1400" b="1" i="1" noProof="0" dirty="0">
                <a:solidFill>
                  <a:srgbClr val="002060"/>
                </a:solidFill>
              </a:rPr>
              <a:t>2025</a:t>
            </a:r>
          </a:p>
        </p:txBody>
      </p:sp>
      <p:sp>
        <p:nvSpPr>
          <p:cNvPr id="17" name="Flèche : double flèche verticale 16">
            <a:extLst>
              <a:ext uri="{FF2B5EF4-FFF2-40B4-BE49-F238E27FC236}">
                <a16:creationId xmlns:a16="http://schemas.microsoft.com/office/drawing/2014/main" id="{E07219D1-8D11-03B6-87CB-3B5AF5E99F5C}"/>
              </a:ext>
            </a:extLst>
          </p:cNvPr>
          <p:cNvSpPr/>
          <p:nvPr/>
        </p:nvSpPr>
        <p:spPr>
          <a:xfrm>
            <a:off x="8638202" y="3686858"/>
            <a:ext cx="285750" cy="1058397"/>
          </a:xfrm>
          <a:prstGeom prst="upDownArrow">
            <a:avLst/>
          </a:prstGeom>
          <a:solidFill>
            <a:srgbClr val="F89C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8" name="Flèche : double flèche verticale 17">
            <a:extLst>
              <a:ext uri="{FF2B5EF4-FFF2-40B4-BE49-F238E27FC236}">
                <a16:creationId xmlns:a16="http://schemas.microsoft.com/office/drawing/2014/main" id="{1F877952-BFF4-A7B4-39D0-E50F1357163F}"/>
              </a:ext>
            </a:extLst>
          </p:cNvPr>
          <p:cNvSpPr/>
          <p:nvPr/>
        </p:nvSpPr>
        <p:spPr>
          <a:xfrm>
            <a:off x="10127678" y="3487559"/>
            <a:ext cx="285750" cy="827563"/>
          </a:xfrm>
          <a:prstGeom prst="upDownArrow">
            <a:avLst/>
          </a:prstGeom>
          <a:solidFill>
            <a:srgbClr val="F89C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1F76EF6F-5B72-F849-DA24-11661F6218ED}"/>
              </a:ext>
            </a:extLst>
          </p:cNvPr>
          <p:cNvCxnSpPr/>
          <p:nvPr/>
        </p:nvCxnSpPr>
        <p:spPr>
          <a:xfrm>
            <a:off x="2790825" y="3592323"/>
            <a:ext cx="1200150" cy="0"/>
          </a:xfrm>
          <a:prstGeom prst="line">
            <a:avLst/>
          </a:prstGeom>
          <a:ln w="28575">
            <a:solidFill>
              <a:srgbClr val="0B3E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B5C24B09-2827-97D4-403D-8CCA74FF04F3}"/>
              </a:ext>
            </a:extLst>
          </p:cNvPr>
          <p:cNvCxnSpPr/>
          <p:nvPr/>
        </p:nvCxnSpPr>
        <p:spPr>
          <a:xfrm>
            <a:off x="8209577" y="3429000"/>
            <a:ext cx="1200150" cy="0"/>
          </a:xfrm>
          <a:prstGeom prst="line">
            <a:avLst/>
          </a:prstGeom>
          <a:ln w="28575">
            <a:solidFill>
              <a:srgbClr val="F0575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A98AD96E-7924-5E3B-C01B-A03786F9F560}"/>
              </a:ext>
            </a:extLst>
          </p:cNvPr>
          <p:cNvSpPr txBox="1"/>
          <p:nvPr/>
        </p:nvSpPr>
        <p:spPr>
          <a:xfrm>
            <a:off x="8516142" y="3305513"/>
            <a:ext cx="56457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100" b="1">
                <a:solidFill>
                  <a:srgbClr val="0B3E66"/>
                </a:solidFill>
              </a:defRPr>
            </a:lvl1pPr>
          </a:lstStyle>
          <a:p>
            <a:r>
              <a:rPr lang="fr-FR" noProof="0" dirty="0">
                <a:solidFill>
                  <a:srgbClr val="F0575F"/>
                </a:solidFill>
              </a:rPr>
              <a:t>56,1%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5DDAE509-3B7F-6099-EC2C-2342B60A2412}"/>
              </a:ext>
            </a:extLst>
          </p:cNvPr>
          <p:cNvCxnSpPr/>
          <p:nvPr/>
        </p:nvCxnSpPr>
        <p:spPr>
          <a:xfrm>
            <a:off x="9762152" y="3225949"/>
            <a:ext cx="1200150" cy="0"/>
          </a:xfrm>
          <a:prstGeom prst="line">
            <a:avLst/>
          </a:prstGeom>
          <a:ln w="28575">
            <a:solidFill>
              <a:srgbClr val="F0575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4D04FDE9-1659-A944-2E39-9F9F702FC35A}"/>
              </a:ext>
            </a:extLst>
          </p:cNvPr>
          <p:cNvSpPr txBox="1"/>
          <p:nvPr/>
        </p:nvSpPr>
        <p:spPr>
          <a:xfrm>
            <a:off x="9973467" y="3092937"/>
            <a:ext cx="56457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100" b="1">
                <a:solidFill>
                  <a:srgbClr val="F0575F"/>
                </a:solidFill>
              </a:defRPr>
            </a:lvl1pPr>
          </a:lstStyle>
          <a:p>
            <a:r>
              <a:rPr lang="fr-FR" noProof="0" dirty="0"/>
              <a:t>58,1%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B08963E-0D9C-61C5-F05A-021FF2ECE815}"/>
              </a:ext>
            </a:extLst>
          </p:cNvPr>
          <p:cNvSpPr txBox="1"/>
          <p:nvPr/>
        </p:nvSpPr>
        <p:spPr>
          <a:xfrm>
            <a:off x="3109226" y="3453823"/>
            <a:ext cx="56742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b="1" noProof="0" dirty="0">
                <a:solidFill>
                  <a:srgbClr val="0B3E66"/>
                </a:solidFill>
              </a:rPr>
              <a:t>50,7%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390CC624-A670-1DCD-23C2-754D9C934307}"/>
              </a:ext>
            </a:extLst>
          </p:cNvPr>
          <p:cNvCxnSpPr/>
          <p:nvPr/>
        </p:nvCxnSpPr>
        <p:spPr>
          <a:xfrm>
            <a:off x="4257675" y="3573273"/>
            <a:ext cx="1200150" cy="0"/>
          </a:xfrm>
          <a:prstGeom prst="line">
            <a:avLst/>
          </a:prstGeom>
          <a:ln w="28575">
            <a:solidFill>
              <a:srgbClr val="0B3E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E662B592-C6FE-756B-2FB3-34E41E9A629C}"/>
              </a:ext>
            </a:extLst>
          </p:cNvPr>
          <p:cNvSpPr txBox="1"/>
          <p:nvPr/>
        </p:nvSpPr>
        <p:spPr>
          <a:xfrm>
            <a:off x="4576076" y="3434773"/>
            <a:ext cx="56742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b="1" noProof="0" dirty="0">
                <a:solidFill>
                  <a:srgbClr val="0B3E66"/>
                </a:solidFill>
              </a:rPr>
              <a:t>51,2%</a:t>
            </a:r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6362E473-93A4-3B1F-8CE6-A3037574E4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7976874"/>
              </p:ext>
            </p:extLst>
          </p:nvPr>
        </p:nvGraphicFramePr>
        <p:xfrm>
          <a:off x="973394" y="3124538"/>
          <a:ext cx="4798141" cy="3013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29E4D3AA-FF19-1845-2D09-275E8F329EFE}"/>
              </a:ext>
            </a:extLst>
          </p:cNvPr>
          <p:cNvCxnSpPr/>
          <p:nvPr/>
        </p:nvCxnSpPr>
        <p:spPr>
          <a:xfrm>
            <a:off x="1266825" y="3563748"/>
            <a:ext cx="1200150" cy="0"/>
          </a:xfrm>
          <a:prstGeom prst="line">
            <a:avLst/>
          </a:prstGeom>
          <a:ln w="28575">
            <a:solidFill>
              <a:srgbClr val="0B3E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C00D3678-501A-11B1-7553-604F616106D4}"/>
              </a:ext>
            </a:extLst>
          </p:cNvPr>
          <p:cNvSpPr txBox="1"/>
          <p:nvPr/>
        </p:nvSpPr>
        <p:spPr>
          <a:xfrm>
            <a:off x="1585226" y="3425248"/>
            <a:ext cx="567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noProof="0" dirty="0">
                <a:solidFill>
                  <a:schemeClr val="bg1"/>
                </a:solidFill>
              </a:rPr>
              <a:t>52,5%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61B3FB04-D821-1DE1-0D67-011CF4B54E8A}"/>
              </a:ext>
            </a:extLst>
          </p:cNvPr>
          <p:cNvCxnSpPr/>
          <p:nvPr/>
        </p:nvCxnSpPr>
        <p:spPr>
          <a:xfrm>
            <a:off x="6695783" y="3497191"/>
            <a:ext cx="1200150" cy="0"/>
          </a:xfrm>
          <a:prstGeom prst="line">
            <a:avLst/>
          </a:prstGeom>
          <a:ln w="28575">
            <a:solidFill>
              <a:srgbClr val="F0575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03A6DEBF-D535-FCDD-B2D1-89C2204384A7}"/>
              </a:ext>
            </a:extLst>
          </p:cNvPr>
          <p:cNvSpPr txBox="1"/>
          <p:nvPr/>
        </p:nvSpPr>
        <p:spPr>
          <a:xfrm>
            <a:off x="7002348" y="3373704"/>
            <a:ext cx="5645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100" b="1">
                <a:solidFill>
                  <a:srgbClr val="0B3E66"/>
                </a:solidFill>
              </a:defRPr>
            </a:lvl1pPr>
          </a:lstStyle>
          <a:p>
            <a:r>
              <a:rPr lang="fr-FR" noProof="0" dirty="0">
                <a:solidFill>
                  <a:schemeClr val="bg1"/>
                </a:solidFill>
              </a:rPr>
              <a:t>53,4%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6EBB81B7-150C-F9C2-38DC-7F5736892F01}"/>
              </a:ext>
            </a:extLst>
          </p:cNvPr>
          <p:cNvSpPr txBox="1"/>
          <p:nvPr/>
        </p:nvSpPr>
        <p:spPr>
          <a:xfrm>
            <a:off x="-32219" y="3434773"/>
            <a:ext cx="12827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noProof="0" dirty="0">
                <a:solidFill>
                  <a:srgbClr val="002060"/>
                </a:solidFill>
              </a:rPr>
              <a:t>Moyenne SBF 120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9B68B56F-45F0-C12B-AFDA-65AF914BA735}"/>
              </a:ext>
            </a:extLst>
          </p:cNvPr>
          <p:cNvSpPr txBox="1"/>
          <p:nvPr/>
        </p:nvSpPr>
        <p:spPr>
          <a:xfrm>
            <a:off x="11000445" y="3118379"/>
            <a:ext cx="12827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noProof="0" dirty="0">
                <a:solidFill>
                  <a:srgbClr val="F0575F"/>
                </a:solidFill>
              </a:rPr>
              <a:t>Moyenne SBF 120</a:t>
            </a:r>
          </a:p>
        </p:txBody>
      </p:sp>
    </p:spTree>
    <p:extLst>
      <p:ext uri="{BB962C8B-B14F-4D97-AF65-F5344CB8AC3E}">
        <p14:creationId xmlns:p14="http://schemas.microsoft.com/office/powerpoint/2010/main" val="465793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A23AC-10D4-12D9-5D70-8C0166A98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95344C9F-00C2-266F-1EA8-80A3B17E71A9}"/>
              </a:ext>
            </a:extLst>
          </p:cNvPr>
          <p:cNvSpPr txBox="1"/>
          <p:nvPr/>
        </p:nvSpPr>
        <p:spPr>
          <a:xfrm>
            <a:off x="0" y="1550717"/>
            <a:ext cx="12192000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fr-FR" sz="4000" b="1" noProof="0" dirty="0">
                <a:solidFill>
                  <a:srgbClr val="2557F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Focus</a:t>
            </a:r>
          </a:p>
          <a:p>
            <a:pPr algn="ctr">
              <a:defRPr/>
            </a:pPr>
            <a:r>
              <a:rPr lang="fr-FR" b="1" noProof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E&amp;B Automotive France</a:t>
            </a:r>
          </a:p>
          <a:p>
            <a:pPr algn="ctr">
              <a:defRPr/>
            </a:pPr>
            <a:endParaRPr lang="fr-FR" b="1" noProof="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Helvetica Neue"/>
            </a:endParaRPr>
          </a:p>
          <a:p>
            <a:pPr algn="ctr">
              <a:defRPr/>
            </a:pPr>
            <a:r>
              <a:rPr lang="fr-FR" sz="14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Faurecia</a:t>
            </a:r>
          </a:p>
          <a:p>
            <a:pPr algn="ctr">
              <a:defRPr/>
            </a:pPr>
            <a:r>
              <a:rPr lang="fr-FR" sz="14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Groupe PSA</a:t>
            </a:r>
          </a:p>
          <a:p>
            <a:pPr algn="ctr">
              <a:defRPr/>
            </a:pPr>
            <a:r>
              <a:rPr lang="fr-FR" sz="14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Michelin</a:t>
            </a:r>
          </a:p>
          <a:p>
            <a:pPr algn="ctr">
              <a:defRPr/>
            </a:pPr>
            <a:r>
              <a:rPr lang="fr-FR" sz="14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Plastic Omnium</a:t>
            </a:r>
          </a:p>
          <a:p>
            <a:pPr algn="ctr">
              <a:defRPr/>
            </a:pPr>
            <a:r>
              <a:rPr lang="fr-FR" sz="14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Renault</a:t>
            </a:r>
          </a:p>
          <a:p>
            <a:pPr algn="ctr">
              <a:defRPr/>
            </a:pPr>
            <a:r>
              <a:rPr lang="fr-FR" sz="14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Valeo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C7538CE5-1C27-3823-F7F4-ADDDF79F45DF}"/>
              </a:ext>
            </a:extLst>
          </p:cNvPr>
          <p:cNvCxnSpPr>
            <a:cxnSpLocks/>
          </p:cNvCxnSpPr>
          <p:nvPr/>
        </p:nvCxnSpPr>
        <p:spPr>
          <a:xfrm>
            <a:off x="5327780" y="2603241"/>
            <a:ext cx="1530220" cy="0"/>
          </a:xfrm>
          <a:prstGeom prst="line">
            <a:avLst/>
          </a:prstGeom>
          <a:ln>
            <a:solidFill>
              <a:srgbClr val="2557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1B438484-9C25-B107-33D0-D5F0D0843171}"/>
              </a:ext>
            </a:extLst>
          </p:cNvPr>
          <p:cNvGrpSpPr/>
          <p:nvPr/>
        </p:nvGrpSpPr>
        <p:grpSpPr>
          <a:xfrm>
            <a:off x="0" y="1354764"/>
            <a:ext cx="12192000" cy="4797177"/>
            <a:chOff x="0" y="1160463"/>
            <a:chExt cx="12192000" cy="4961661"/>
          </a:xfrm>
        </p:grpSpPr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F29AB5AA-CB04-392E-7C6A-4143E4897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160463"/>
              <a:ext cx="12192000" cy="4961661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9AADC038-AD1D-BCEF-BC4D-FA1FF0E48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" y="1162145"/>
              <a:ext cx="6075974" cy="4959979"/>
            </a:xfrm>
            <a:prstGeom prst="rect">
              <a:avLst/>
            </a:prstGeom>
          </p:spPr>
        </p:pic>
      </p:grpSp>
      <p:pic>
        <p:nvPicPr>
          <p:cNvPr id="28" name="Image 27">
            <a:extLst>
              <a:ext uri="{FF2B5EF4-FFF2-40B4-BE49-F238E27FC236}">
                <a16:creationId xmlns:a16="http://schemas.microsoft.com/office/drawing/2014/main" id="{8B29164E-8336-164A-B195-2B9B8C981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3896" y="4489836"/>
            <a:ext cx="514350" cy="36195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D2C7E0A-F247-2A15-0D02-F1E01FF58CF3}"/>
              </a:ext>
            </a:extLst>
          </p:cNvPr>
          <p:cNvSpPr/>
          <p:nvPr/>
        </p:nvSpPr>
        <p:spPr>
          <a:xfrm>
            <a:off x="5765103" y="2825904"/>
            <a:ext cx="647990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kern="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Ubuntu"/>
                <a:sym typeface="Ubuntu"/>
              </a:rPr>
              <a:t>E&amp;B Automobile</a:t>
            </a:r>
          </a:p>
          <a:p>
            <a:r>
              <a:rPr lang="fr-FR" sz="2800" b="1" kern="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Ubuntu"/>
                <a:sym typeface="Ubuntu"/>
              </a:rPr>
              <a:t>Féminisation des Comex / Codir</a:t>
            </a:r>
          </a:p>
          <a:p>
            <a:endParaRPr lang="fr-FR" sz="2800" b="1" kern="0" noProof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Ubuntu"/>
              <a:sym typeface="Ubuntu"/>
            </a:endParaRPr>
          </a:p>
          <a:p>
            <a:r>
              <a:rPr lang="fr-FR" sz="2800" b="1" kern="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Ubuntu"/>
                <a:sym typeface="Ubuntu"/>
              </a:rPr>
              <a:t>Où en est-on en Europe et en France 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542BF9-8C54-5EA7-FB6D-E40B6DCC797A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11623889" y="6393043"/>
            <a:ext cx="378023" cy="270696"/>
          </a:xfrm>
        </p:spPr>
        <p:txBody>
          <a:bodyPr/>
          <a:lstStyle/>
          <a:p>
            <a:fld id="{658A7DDD-6327-411B-8338-FF05BAB81822}" type="slidenum">
              <a:rPr lang="fr-FR" noProof="0" smtClean="0"/>
              <a:t>13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970207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165BED-703D-1646-9D05-9D8C99073812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8A7DDD-6327-411B-8338-FF05BAB81822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4CA1F9CD-276C-E04A-A548-3B3C27F603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753602"/>
              </p:ext>
            </p:extLst>
          </p:nvPr>
        </p:nvGraphicFramePr>
        <p:xfrm>
          <a:off x="2020186" y="2170453"/>
          <a:ext cx="7953154" cy="3670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0120E4C-4AA5-B54E-A600-4395EC5505FA}"/>
              </a:ext>
            </a:extLst>
          </p:cNvPr>
          <p:cNvSpPr txBox="1"/>
          <p:nvPr/>
        </p:nvSpPr>
        <p:spPr>
          <a:xfrm>
            <a:off x="576467" y="1097380"/>
            <a:ext cx="1102532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F1A5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En Europe, la mixité dans les Comex /Codir stagne en-dessous du seuil de 20%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CD0B2B7-2065-DFDD-6CF0-7FEF4232BB4E}"/>
              </a:ext>
            </a:extLst>
          </p:cNvPr>
          <p:cNvSpPr txBox="1"/>
          <p:nvPr/>
        </p:nvSpPr>
        <p:spPr>
          <a:xfrm>
            <a:off x="8457231" y="6262907"/>
            <a:ext cx="31000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Source: </a:t>
            </a:r>
            <a:r>
              <a:rPr kumimoji="0" lang="fr-FR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Ethics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&amp; </a:t>
            </a:r>
            <a:r>
              <a:rPr kumimoji="0" lang="fr-FR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Boards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, données de chaque année en mars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BC2F149-D446-D69D-71B6-57BE5611BD3F}"/>
              </a:ext>
            </a:extLst>
          </p:cNvPr>
          <p:cNvSpPr/>
          <p:nvPr/>
        </p:nvSpPr>
        <p:spPr>
          <a:xfrm>
            <a:off x="4907133" y="310385"/>
            <a:ext cx="2368438" cy="360000"/>
          </a:xfrm>
          <a:prstGeom prst="rect">
            <a:avLst/>
          </a:prstGeom>
          <a:ln w="6350">
            <a:solidFill>
              <a:srgbClr val="1E66FF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1E66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E&amp;B Automobile Europe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7485C66F-6B6E-7BD1-3736-D20F12700309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1437478" y="2242328"/>
            <a:ext cx="8570637" cy="21341"/>
          </a:xfrm>
          <a:prstGeom prst="line">
            <a:avLst/>
          </a:prstGeom>
          <a:ln w="19050">
            <a:solidFill>
              <a:srgbClr val="035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57CC81F8-4AA5-D138-C272-E04B193F9D86}"/>
              </a:ext>
            </a:extLst>
          </p:cNvPr>
          <p:cNvSpPr txBox="1"/>
          <p:nvPr/>
        </p:nvSpPr>
        <p:spPr>
          <a:xfrm>
            <a:off x="10008115" y="2094392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noProof="0" dirty="0">
                <a:solidFill>
                  <a:srgbClr val="0353FF"/>
                </a:solidFill>
              </a:rPr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607592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7778F-C323-A3F8-C3D9-8FB1590AC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278CC846-1139-BB44-0230-51FE75E834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2973276"/>
              </p:ext>
            </p:extLst>
          </p:nvPr>
        </p:nvGraphicFramePr>
        <p:xfrm>
          <a:off x="2020186" y="2574691"/>
          <a:ext cx="7953154" cy="3670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3DAC1A6-293B-3012-1FC9-A36C69FC365D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8A7DDD-6327-411B-8338-FF05BAB81822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240BB9-6838-9234-E6C8-393F9E7EE073}"/>
              </a:ext>
            </a:extLst>
          </p:cNvPr>
          <p:cNvSpPr txBox="1"/>
          <p:nvPr/>
        </p:nvSpPr>
        <p:spPr>
          <a:xfrm>
            <a:off x="576467" y="1097379"/>
            <a:ext cx="1102532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F1A5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Et il n’y a qu’une seule femme CEO da</a:t>
            </a:r>
            <a:r>
              <a:rPr lang="fr-FR" sz="20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ns le secteur auto en Europe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F1A5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6166BAF-C573-3CCD-F456-06688C0C195E}"/>
              </a:ext>
            </a:extLst>
          </p:cNvPr>
          <p:cNvSpPr txBox="1"/>
          <p:nvPr/>
        </p:nvSpPr>
        <p:spPr>
          <a:xfrm>
            <a:off x="8457231" y="6262907"/>
            <a:ext cx="31000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Source: </a:t>
            </a:r>
            <a:r>
              <a:rPr kumimoji="0" lang="fr-FR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Ethics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&amp; </a:t>
            </a:r>
            <a:r>
              <a:rPr kumimoji="0" lang="fr-FR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Boards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, données de chaque année en mars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E8BB39F-FB3B-255A-9B4E-B0EBD78CFF2A}"/>
              </a:ext>
            </a:extLst>
          </p:cNvPr>
          <p:cNvSpPr/>
          <p:nvPr/>
        </p:nvSpPr>
        <p:spPr>
          <a:xfrm>
            <a:off x="4907133" y="310385"/>
            <a:ext cx="2368438" cy="360000"/>
          </a:xfrm>
          <a:prstGeom prst="rect">
            <a:avLst/>
          </a:prstGeom>
          <a:ln w="6350">
            <a:solidFill>
              <a:srgbClr val="1E66FF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1E66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E&amp;B Automobile Europe</a:t>
            </a:r>
          </a:p>
        </p:txBody>
      </p:sp>
      <p:pic>
        <p:nvPicPr>
          <p:cNvPr id="9" name="Picture 57" descr="223620-200.png">
            <a:extLst>
              <a:ext uri="{FF2B5EF4-FFF2-40B4-BE49-F238E27FC236}">
                <a16:creationId xmlns:a16="http://schemas.microsoft.com/office/drawing/2014/main" id="{D8FF4DEF-FB55-47AC-1666-7EF0CA2BA4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15" y="2925049"/>
            <a:ext cx="269304" cy="269304"/>
          </a:xfrm>
          <a:prstGeom prst="rect">
            <a:avLst/>
          </a:prstGeom>
        </p:spPr>
      </p:pic>
      <p:sp>
        <p:nvSpPr>
          <p:cNvPr id="10" name="TextBox 58">
            <a:extLst>
              <a:ext uri="{FF2B5EF4-FFF2-40B4-BE49-F238E27FC236}">
                <a16:creationId xmlns:a16="http://schemas.microsoft.com/office/drawing/2014/main" id="{CAE6D483-2957-1984-9313-F79B11B132F4}"/>
              </a:ext>
            </a:extLst>
          </p:cNvPr>
          <p:cNvSpPr txBox="1"/>
          <p:nvPr/>
        </p:nvSpPr>
        <p:spPr>
          <a:xfrm>
            <a:off x="4780789" y="2894584"/>
            <a:ext cx="287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kern="0" noProof="0" dirty="0">
                <a:solidFill>
                  <a:srgbClr val="070A4A"/>
                </a:solidFill>
                <a:latin typeface="Roboto" panose="02000000000000000000" pitchFamily="2" charset="0"/>
                <a:sym typeface="Ubuntu"/>
              </a:rPr>
              <a:t>1</a:t>
            </a:r>
            <a:endParaRPr lang="fr-FR" sz="1400" b="1" noProof="0" dirty="0">
              <a:solidFill>
                <a:srgbClr val="070A4A"/>
              </a:solidFill>
            </a:endParaRPr>
          </a:p>
        </p:txBody>
      </p:sp>
      <p:sp>
        <p:nvSpPr>
          <p:cNvPr id="11" name="Oval 33">
            <a:extLst>
              <a:ext uri="{FF2B5EF4-FFF2-40B4-BE49-F238E27FC236}">
                <a16:creationId xmlns:a16="http://schemas.microsoft.com/office/drawing/2014/main" id="{FE0F7756-3DF2-B260-748A-112D8F069386}"/>
              </a:ext>
            </a:extLst>
          </p:cNvPr>
          <p:cNvSpPr>
            <a:spLocks noChangeAspect="1"/>
          </p:cNvSpPr>
          <p:nvPr/>
        </p:nvSpPr>
        <p:spPr>
          <a:xfrm>
            <a:off x="4647468" y="2877158"/>
            <a:ext cx="360000" cy="360000"/>
          </a:xfrm>
          <a:prstGeom prst="ellipse">
            <a:avLst/>
          </a:prstGeom>
          <a:noFill/>
          <a:ln w="19050">
            <a:solidFill>
              <a:srgbClr val="070A4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b="1" noProof="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CEDD0B-A529-0AFD-DCA4-87CF0AD4376D}"/>
              </a:ext>
            </a:extLst>
          </p:cNvPr>
          <p:cNvSpPr/>
          <p:nvPr/>
        </p:nvSpPr>
        <p:spPr>
          <a:xfrm>
            <a:off x="6310200" y="2496337"/>
            <a:ext cx="56297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100" b="1" kern="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sym typeface="Ubuntu"/>
              </a:rPr>
              <a:t>28,1%</a:t>
            </a:r>
            <a:endParaRPr lang="fr-FR" sz="1100" b="1" noProof="0" dirty="0">
              <a:solidFill>
                <a:schemeClr val="bg1"/>
              </a:solidFill>
            </a:endParaRPr>
          </a:p>
        </p:txBody>
      </p:sp>
      <p:pic>
        <p:nvPicPr>
          <p:cNvPr id="13" name="Picture 57" descr="223620-200.png">
            <a:extLst>
              <a:ext uri="{FF2B5EF4-FFF2-40B4-BE49-F238E27FC236}">
                <a16:creationId xmlns:a16="http://schemas.microsoft.com/office/drawing/2014/main" id="{DA60D124-0069-38C1-D42A-C8575E5D61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843" y="2637101"/>
            <a:ext cx="269304" cy="269304"/>
          </a:xfrm>
          <a:prstGeom prst="rect">
            <a:avLst/>
          </a:prstGeom>
        </p:spPr>
      </p:pic>
      <p:sp>
        <p:nvSpPr>
          <p:cNvPr id="14" name="TextBox 58">
            <a:extLst>
              <a:ext uri="{FF2B5EF4-FFF2-40B4-BE49-F238E27FC236}">
                <a16:creationId xmlns:a16="http://schemas.microsoft.com/office/drawing/2014/main" id="{DD5A8B1C-B4C7-4E16-563E-7C00A94CE0C9}"/>
              </a:ext>
            </a:extLst>
          </p:cNvPr>
          <p:cNvSpPr txBox="1"/>
          <p:nvPr/>
        </p:nvSpPr>
        <p:spPr>
          <a:xfrm>
            <a:off x="5860107" y="2669049"/>
            <a:ext cx="287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kern="0" noProof="0" dirty="0">
                <a:solidFill>
                  <a:srgbClr val="070A4A"/>
                </a:solidFill>
                <a:latin typeface="Roboto" panose="02000000000000000000" pitchFamily="2" charset="0"/>
                <a:sym typeface="Ubuntu"/>
              </a:rPr>
              <a:t>1</a:t>
            </a:r>
            <a:endParaRPr lang="fr-FR" sz="1400" b="1" noProof="0" dirty="0">
              <a:solidFill>
                <a:srgbClr val="070A4A"/>
              </a:solidFill>
            </a:endParaRPr>
          </a:p>
        </p:txBody>
      </p:sp>
      <p:sp>
        <p:nvSpPr>
          <p:cNvPr id="15" name="Oval 33">
            <a:extLst>
              <a:ext uri="{FF2B5EF4-FFF2-40B4-BE49-F238E27FC236}">
                <a16:creationId xmlns:a16="http://schemas.microsoft.com/office/drawing/2014/main" id="{59DF85DF-E43E-05CF-EA2F-B380BF45FE4B}"/>
              </a:ext>
            </a:extLst>
          </p:cNvPr>
          <p:cNvSpPr>
            <a:spLocks noChangeAspect="1"/>
          </p:cNvSpPr>
          <p:nvPr/>
        </p:nvSpPr>
        <p:spPr>
          <a:xfrm>
            <a:off x="5717116" y="2602477"/>
            <a:ext cx="360000" cy="360000"/>
          </a:xfrm>
          <a:prstGeom prst="ellipse">
            <a:avLst/>
          </a:prstGeom>
          <a:noFill/>
          <a:ln w="19050">
            <a:solidFill>
              <a:srgbClr val="070A4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b="1" noProof="0" dirty="0">
              <a:solidFill>
                <a:schemeClr val="bg1"/>
              </a:solidFill>
            </a:endParaRPr>
          </a:p>
        </p:txBody>
      </p:sp>
      <p:pic>
        <p:nvPicPr>
          <p:cNvPr id="16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id="{2FC74BFA-E267-2E26-636D-2768F24944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314" y="2284667"/>
            <a:ext cx="698974" cy="272456"/>
          </a:xfrm>
          <a:prstGeom prst="rect">
            <a:avLst/>
          </a:prstGeom>
        </p:spPr>
      </p:pic>
      <p:pic>
        <p:nvPicPr>
          <p:cNvPr id="17" name="Image 16" descr="Une image contenant texte&#10;&#10;Description générée automatiquement">
            <a:extLst>
              <a:ext uri="{FF2B5EF4-FFF2-40B4-BE49-F238E27FC236}">
                <a16:creationId xmlns:a16="http://schemas.microsoft.com/office/drawing/2014/main" id="{8556C3D3-5EDC-F3DD-63B8-A28D0FF20A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280" y="2495364"/>
            <a:ext cx="698974" cy="27245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9DE8F6A-20EF-DBDF-AAA9-B2B4D31490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0287" y="1635981"/>
            <a:ext cx="2021800" cy="468934"/>
          </a:xfrm>
          <a:prstGeom prst="rect">
            <a:avLst/>
          </a:prstGeom>
        </p:spPr>
      </p:pic>
      <p:pic>
        <p:nvPicPr>
          <p:cNvPr id="3" name="Picture 57" descr="223620-200.png">
            <a:extLst>
              <a:ext uri="{FF2B5EF4-FFF2-40B4-BE49-F238E27FC236}">
                <a16:creationId xmlns:a16="http://schemas.microsoft.com/office/drawing/2014/main" id="{7AC19BCC-AB20-015B-1266-A93B7BA1E8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912" y="2219669"/>
            <a:ext cx="269304" cy="269304"/>
          </a:xfrm>
          <a:prstGeom prst="rect">
            <a:avLst/>
          </a:prstGeom>
        </p:spPr>
      </p:pic>
      <p:sp>
        <p:nvSpPr>
          <p:cNvPr id="18" name="TextBox 58">
            <a:extLst>
              <a:ext uri="{FF2B5EF4-FFF2-40B4-BE49-F238E27FC236}">
                <a16:creationId xmlns:a16="http://schemas.microsoft.com/office/drawing/2014/main" id="{0A67E22F-B5B5-21E1-602B-8A2EF1DB03A8}"/>
              </a:ext>
            </a:extLst>
          </p:cNvPr>
          <p:cNvSpPr txBox="1"/>
          <p:nvPr/>
        </p:nvSpPr>
        <p:spPr>
          <a:xfrm>
            <a:off x="9169848" y="2249346"/>
            <a:ext cx="287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kern="0" noProof="0" dirty="0">
                <a:solidFill>
                  <a:srgbClr val="070A4A"/>
                </a:solidFill>
                <a:latin typeface="Roboto" panose="02000000000000000000" pitchFamily="2" charset="0"/>
                <a:sym typeface="Ubuntu"/>
              </a:rPr>
              <a:t>1</a:t>
            </a:r>
            <a:endParaRPr lang="fr-FR" sz="1400" b="1" noProof="0" dirty="0">
              <a:solidFill>
                <a:srgbClr val="070A4A"/>
              </a:solidFill>
            </a:endParaRPr>
          </a:p>
        </p:txBody>
      </p:sp>
      <p:sp>
        <p:nvSpPr>
          <p:cNvPr id="19" name="Oval 33">
            <a:extLst>
              <a:ext uri="{FF2B5EF4-FFF2-40B4-BE49-F238E27FC236}">
                <a16:creationId xmlns:a16="http://schemas.microsoft.com/office/drawing/2014/main" id="{99732E0E-7E95-0629-4125-2362A1215492}"/>
              </a:ext>
            </a:extLst>
          </p:cNvPr>
          <p:cNvSpPr>
            <a:spLocks noChangeAspect="1"/>
          </p:cNvSpPr>
          <p:nvPr/>
        </p:nvSpPr>
        <p:spPr>
          <a:xfrm>
            <a:off x="9026857" y="2182774"/>
            <a:ext cx="360000" cy="360000"/>
          </a:xfrm>
          <a:prstGeom prst="ellipse">
            <a:avLst/>
          </a:prstGeom>
          <a:noFill/>
          <a:ln w="19050">
            <a:solidFill>
              <a:srgbClr val="070A4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137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14BFFEC7-2EC9-4B04-A17C-5E1AD17DCB68}"/>
              </a:ext>
            </a:extLst>
          </p:cNvPr>
          <p:cNvSpPr txBox="1"/>
          <p:nvPr/>
        </p:nvSpPr>
        <p:spPr>
          <a:xfrm>
            <a:off x="731855" y="1096020"/>
            <a:ext cx="1064099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fr-FR" sz="20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La mixité du Comex/ Codir en France se situe à la moyenne européenne, inférieur à 20%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934037-DCA1-401C-BB30-7423A4D5D3A7}"/>
              </a:ext>
            </a:extLst>
          </p:cNvPr>
          <p:cNvSpPr/>
          <p:nvPr/>
        </p:nvSpPr>
        <p:spPr>
          <a:xfrm>
            <a:off x="4947919" y="310385"/>
            <a:ext cx="2296187" cy="360000"/>
          </a:xfrm>
          <a:prstGeom prst="rect">
            <a:avLst/>
          </a:prstGeom>
          <a:ln w="6350">
            <a:solidFill>
              <a:srgbClr val="1E66FF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1400" b="1" noProof="0" dirty="0">
                <a:solidFill>
                  <a:srgbClr val="1E66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E&amp;B Automotive France</a:t>
            </a: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57B72E86-841B-4DF1-8F21-8C5CA1797D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6738136"/>
              </p:ext>
            </p:extLst>
          </p:nvPr>
        </p:nvGraphicFramePr>
        <p:xfrm>
          <a:off x="1114372" y="1849420"/>
          <a:ext cx="9573437" cy="4155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5" name="Picture 57" descr="223620-200.png">
            <a:extLst>
              <a:ext uri="{FF2B5EF4-FFF2-40B4-BE49-F238E27FC236}">
                <a16:creationId xmlns:a16="http://schemas.microsoft.com/office/drawing/2014/main" id="{AC9FF44D-5EDF-4CF7-A9C5-56EA584C3A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48" y="2572065"/>
            <a:ext cx="269304" cy="269304"/>
          </a:xfrm>
          <a:prstGeom prst="rect">
            <a:avLst/>
          </a:prstGeom>
        </p:spPr>
      </p:pic>
      <p:sp>
        <p:nvSpPr>
          <p:cNvPr id="31" name="TextBox 58">
            <a:extLst>
              <a:ext uri="{FF2B5EF4-FFF2-40B4-BE49-F238E27FC236}">
                <a16:creationId xmlns:a16="http://schemas.microsoft.com/office/drawing/2014/main" id="{59FD90F7-A87E-4F79-95F2-5FCC1AABBEC5}"/>
              </a:ext>
            </a:extLst>
          </p:cNvPr>
          <p:cNvSpPr txBox="1"/>
          <p:nvPr/>
        </p:nvSpPr>
        <p:spPr>
          <a:xfrm>
            <a:off x="4072800" y="2550285"/>
            <a:ext cx="287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kern="0" noProof="0" dirty="0">
                <a:solidFill>
                  <a:srgbClr val="070A4A"/>
                </a:solidFill>
                <a:latin typeface="Roboto" panose="02000000000000000000" pitchFamily="2" charset="0"/>
                <a:sym typeface="Ubuntu"/>
              </a:rPr>
              <a:t>1</a:t>
            </a:r>
            <a:endParaRPr lang="fr-FR" sz="1400" b="1" noProof="0" dirty="0">
              <a:solidFill>
                <a:srgbClr val="070A4A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69CF4E0-BCB5-40A1-6224-C1225A36C602}"/>
              </a:ext>
            </a:extLst>
          </p:cNvPr>
          <p:cNvSpPr txBox="1"/>
          <p:nvPr/>
        </p:nvSpPr>
        <p:spPr>
          <a:xfrm>
            <a:off x="7788987" y="6243167"/>
            <a:ext cx="31000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fr-FR" sz="800" noProof="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Source: </a:t>
            </a:r>
            <a:r>
              <a:rPr lang="fr-FR" sz="800" noProof="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Ethics</a:t>
            </a:r>
            <a:r>
              <a:rPr lang="fr-FR" sz="800" noProof="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&amp; </a:t>
            </a:r>
            <a:r>
              <a:rPr lang="fr-FR" sz="800" noProof="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Boards</a:t>
            </a:r>
            <a:r>
              <a:rPr lang="fr-FR" sz="800" noProof="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données de chaque année </a:t>
            </a:r>
            <a:r>
              <a:rPr lang="fr-FR" sz="800" noProof="0" dirty="0">
                <a:latin typeface="Roboto" panose="02000000000000000000" pitchFamily="2" charset="0"/>
                <a:ea typeface="Roboto" panose="02000000000000000000" pitchFamily="2" charset="0"/>
              </a:rPr>
              <a:t>en</a:t>
            </a:r>
            <a:r>
              <a:rPr lang="fr-FR" sz="800" noProof="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800" noProof="0" dirty="0">
                <a:latin typeface="Roboto" panose="02000000000000000000" pitchFamily="2" charset="0"/>
                <a:ea typeface="Roboto" panose="02000000000000000000" pitchFamily="2" charset="0"/>
              </a:rPr>
              <a:t>mars</a:t>
            </a:r>
          </a:p>
        </p:txBody>
      </p:sp>
      <p:sp>
        <p:nvSpPr>
          <p:cNvPr id="7" name="Oval 33">
            <a:extLst>
              <a:ext uri="{FF2B5EF4-FFF2-40B4-BE49-F238E27FC236}">
                <a16:creationId xmlns:a16="http://schemas.microsoft.com/office/drawing/2014/main" id="{4ADC3A04-D976-852B-87A4-583FAFCED076}"/>
              </a:ext>
            </a:extLst>
          </p:cNvPr>
          <p:cNvSpPr>
            <a:spLocks noChangeAspect="1"/>
          </p:cNvSpPr>
          <p:nvPr/>
        </p:nvSpPr>
        <p:spPr>
          <a:xfrm>
            <a:off x="3930501" y="2524174"/>
            <a:ext cx="360000" cy="360000"/>
          </a:xfrm>
          <a:prstGeom prst="ellipse">
            <a:avLst/>
          </a:prstGeom>
          <a:noFill/>
          <a:ln w="19050">
            <a:solidFill>
              <a:srgbClr val="070A4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b="1" noProof="0" dirty="0">
              <a:solidFill>
                <a:schemeClr val="bg1"/>
              </a:solidFill>
            </a:endParaRPr>
          </a:p>
        </p:txBody>
      </p:sp>
      <p:sp>
        <p:nvSpPr>
          <p:cNvPr id="39" name="Espace réservé du numéro de diapositive 3">
            <a:extLst>
              <a:ext uri="{FF2B5EF4-FFF2-40B4-BE49-F238E27FC236}">
                <a16:creationId xmlns:a16="http://schemas.microsoft.com/office/drawing/2014/main" id="{B45F96F6-3FCC-7395-4E54-A2DB306D952B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11623889" y="6393043"/>
            <a:ext cx="378023" cy="270696"/>
          </a:xfrm>
        </p:spPr>
        <p:txBody>
          <a:bodyPr/>
          <a:lstStyle/>
          <a:p>
            <a:fld id="{658A7DDD-6327-411B-8338-FF05BAB81822}" type="slidenum">
              <a:rPr lang="fr-FR" noProof="0" smtClean="0"/>
              <a:t>16</a:t>
            </a:fld>
            <a:endParaRPr lang="fr-FR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5E4A0E-841D-A147-A250-D453D585D919}"/>
              </a:ext>
            </a:extLst>
          </p:cNvPr>
          <p:cNvSpPr/>
          <p:nvPr/>
        </p:nvSpPr>
        <p:spPr>
          <a:xfrm>
            <a:off x="5910070" y="2344672"/>
            <a:ext cx="56297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100" b="1" kern="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sym typeface="Ubuntu"/>
              </a:rPr>
              <a:t>28,1%</a:t>
            </a:r>
            <a:endParaRPr lang="fr-FR" sz="1100" b="1" noProof="0" dirty="0">
              <a:solidFill>
                <a:schemeClr val="bg1"/>
              </a:solidFill>
            </a:endParaRPr>
          </a:p>
        </p:txBody>
      </p:sp>
      <p:pic>
        <p:nvPicPr>
          <p:cNvPr id="9" name="Picture 57" descr="223620-200.png">
            <a:extLst>
              <a:ext uri="{FF2B5EF4-FFF2-40B4-BE49-F238E27FC236}">
                <a16:creationId xmlns:a16="http://schemas.microsoft.com/office/drawing/2014/main" id="{FE2A7A8E-EAA5-E562-E230-302A57C94C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73" y="2311979"/>
            <a:ext cx="269304" cy="269304"/>
          </a:xfrm>
          <a:prstGeom prst="rect">
            <a:avLst/>
          </a:prstGeom>
        </p:spPr>
      </p:pic>
      <p:sp>
        <p:nvSpPr>
          <p:cNvPr id="10" name="TextBox 58">
            <a:extLst>
              <a:ext uri="{FF2B5EF4-FFF2-40B4-BE49-F238E27FC236}">
                <a16:creationId xmlns:a16="http://schemas.microsoft.com/office/drawing/2014/main" id="{8A59EFD6-786A-2E70-1887-40F142A1367F}"/>
              </a:ext>
            </a:extLst>
          </p:cNvPr>
          <p:cNvSpPr txBox="1"/>
          <p:nvPr/>
        </p:nvSpPr>
        <p:spPr>
          <a:xfrm>
            <a:off x="5223337" y="2343927"/>
            <a:ext cx="287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kern="0" noProof="0" dirty="0">
                <a:solidFill>
                  <a:srgbClr val="070A4A"/>
                </a:solidFill>
                <a:latin typeface="Roboto" panose="02000000000000000000" pitchFamily="2" charset="0"/>
                <a:sym typeface="Ubuntu"/>
              </a:rPr>
              <a:t>1</a:t>
            </a:r>
            <a:endParaRPr lang="fr-FR" sz="1400" b="1" noProof="0" dirty="0">
              <a:solidFill>
                <a:srgbClr val="070A4A"/>
              </a:solidFill>
            </a:endParaRPr>
          </a:p>
        </p:txBody>
      </p:sp>
      <p:sp>
        <p:nvSpPr>
          <p:cNvPr id="14" name="Oval 33">
            <a:extLst>
              <a:ext uri="{FF2B5EF4-FFF2-40B4-BE49-F238E27FC236}">
                <a16:creationId xmlns:a16="http://schemas.microsoft.com/office/drawing/2014/main" id="{38C5D747-A184-5E81-18AE-B55F03399816}"/>
              </a:ext>
            </a:extLst>
          </p:cNvPr>
          <p:cNvSpPr>
            <a:spLocks noChangeAspect="1"/>
          </p:cNvSpPr>
          <p:nvPr/>
        </p:nvSpPr>
        <p:spPr>
          <a:xfrm>
            <a:off x="5065031" y="2263949"/>
            <a:ext cx="360000" cy="360000"/>
          </a:xfrm>
          <a:prstGeom prst="ellipse">
            <a:avLst/>
          </a:prstGeom>
          <a:noFill/>
          <a:ln w="19050">
            <a:solidFill>
              <a:srgbClr val="070A4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b="1" noProof="0" dirty="0">
              <a:solidFill>
                <a:schemeClr val="bg1"/>
              </a:solidFill>
            </a:endParaRPr>
          </a:p>
        </p:txBody>
      </p:sp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307F4918-B45D-C22F-8F94-423119684C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544" y="1959545"/>
            <a:ext cx="698974" cy="272456"/>
          </a:xfrm>
          <a:prstGeom prst="rect">
            <a:avLst/>
          </a:prstGeom>
        </p:spPr>
      </p:pic>
      <p:pic>
        <p:nvPicPr>
          <p:cNvPr id="32" name="Image 31" descr="Une image contenant texte&#10;&#10;Description générée automatiquement">
            <a:extLst>
              <a:ext uri="{FF2B5EF4-FFF2-40B4-BE49-F238E27FC236}">
                <a16:creationId xmlns:a16="http://schemas.microsoft.com/office/drawing/2014/main" id="{C1FAB4CF-0ACA-0FA7-8272-EF92CE8E72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367" y="2147927"/>
            <a:ext cx="698974" cy="272456"/>
          </a:xfrm>
          <a:prstGeom prst="rect">
            <a:avLst/>
          </a:prstGeom>
        </p:spPr>
      </p:pic>
      <p:sp>
        <p:nvSpPr>
          <p:cNvPr id="33" name="TextBox 42">
            <a:extLst>
              <a:ext uri="{FF2B5EF4-FFF2-40B4-BE49-F238E27FC236}">
                <a16:creationId xmlns:a16="http://schemas.microsoft.com/office/drawing/2014/main" id="{A7BDD42D-FA97-9E84-755A-662339E26896}"/>
              </a:ext>
            </a:extLst>
          </p:cNvPr>
          <p:cNvSpPr txBox="1"/>
          <p:nvPr/>
        </p:nvSpPr>
        <p:spPr>
          <a:xfrm>
            <a:off x="10461651" y="1965610"/>
            <a:ext cx="154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noProof="0" dirty="0">
                <a:solidFill>
                  <a:srgbClr val="070A4A"/>
                </a:solidFill>
                <a:latin typeface="Roboto" panose="02000000000000000000" pitchFamily="2" charset="0"/>
                <a:ea typeface="Roboto" panose="02000000000000000000" pitchFamily="2" charset="0"/>
                <a:sym typeface="Ubuntu"/>
              </a:rPr>
              <a:t>Femmes CEO</a:t>
            </a:r>
            <a:endParaRPr lang="fr-FR" b="1" noProof="0" dirty="0">
              <a:solidFill>
                <a:srgbClr val="070A4A"/>
              </a:solidFill>
              <a:latin typeface="Avenir Heavy" panose="02000503020000020003" pitchFamily="2" charset="0"/>
            </a:endParaRPr>
          </a:p>
        </p:txBody>
      </p:sp>
      <p:sp>
        <p:nvSpPr>
          <p:cNvPr id="34" name="TextBox 43">
            <a:extLst>
              <a:ext uri="{FF2B5EF4-FFF2-40B4-BE49-F238E27FC236}">
                <a16:creationId xmlns:a16="http://schemas.microsoft.com/office/drawing/2014/main" id="{F448159E-4714-BF4F-AEB8-F0A28B1FA420}"/>
              </a:ext>
            </a:extLst>
          </p:cNvPr>
          <p:cNvSpPr txBox="1"/>
          <p:nvPr/>
        </p:nvSpPr>
        <p:spPr>
          <a:xfrm>
            <a:off x="10338230" y="2773268"/>
            <a:ext cx="166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70A4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Ubuntu"/>
              </a:rPr>
              <a:t>Mixité Comex/Codir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70A4A"/>
              </a:solidFill>
              <a:effectLst/>
              <a:uLnTx/>
              <a:uFillTx/>
              <a:latin typeface="Avenir Heavy" panose="02000503020000020003" pitchFamily="2" charset="0"/>
              <a:ea typeface="Roboto"/>
              <a:cs typeface="+mn-cs"/>
            </a:endParaRPr>
          </a:p>
        </p:txBody>
      </p:sp>
      <p:pic>
        <p:nvPicPr>
          <p:cNvPr id="3" name="Picture 2" descr="Drapeau de la France — Wikipédia">
            <a:extLst>
              <a:ext uri="{FF2B5EF4-FFF2-40B4-BE49-F238E27FC236}">
                <a16:creationId xmlns:a16="http://schemas.microsoft.com/office/drawing/2014/main" id="{C532298D-396A-D9DC-2764-87755F5A5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191" y="330015"/>
            <a:ext cx="486615" cy="32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687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A7284-886D-8761-1219-6107EEB61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982C6E47-68EA-26CE-0174-25789A7E33B5}"/>
              </a:ext>
            </a:extLst>
          </p:cNvPr>
          <p:cNvSpPr/>
          <p:nvPr/>
        </p:nvSpPr>
        <p:spPr>
          <a:xfrm>
            <a:off x="4833872" y="310385"/>
            <a:ext cx="2498738" cy="360000"/>
          </a:xfrm>
          <a:prstGeom prst="rect">
            <a:avLst/>
          </a:prstGeom>
          <a:ln w="6350">
            <a:solidFill>
              <a:srgbClr val="1E66FF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1400" b="1" noProof="0" dirty="0">
                <a:solidFill>
                  <a:srgbClr val="1E66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E&amp;B Automobile France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20F1953-576D-B96F-4171-63199C440289}"/>
              </a:ext>
            </a:extLst>
          </p:cNvPr>
          <p:cNvSpPr/>
          <p:nvPr/>
        </p:nvSpPr>
        <p:spPr>
          <a:xfrm>
            <a:off x="-1" y="985522"/>
            <a:ext cx="121920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noProof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sym typeface="Ubuntu"/>
              </a:rPr>
              <a:t>Une belle progression de 4 points pour les fonctions business occupées</a:t>
            </a:r>
          </a:p>
          <a:p>
            <a:pPr algn="ctr"/>
            <a:r>
              <a:rPr lang="fr-FR" sz="2000" b="1" noProof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sym typeface="Ubuntu"/>
              </a:rPr>
              <a:t>par les femmes au sein du Comex /Codir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489CE7F-0F6B-F18C-D0B4-621A2590362A}"/>
              </a:ext>
            </a:extLst>
          </p:cNvPr>
          <p:cNvSpPr txBox="1"/>
          <p:nvPr/>
        </p:nvSpPr>
        <p:spPr>
          <a:xfrm>
            <a:off x="8767234" y="6365875"/>
            <a:ext cx="31000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fr-FR" sz="800" noProof="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Source: </a:t>
            </a:r>
            <a:r>
              <a:rPr lang="fr-FR" sz="800" noProof="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Ethics</a:t>
            </a:r>
            <a:r>
              <a:rPr lang="fr-FR" sz="800" noProof="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&amp; </a:t>
            </a:r>
            <a:r>
              <a:rPr lang="fr-FR" sz="800" noProof="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Boards</a:t>
            </a:r>
            <a:r>
              <a:rPr lang="fr-FR" sz="800" noProof="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fr-FR" sz="800" noProof="0" dirty="0">
                <a:latin typeface="Roboto" panose="02000000000000000000" pitchFamily="2" charset="0"/>
                <a:ea typeface="Roboto" panose="02000000000000000000" pitchFamily="2" charset="0"/>
              </a:rPr>
              <a:t>mars 2025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FD89FF1-9002-A597-271F-0D97D7BC81F7}"/>
              </a:ext>
            </a:extLst>
          </p:cNvPr>
          <p:cNvSpPr txBox="1"/>
          <p:nvPr/>
        </p:nvSpPr>
        <p:spPr>
          <a:xfrm>
            <a:off x="3677979" y="1833222"/>
            <a:ext cx="4838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noProof="0" dirty="0">
                <a:solidFill>
                  <a:srgbClr val="002060"/>
                </a:solidFill>
              </a:rPr>
              <a:t>Répartition des fonctions occupées par les femmes aux</a:t>
            </a:r>
            <a:r>
              <a:rPr lang="fr-FR" sz="1200" i="1" noProof="0" dirty="0">
                <a:solidFill>
                  <a:schemeClr val="accent6"/>
                </a:solidFill>
              </a:rPr>
              <a:t> </a:t>
            </a:r>
            <a:r>
              <a:rPr lang="fr-FR" sz="1200" i="1" noProof="0" dirty="0">
                <a:solidFill>
                  <a:srgbClr val="002060"/>
                </a:solidFill>
              </a:rPr>
              <a:t>Comex /Codir</a:t>
            </a:r>
          </a:p>
        </p:txBody>
      </p:sp>
      <p:sp>
        <p:nvSpPr>
          <p:cNvPr id="20" name="Espace réservé du numéro de diapositive 3">
            <a:extLst>
              <a:ext uri="{FF2B5EF4-FFF2-40B4-BE49-F238E27FC236}">
                <a16:creationId xmlns:a16="http://schemas.microsoft.com/office/drawing/2014/main" id="{DCA31E19-2A69-E2A7-2BDE-492A00FFF47B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11608649" y="6393043"/>
            <a:ext cx="378023" cy="270696"/>
          </a:xfrm>
        </p:spPr>
        <p:txBody>
          <a:bodyPr/>
          <a:lstStyle/>
          <a:p>
            <a:fld id="{658A7DDD-6327-411B-8338-FF05BAB81822}" type="slidenum">
              <a:rPr lang="fr-FR" noProof="0" smtClean="0"/>
              <a:t>17</a:t>
            </a:fld>
            <a:endParaRPr lang="fr-FR" noProof="0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BB3FAFCC-F10E-B5F9-A007-D72A86D09A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472511"/>
              </p:ext>
            </p:extLst>
          </p:nvPr>
        </p:nvGraphicFramePr>
        <p:xfrm>
          <a:off x="307458" y="1581151"/>
          <a:ext cx="6741042" cy="5501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Arc 21">
            <a:extLst>
              <a:ext uri="{FF2B5EF4-FFF2-40B4-BE49-F238E27FC236}">
                <a16:creationId xmlns:a16="http://schemas.microsoft.com/office/drawing/2014/main" id="{C1B28BD2-DE0B-3958-88C5-C91BA3CC5967}"/>
              </a:ext>
            </a:extLst>
          </p:cNvPr>
          <p:cNvSpPr/>
          <p:nvPr/>
        </p:nvSpPr>
        <p:spPr>
          <a:xfrm>
            <a:off x="1678347" y="3594068"/>
            <a:ext cx="1850065" cy="1750770"/>
          </a:xfrm>
          <a:prstGeom prst="arc">
            <a:avLst>
              <a:gd name="adj1" fmla="val 2180821"/>
              <a:gd name="adj2" fmla="val 16360738"/>
            </a:avLst>
          </a:prstGeom>
          <a:ln w="28575">
            <a:solidFill>
              <a:srgbClr val="F273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F6797DB5-FA09-7894-6541-441A1B95E578}"/>
              </a:ext>
            </a:extLst>
          </p:cNvPr>
          <p:cNvSpPr/>
          <p:nvPr/>
        </p:nvSpPr>
        <p:spPr>
          <a:xfrm>
            <a:off x="1653073" y="3612903"/>
            <a:ext cx="1907240" cy="1743956"/>
          </a:xfrm>
          <a:prstGeom prst="arc">
            <a:avLst>
              <a:gd name="adj1" fmla="val 16376488"/>
              <a:gd name="adj2" fmla="val 1841704"/>
            </a:avLst>
          </a:prstGeom>
          <a:ln w="38100">
            <a:solidFill>
              <a:srgbClr val="11669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6A85641-9408-3258-E817-26679D8740AA}"/>
              </a:ext>
            </a:extLst>
          </p:cNvPr>
          <p:cNvSpPr txBox="1"/>
          <p:nvPr/>
        </p:nvSpPr>
        <p:spPr>
          <a:xfrm>
            <a:off x="2071556" y="2028184"/>
            <a:ext cx="119776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i="1" noProof="0" dirty="0">
                <a:solidFill>
                  <a:srgbClr val="0353FF"/>
                </a:solidFill>
              </a:rPr>
              <a:t>2024</a:t>
            </a:r>
          </a:p>
          <a:p>
            <a:pPr algn="ctr"/>
            <a:r>
              <a:rPr lang="fr-FR" sz="1600" b="1" i="1" noProof="0" dirty="0">
                <a:solidFill>
                  <a:srgbClr val="0353FF"/>
                </a:solidFill>
              </a:rPr>
              <a:t>22 femmes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06F3556-05F8-9B90-DA40-FE24253DB378}"/>
              </a:ext>
            </a:extLst>
          </p:cNvPr>
          <p:cNvSpPr/>
          <p:nvPr/>
        </p:nvSpPr>
        <p:spPr>
          <a:xfrm>
            <a:off x="2390723" y="3926004"/>
            <a:ext cx="916956" cy="584775"/>
          </a:xfrm>
          <a:prstGeom prst="rect">
            <a:avLst/>
          </a:prstGeom>
          <a:noFill/>
          <a:ln w="28575">
            <a:solidFill>
              <a:srgbClr val="49A1B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>
              <a:ln>
                <a:solidFill>
                  <a:srgbClr val="0353FF"/>
                </a:solidFill>
              </a:ln>
              <a:noFill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EFC27CC5-0179-516A-312D-34FAC5B45B42}"/>
              </a:ext>
            </a:extLst>
          </p:cNvPr>
          <p:cNvSpPr txBox="1"/>
          <p:nvPr/>
        </p:nvSpPr>
        <p:spPr>
          <a:xfrm>
            <a:off x="2361567" y="3933097"/>
            <a:ext cx="1029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noProof="0" dirty="0">
                <a:solidFill>
                  <a:srgbClr val="0066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34%</a:t>
            </a:r>
          </a:p>
          <a:p>
            <a:pPr algn="ctr"/>
            <a:r>
              <a:rPr lang="fr-FR" sz="1600" b="1" noProof="0" dirty="0">
                <a:solidFill>
                  <a:srgbClr val="0066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Business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09700F8-27AC-090D-64C9-2B279FD4925B}"/>
              </a:ext>
            </a:extLst>
          </p:cNvPr>
          <p:cNvSpPr txBox="1"/>
          <p:nvPr/>
        </p:nvSpPr>
        <p:spPr>
          <a:xfrm>
            <a:off x="1830723" y="4578783"/>
            <a:ext cx="825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noProof="0" dirty="0">
                <a:solidFill>
                  <a:srgbClr val="F273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66%</a:t>
            </a:r>
          </a:p>
          <a:p>
            <a:pPr algn="ctr"/>
            <a:r>
              <a:rPr lang="fr-FR" sz="1400" b="1" noProof="0" dirty="0">
                <a:solidFill>
                  <a:srgbClr val="F273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Support</a:t>
            </a:r>
          </a:p>
        </p:txBody>
      </p:sp>
      <p:pic>
        <p:nvPicPr>
          <p:cNvPr id="3" name="Picture 2" descr="Drapeau de la France — Wikipédia">
            <a:extLst>
              <a:ext uri="{FF2B5EF4-FFF2-40B4-BE49-F238E27FC236}">
                <a16:creationId xmlns:a16="http://schemas.microsoft.com/office/drawing/2014/main" id="{D8A44D81-266A-C3FF-D09B-D64A0E522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191" y="330015"/>
            <a:ext cx="486615" cy="32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17CD778-5B06-1683-4001-CA356D4FE528}"/>
              </a:ext>
            </a:extLst>
          </p:cNvPr>
          <p:cNvSpPr txBox="1"/>
          <p:nvPr/>
        </p:nvSpPr>
        <p:spPr>
          <a:xfrm>
            <a:off x="8989810" y="1971721"/>
            <a:ext cx="119776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i="1" noProof="0" dirty="0">
                <a:solidFill>
                  <a:srgbClr val="0353FF"/>
                </a:solidFill>
              </a:rPr>
              <a:t>2025</a:t>
            </a:r>
          </a:p>
          <a:p>
            <a:pPr algn="ctr"/>
            <a:r>
              <a:rPr lang="fr-FR" sz="1600" b="1" i="1" noProof="0" dirty="0">
                <a:solidFill>
                  <a:srgbClr val="0353FF"/>
                </a:solidFill>
              </a:rPr>
              <a:t>18 femmes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F358C7E1-C4C7-5313-CF48-134CC4CC49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6324726"/>
              </p:ext>
            </p:extLst>
          </p:nvPr>
        </p:nvGraphicFramePr>
        <p:xfrm>
          <a:off x="7398597" y="1524900"/>
          <a:ext cx="5182023" cy="5501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Arc 10">
            <a:extLst>
              <a:ext uri="{FF2B5EF4-FFF2-40B4-BE49-F238E27FC236}">
                <a16:creationId xmlns:a16="http://schemas.microsoft.com/office/drawing/2014/main" id="{FEAD397C-42CA-2CB6-E28B-15EFCB7AB335}"/>
              </a:ext>
            </a:extLst>
          </p:cNvPr>
          <p:cNvSpPr/>
          <p:nvPr/>
        </p:nvSpPr>
        <p:spPr>
          <a:xfrm>
            <a:off x="8635072" y="3537603"/>
            <a:ext cx="1907240" cy="1743956"/>
          </a:xfrm>
          <a:prstGeom prst="arc">
            <a:avLst>
              <a:gd name="adj1" fmla="val 16376488"/>
              <a:gd name="adj2" fmla="val 2968518"/>
            </a:avLst>
          </a:prstGeom>
          <a:ln w="38100">
            <a:solidFill>
              <a:srgbClr val="11669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8C5928-05A6-A0DB-616C-17DA1C39629B}"/>
              </a:ext>
            </a:extLst>
          </p:cNvPr>
          <p:cNvSpPr/>
          <p:nvPr/>
        </p:nvSpPr>
        <p:spPr>
          <a:xfrm>
            <a:off x="9400292" y="3933097"/>
            <a:ext cx="916956" cy="584775"/>
          </a:xfrm>
          <a:prstGeom prst="rect">
            <a:avLst/>
          </a:prstGeom>
          <a:noFill/>
          <a:ln w="28575">
            <a:solidFill>
              <a:srgbClr val="49A1B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r-FR" sz="1600" b="1" dirty="0">
                <a:solidFill>
                  <a:srgbClr val="0066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38</a:t>
            </a:r>
            <a:r>
              <a:rPr lang="fr-FR" sz="1600" b="1" noProof="0" dirty="0">
                <a:solidFill>
                  <a:srgbClr val="0066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%</a:t>
            </a:r>
          </a:p>
          <a:p>
            <a:pPr algn="ctr"/>
            <a:r>
              <a:rPr lang="fr-FR" sz="1600" b="1" noProof="0" dirty="0">
                <a:solidFill>
                  <a:srgbClr val="0066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Business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9865150F-A5C4-6843-D59B-F0E0F45350CB}"/>
              </a:ext>
            </a:extLst>
          </p:cNvPr>
          <p:cNvSpPr/>
          <p:nvPr/>
        </p:nvSpPr>
        <p:spPr>
          <a:xfrm>
            <a:off x="8635072" y="3537603"/>
            <a:ext cx="1850065" cy="1750770"/>
          </a:xfrm>
          <a:prstGeom prst="arc">
            <a:avLst>
              <a:gd name="adj1" fmla="val 2865179"/>
              <a:gd name="adj2" fmla="val 16360738"/>
            </a:avLst>
          </a:prstGeom>
          <a:ln w="28575">
            <a:solidFill>
              <a:srgbClr val="F273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2527DF4-A922-6700-072C-F65F95D0022A}"/>
              </a:ext>
            </a:extLst>
          </p:cNvPr>
          <p:cNvSpPr txBox="1"/>
          <p:nvPr/>
        </p:nvSpPr>
        <p:spPr>
          <a:xfrm>
            <a:off x="8885486" y="4646578"/>
            <a:ext cx="825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273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62</a:t>
            </a:r>
            <a:r>
              <a:rPr lang="fr-FR" sz="1400" b="1" noProof="0" dirty="0">
                <a:solidFill>
                  <a:srgbClr val="F273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%</a:t>
            </a:r>
          </a:p>
          <a:p>
            <a:pPr algn="ctr"/>
            <a:r>
              <a:rPr lang="fr-FR" sz="1400" b="1" noProof="0" dirty="0">
                <a:solidFill>
                  <a:srgbClr val="F273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Support</a:t>
            </a:r>
          </a:p>
        </p:txBody>
      </p:sp>
    </p:spTree>
    <p:extLst>
      <p:ext uri="{BB962C8B-B14F-4D97-AF65-F5344CB8AC3E}">
        <p14:creationId xmlns:p14="http://schemas.microsoft.com/office/powerpoint/2010/main" val="3385581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6C1DC4A9-2A23-4E3D-9315-CF80F2F2F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488" y="3851387"/>
            <a:ext cx="552450" cy="5143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3C2D2D5-6B72-4CCE-8470-72E204097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4718" y="3879962"/>
            <a:ext cx="542925" cy="485775"/>
          </a:xfrm>
          <a:prstGeom prst="rect">
            <a:avLst/>
          </a:prstGeom>
        </p:spPr>
      </p:pic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7F60A205-2099-48F9-9365-A92E1D528260}"/>
              </a:ext>
            </a:extLst>
          </p:cNvPr>
          <p:cNvGraphicFramePr/>
          <p:nvPr/>
        </p:nvGraphicFramePr>
        <p:xfrm>
          <a:off x="2410515" y="1735985"/>
          <a:ext cx="7611818" cy="4612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20BA2DF5-E962-4423-B2B8-3696C9AF1AE7}"/>
              </a:ext>
            </a:extLst>
          </p:cNvPr>
          <p:cNvSpPr txBox="1"/>
          <p:nvPr/>
        </p:nvSpPr>
        <p:spPr>
          <a:xfrm>
            <a:off x="4903281" y="1743729"/>
            <a:ext cx="1132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noProof="0" dirty="0">
                <a:latin typeface="Roboto" panose="02000000000000000000" pitchFamily="2" charset="0"/>
                <a:ea typeface="Roboto" panose="02000000000000000000" pitchFamily="2" charset="0"/>
              </a:rPr>
              <a:t>0/ 7</a:t>
            </a:r>
          </a:p>
        </p:txBody>
      </p:sp>
      <p:pic>
        <p:nvPicPr>
          <p:cNvPr id="91" name="Picture 489">
            <a:extLst>
              <a:ext uri="{FF2B5EF4-FFF2-40B4-BE49-F238E27FC236}">
                <a16:creationId xmlns:a16="http://schemas.microsoft.com/office/drawing/2014/main" id="{30324D29-A1F4-4FB5-B3B1-5B3BEBEFAC9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197" y="1760726"/>
            <a:ext cx="96538" cy="210207"/>
          </a:xfrm>
          <a:prstGeom prst="rect">
            <a:avLst/>
          </a:prstGeom>
          <a:noFill/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4D16F0ED-34D9-0417-DA86-9E2E2B6BB18E}"/>
              </a:ext>
            </a:extLst>
          </p:cNvPr>
          <p:cNvSpPr txBox="1"/>
          <p:nvPr/>
        </p:nvSpPr>
        <p:spPr>
          <a:xfrm>
            <a:off x="4996350" y="4768807"/>
            <a:ext cx="85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noProof="0" dirty="0">
                <a:latin typeface="Roboto" panose="02000000000000000000" pitchFamily="2" charset="0"/>
                <a:ea typeface="Roboto" panose="02000000000000000000" pitchFamily="2" charset="0"/>
              </a:rPr>
              <a:t>1/ 7</a:t>
            </a:r>
          </a:p>
        </p:txBody>
      </p:sp>
      <p:pic>
        <p:nvPicPr>
          <p:cNvPr id="15" name="Picture 489">
            <a:extLst>
              <a:ext uri="{FF2B5EF4-FFF2-40B4-BE49-F238E27FC236}">
                <a16:creationId xmlns:a16="http://schemas.microsoft.com/office/drawing/2014/main" id="{E37A0603-9BC1-19C3-FFBB-CF4E4E5F82F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940" y="4790569"/>
            <a:ext cx="96538" cy="210207"/>
          </a:xfrm>
          <a:prstGeom prst="rect">
            <a:avLst/>
          </a:prstGeom>
          <a:noFill/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3F821718-99F8-67FF-B6FD-A58A5DA8FAAE}"/>
              </a:ext>
            </a:extLst>
          </p:cNvPr>
          <p:cNvSpPr txBox="1"/>
          <p:nvPr/>
        </p:nvSpPr>
        <p:spPr>
          <a:xfrm>
            <a:off x="5037628" y="4326544"/>
            <a:ext cx="739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noProof="0" dirty="0">
                <a:latin typeface="Roboto" panose="02000000000000000000" pitchFamily="2" charset="0"/>
                <a:ea typeface="Roboto" panose="02000000000000000000" pitchFamily="2" charset="0"/>
              </a:rPr>
              <a:t>1/ 2</a:t>
            </a:r>
          </a:p>
        </p:txBody>
      </p:sp>
      <p:pic>
        <p:nvPicPr>
          <p:cNvPr id="17" name="Picture 489">
            <a:extLst>
              <a:ext uri="{FF2B5EF4-FFF2-40B4-BE49-F238E27FC236}">
                <a16:creationId xmlns:a16="http://schemas.microsoft.com/office/drawing/2014/main" id="{F5AB40F0-7977-BF53-0312-D699111B327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295" y="4371830"/>
            <a:ext cx="96538" cy="210207"/>
          </a:xfrm>
          <a:prstGeom prst="rect">
            <a:avLst/>
          </a:prstGeom>
          <a:noFill/>
        </p:spPr>
      </p:pic>
      <p:sp>
        <p:nvSpPr>
          <p:cNvPr id="34" name="Shape 208">
            <a:extLst>
              <a:ext uri="{FF2B5EF4-FFF2-40B4-BE49-F238E27FC236}">
                <a16:creationId xmlns:a16="http://schemas.microsoft.com/office/drawing/2014/main" id="{9798617C-9697-5F27-CE54-65B34950069B}"/>
              </a:ext>
            </a:extLst>
          </p:cNvPr>
          <p:cNvSpPr txBox="1">
            <a:spLocks/>
          </p:cNvSpPr>
          <p:nvPr/>
        </p:nvSpPr>
        <p:spPr>
          <a:xfrm>
            <a:off x="2573517" y="1251542"/>
            <a:ext cx="7092576" cy="55891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914400"/>
            <a:r>
              <a:rPr lang="fr-FR" i="1" kern="0" noProof="0" dirty="0">
                <a:solidFill>
                  <a:srgbClr val="060A4A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Ubuntu"/>
              </a:rPr>
              <a:t>Répartition femmes/ hommes par fonction du Comex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549952F-6267-C1C7-8B3D-7DC8DC868FB9}"/>
              </a:ext>
            </a:extLst>
          </p:cNvPr>
          <p:cNvSpPr txBox="1"/>
          <p:nvPr/>
        </p:nvSpPr>
        <p:spPr>
          <a:xfrm>
            <a:off x="4903281" y="2636084"/>
            <a:ext cx="1132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</a:rPr>
              <a:t>0</a:t>
            </a:r>
            <a:r>
              <a:rPr lang="fr-FR" sz="1200" noProof="0" dirty="0">
                <a:latin typeface="Roboto" panose="02000000000000000000" pitchFamily="2" charset="0"/>
                <a:ea typeface="Roboto" panose="02000000000000000000" pitchFamily="2" charset="0"/>
              </a:rPr>
              <a:t>/ 7</a:t>
            </a:r>
          </a:p>
        </p:txBody>
      </p:sp>
      <p:pic>
        <p:nvPicPr>
          <p:cNvPr id="8" name="Picture 489">
            <a:extLst>
              <a:ext uri="{FF2B5EF4-FFF2-40B4-BE49-F238E27FC236}">
                <a16:creationId xmlns:a16="http://schemas.microsoft.com/office/drawing/2014/main" id="{6127E9C5-62C0-DF1A-198A-6F61E97DC00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197" y="2653081"/>
            <a:ext cx="96538" cy="210207"/>
          </a:xfrm>
          <a:prstGeom prst="rect">
            <a:avLst/>
          </a:prstGeom>
          <a:noFill/>
        </p:spPr>
      </p:pic>
      <p:sp>
        <p:nvSpPr>
          <p:cNvPr id="11" name="Shape 370">
            <a:extLst>
              <a:ext uri="{FF2B5EF4-FFF2-40B4-BE49-F238E27FC236}">
                <a16:creationId xmlns:a16="http://schemas.microsoft.com/office/drawing/2014/main" id="{CBE0CD28-B815-1B2A-C905-2D57BA877278}"/>
              </a:ext>
            </a:extLst>
          </p:cNvPr>
          <p:cNvSpPr txBox="1"/>
          <p:nvPr/>
        </p:nvSpPr>
        <p:spPr>
          <a:xfrm>
            <a:off x="6765997" y="6197510"/>
            <a:ext cx="4391129" cy="3312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>
              <a:defRPr lang="fr-FR"/>
            </a:defPPr>
            <a:lvl1pPr algn="r">
              <a:buClr>
                <a:srgbClr val="000000"/>
              </a:buClr>
              <a:buSzPct val="25000"/>
              <a:defRPr sz="800" kern="0">
                <a:solidFill>
                  <a:srgbClr val="434343">
                    <a:lumMod val="50000"/>
                  </a:srgbClr>
                </a:solidFill>
                <a:latin typeface="+mj-lt"/>
                <a:ea typeface="Helvetica Neue"/>
                <a:cs typeface="Helvetica" panose="020B0604020202020204" pitchFamily="34" charset="0"/>
              </a:defRPr>
            </a:lvl1pPr>
          </a:lstStyle>
          <a:p>
            <a:r>
              <a:rPr lang="fr-FR" noProof="0" dirty="0">
                <a:sym typeface="Helvetica Neue"/>
              </a:rPr>
              <a:t>Source : Ethics &amp; </a:t>
            </a:r>
            <a:r>
              <a:rPr lang="fr-FR" noProof="0" dirty="0" err="1">
                <a:sym typeface="Helvetica Neue"/>
              </a:rPr>
              <a:t>Boards</a:t>
            </a:r>
            <a:r>
              <a:rPr lang="fr-FR" noProof="0" dirty="0">
                <a:sym typeface="Helvetica Neue"/>
              </a:rPr>
              <a:t>, mars 2025</a:t>
            </a:r>
            <a:endParaRPr lang="fr-FR" noProof="0" dirty="0"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35C37A-1901-7D38-7165-E81A1DBDC0AC}"/>
              </a:ext>
            </a:extLst>
          </p:cNvPr>
          <p:cNvSpPr/>
          <p:nvPr/>
        </p:nvSpPr>
        <p:spPr>
          <a:xfrm>
            <a:off x="4833872" y="310385"/>
            <a:ext cx="2498738" cy="360000"/>
          </a:xfrm>
          <a:prstGeom prst="rect">
            <a:avLst/>
          </a:prstGeom>
          <a:ln w="6350">
            <a:solidFill>
              <a:srgbClr val="1E66FF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1400" b="1" noProof="0" dirty="0">
                <a:solidFill>
                  <a:srgbClr val="1E66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E&amp;B Automobile France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1234471-BB08-028F-CA52-BBB2DB74BD0F}"/>
              </a:ext>
            </a:extLst>
          </p:cNvPr>
          <p:cNvSpPr txBox="1"/>
          <p:nvPr/>
        </p:nvSpPr>
        <p:spPr>
          <a:xfrm>
            <a:off x="5037628" y="5249389"/>
            <a:ext cx="85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noProof="0" dirty="0">
                <a:latin typeface="Roboto" panose="02000000000000000000" pitchFamily="2" charset="0"/>
                <a:ea typeface="Roboto" panose="02000000000000000000" pitchFamily="2" charset="0"/>
              </a:rPr>
              <a:t>5/7</a:t>
            </a:r>
          </a:p>
        </p:txBody>
      </p:sp>
      <p:pic>
        <p:nvPicPr>
          <p:cNvPr id="18" name="Picture 489">
            <a:extLst>
              <a:ext uri="{FF2B5EF4-FFF2-40B4-BE49-F238E27FC236}">
                <a16:creationId xmlns:a16="http://schemas.microsoft.com/office/drawing/2014/main" id="{D14CFB22-C23C-80A1-2CDA-2F1C81B066B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451" y="5252670"/>
            <a:ext cx="96538" cy="210207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1521BAA-CFB2-4885-5491-0EA8A8063D29}"/>
              </a:ext>
            </a:extLst>
          </p:cNvPr>
          <p:cNvSpPr/>
          <p:nvPr/>
        </p:nvSpPr>
        <p:spPr>
          <a:xfrm>
            <a:off x="6270" y="943466"/>
            <a:ext cx="121857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noProof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sym typeface="Ubuntu"/>
              </a:rPr>
              <a:t>Large majorité de Directrices Juridique/ Secrétaires Générales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2B59EAC9-8743-CB02-F7F6-31341369D48E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11125129" y="6320365"/>
            <a:ext cx="378023" cy="270696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fr-FR" noProof="0" smtClean="0">
                <a:solidFill>
                  <a:schemeClr val="dk2"/>
                </a:solidFill>
              </a:rPr>
              <a:pPr/>
              <a:t>18</a:t>
            </a:fld>
            <a:endParaRPr lang="fr-FR" noProof="0" dirty="0">
              <a:solidFill>
                <a:schemeClr val="dk2"/>
              </a:solidFill>
            </a:endParaRPr>
          </a:p>
        </p:txBody>
      </p:sp>
      <p:pic>
        <p:nvPicPr>
          <p:cNvPr id="6" name="Picture 2" descr="Drapeau de la France — Wikipédia">
            <a:extLst>
              <a:ext uri="{FF2B5EF4-FFF2-40B4-BE49-F238E27FC236}">
                <a16:creationId xmlns:a16="http://schemas.microsoft.com/office/drawing/2014/main" id="{D3118318-F306-0055-ECE8-961DA43C8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191" y="330015"/>
            <a:ext cx="486615" cy="32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30363C8-5C02-63F8-C72B-F1D145684B71}"/>
              </a:ext>
            </a:extLst>
          </p:cNvPr>
          <p:cNvSpPr/>
          <p:nvPr/>
        </p:nvSpPr>
        <p:spPr>
          <a:xfrm>
            <a:off x="1920240" y="5249389"/>
            <a:ext cx="7861245" cy="51435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18786984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63CA7-20FD-1DB9-8130-9879886EA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BFB47351-8B03-1907-FD24-03D110C23A95}"/>
              </a:ext>
            </a:extLst>
          </p:cNvPr>
          <p:cNvSpPr txBox="1"/>
          <p:nvPr/>
        </p:nvSpPr>
        <p:spPr>
          <a:xfrm>
            <a:off x="0" y="1550717"/>
            <a:ext cx="12192000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fr-FR" sz="4000" b="1" noProof="0" dirty="0">
                <a:solidFill>
                  <a:srgbClr val="2557F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Focus</a:t>
            </a:r>
          </a:p>
          <a:p>
            <a:pPr algn="ctr">
              <a:defRPr/>
            </a:pPr>
            <a:r>
              <a:rPr lang="fr-FR" b="1" noProof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E&amp;B Automotive France</a:t>
            </a:r>
          </a:p>
          <a:p>
            <a:pPr algn="ctr">
              <a:defRPr/>
            </a:pPr>
            <a:endParaRPr lang="fr-FR" b="1" noProof="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Helvetica Neue"/>
            </a:endParaRPr>
          </a:p>
          <a:p>
            <a:pPr algn="ctr">
              <a:defRPr/>
            </a:pPr>
            <a:r>
              <a:rPr lang="fr-FR" sz="14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Faurecia</a:t>
            </a:r>
          </a:p>
          <a:p>
            <a:pPr algn="ctr">
              <a:defRPr/>
            </a:pPr>
            <a:r>
              <a:rPr lang="fr-FR" sz="14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Groupe PSA</a:t>
            </a:r>
          </a:p>
          <a:p>
            <a:pPr algn="ctr">
              <a:defRPr/>
            </a:pPr>
            <a:r>
              <a:rPr lang="fr-FR" sz="14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Michelin</a:t>
            </a:r>
          </a:p>
          <a:p>
            <a:pPr algn="ctr">
              <a:defRPr/>
            </a:pPr>
            <a:r>
              <a:rPr lang="fr-FR" sz="14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Plastic Omnium</a:t>
            </a:r>
          </a:p>
          <a:p>
            <a:pPr algn="ctr">
              <a:defRPr/>
            </a:pPr>
            <a:r>
              <a:rPr lang="fr-FR" sz="14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Renault</a:t>
            </a:r>
          </a:p>
          <a:p>
            <a:pPr algn="ctr">
              <a:defRPr/>
            </a:pPr>
            <a:r>
              <a:rPr lang="fr-FR" sz="14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Valeo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C125CD2A-8DE9-D44F-C544-D99BEE80F511}"/>
              </a:ext>
            </a:extLst>
          </p:cNvPr>
          <p:cNvCxnSpPr>
            <a:cxnSpLocks/>
          </p:cNvCxnSpPr>
          <p:nvPr/>
        </p:nvCxnSpPr>
        <p:spPr>
          <a:xfrm>
            <a:off x="5327780" y="2603241"/>
            <a:ext cx="1530220" cy="0"/>
          </a:xfrm>
          <a:prstGeom prst="line">
            <a:avLst/>
          </a:prstGeom>
          <a:ln>
            <a:solidFill>
              <a:srgbClr val="2557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4464B47D-59CC-1C1C-1218-A5A60BB40F75}"/>
              </a:ext>
            </a:extLst>
          </p:cNvPr>
          <p:cNvGrpSpPr/>
          <p:nvPr/>
        </p:nvGrpSpPr>
        <p:grpSpPr>
          <a:xfrm>
            <a:off x="0" y="1354764"/>
            <a:ext cx="12192000" cy="4797177"/>
            <a:chOff x="0" y="1160463"/>
            <a:chExt cx="12192000" cy="4961661"/>
          </a:xfrm>
        </p:grpSpPr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A9FF9815-9407-AAE8-C395-9D7B701A9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160463"/>
              <a:ext cx="12192000" cy="4961661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A2D108A2-1C84-ACA4-70EA-31C5BAD9F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" y="1162145"/>
              <a:ext cx="6075974" cy="4959979"/>
            </a:xfrm>
            <a:prstGeom prst="rect">
              <a:avLst/>
            </a:prstGeom>
          </p:spPr>
        </p:pic>
      </p:grpSp>
      <p:pic>
        <p:nvPicPr>
          <p:cNvPr id="28" name="Image 27">
            <a:extLst>
              <a:ext uri="{FF2B5EF4-FFF2-40B4-BE49-F238E27FC236}">
                <a16:creationId xmlns:a16="http://schemas.microsoft.com/office/drawing/2014/main" id="{C5690FBF-F892-6964-1BDB-42E506938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846" y="4643640"/>
            <a:ext cx="514350" cy="36195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693CE27-358E-ECD6-A692-DFD8AA16B841}"/>
              </a:ext>
            </a:extLst>
          </p:cNvPr>
          <p:cNvSpPr/>
          <p:nvPr/>
        </p:nvSpPr>
        <p:spPr>
          <a:xfrm>
            <a:off x="5765103" y="2825904"/>
            <a:ext cx="647990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kern="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Ubuntu"/>
                <a:sym typeface="Ubuntu"/>
              </a:rPr>
              <a:t>E&amp;B Automobile France</a:t>
            </a:r>
          </a:p>
          <a:p>
            <a:r>
              <a:rPr lang="fr-FR" sz="2800" b="1" kern="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Ubuntu"/>
                <a:sym typeface="Ubuntu"/>
              </a:rPr>
              <a:t>Féminisation des Comex / Codir</a:t>
            </a:r>
          </a:p>
          <a:p>
            <a:endParaRPr lang="fr-FR" sz="2800" b="1" kern="0" noProof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Ubuntu"/>
              <a:sym typeface="Ubuntu"/>
            </a:endParaRPr>
          </a:p>
          <a:p>
            <a:r>
              <a:rPr lang="fr-FR" sz="2800" b="1" kern="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Ubuntu"/>
                <a:sym typeface="Ubuntu"/>
              </a:rPr>
              <a:t>Comparaison avec d’autres secteurs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A9EC878-3CDF-2B69-C854-7F5639B2E56E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11623889" y="6393043"/>
            <a:ext cx="378023" cy="270696"/>
          </a:xfrm>
        </p:spPr>
        <p:txBody>
          <a:bodyPr/>
          <a:lstStyle/>
          <a:p>
            <a:fld id="{658A7DDD-6327-411B-8338-FF05BAB81822}" type="slidenum">
              <a:rPr lang="fr-FR" noProof="0" smtClean="0"/>
              <a:t>19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00038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4598EA7-6A59-EDA1-32EA-02ECB6943373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0000000-1234-1234-1234-123412341234}" type="slidenum">
              <a:rPr lang="fr-FR" noProof="0" smtClean="0">
                <a:solidFill>
                  <a:schemeClr val="dk2"/>
                </a:solidFill>
              </a:rPr>
              <a:pPr/>
              <a:t>2</a:t>
            </a:fld>
            <a:endParaRPr lang="fr-FR" noProof="0" dirty="0">
              <a:solidFill>
                <a:schemeClr val="dk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C0ADD9-2617-E25A-B4B2-CB5F0F7C8395}"/>
              </a:ext>
            </a:extLst>
          </p:cNvPr>
          <p:cNvSpPr/>
          <p:nvPr/>
        </p:nvSpPr>
        <p:spPr>
          <a:xfrm>
            <a:off x="168965" y="2701898"/>
            <a:ext cx="3178776" cy="209005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r-FR" sz="2800" b="1" noProof="0" dirty="0">
                <a:solidFill>
                  <a:schemeClr val="bg1"/>
                </a:solidFill>
              </a:rPr>
              <a:t>1ère</a:t>
            </a:r>
          </a:p>
          <a:p>
            <a:pPr algn="ctr"/>
            <a:r>
              <a:rPr lang="fr-FR" sz="2800" b="1" noProof="0" dirty="0">
                <a:solidFill>
                  <a:schemeClr val="bg1"/>
                </a:solidFill>
              </a:rPr>
              <a:t>banque de données</a:t>
            </a:r>
          </a:p>
          <a:p>
            <a:pPr algn="ctr"/>
            <a:r>
              <a:rPr lang="fr-FR" noProof="0" dirty="0">
                <a:solidFill>
                  <a:schemeClr val="bg1"/>
                </a:solidFill>
              </a:rPr>
              <a:t>de Gouvernance d’entreprise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8447DE-F7D7-7D3B-C7BF-C93176B14203}"/>
              </a:ext>
            </a:extLst>
          </p:cNvPr>
          <p:cNvSpPr/>
          <p:nvPr/>
        </p:nvSpPr>
        <p:spPr>
          <a:xfrm>
            <a:off x="3465078" y="2701897"/>
            <a:ext cx="2732402" cy="209005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noProof="0" dirty="0">
                <a:solidFill>
                  <a:schemeClr val="bg1"/>
                </a:solidFill>
              </a:rPr>
              <a:t>L’acteur </a:t>
            </a:r>
            <a:r>
              <a:rPr lang="fr-FR" sz="2800" b="1" noProof="0" dirty="0"/>
              <a:t>Européen</a:t>
            </a:r>
            <a:endParaRPr lang="fr-FR" sz="2400" b="1" noProof="0" dirty="0"/>
          </a:p>
          <a:p>
            <a:pPr algn="ctr"/>
            <a:r>
              <a:rPr lang="fr-FR" noProof="0" dirty="0">
                <a:solidFill>
                  <a:schemeClr val="bg1"/>
                </a:solidFill>
              </a:rPr>
              <a:t>de référence</a:t>
            </a:r>
          </a:p>
          <a:p>
            <a:pPr algn="ctr"/>
            <a:r>
              <a:rPr lang="fr-FR" sz="2000" noProof="0" dirty="0"/>
              <a:t>basé en France</a:t>
            </a:r>
            <a:endParaRPr lang="fr-FR" sz="2800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B216F5-B2CE-DA1F-8C9C-7B218771774B}"/>
              </a:ext>
            </a:extLst>
          </p:cNvPr>
          <p:cNvSpPr/>
          <p:nvPr/>
        </p:nvSpPr>
        <p:spPr>
          <a:xfrm>
            <a:off x="6314817" y="2701896"/>
            <a:ext cx="2732402" cy="209005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r-FR" sz="2800" b="1" noProof="0" dirty="0"/>
              <a:t>Indépendant</a:t>
            </a:r>
          </a:p>
          <a:p>
            <a:pPr algn="ctr"/>
            <a:r>
              <a:rPr lang="fr-FR" sz="2000" noProof="0" dirty="0"/>
              <a:t> et spécialisé</a:t>
            </a:r>
            <a:endParaRPr lang="fr-FR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9E7C63-036C-70FF-B8B8-093457D25A03}"/>
              </a:ext>
            </a:extLst>
          </p:cNvPr>
          <p:cNvSpPr/>
          <p:nvPr/>
        </p:nvSpPr>
        <p:spPr>
          <a:xfrm>
            <a:off x="9164555" y="2701895"/>
            <a:ext cx="2732402" cy="209005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noProof="0" dirty="0"/>
              <a:t>Au service de</a:t>
            </a:r>
          </a:p>
          <a:p>
            <a:pPr algn="ctr"/>
            <a:r>
              <a:rPr lang="fr-FR" sz="2800" b="1" noProof="0" dirty="0"/>
              <a:t>l’évaluation</a:t>
            </a:r>
            <a:r>
              <a:rPr lang="fr-FR" noProof="0" dirty="0"/>
              <a:t> et de </a:t>
            </a:r>
            <a:r>
              <a:rPr lang="fr-FR" sz="2800" b="1" noProof="0" dirty="0"/>
              <a:t>la stratégie</a:t>
            </a:r>
            <a:r>
              <a:rPr lang="fr-FR" noProof="0" dirty="0"/>
              <a:t> de Gouvernance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E8B146E-86D9-6775-0F14-DCE54828EEA7}"/>
              </a:ext>
            </a:extLst>
          </p:cNvPr>
          <p:cNvSpPr txBox="1">
            <a:spLocks/>
          </p:cNvSpPr>
          <p:nvPr/>
        </p:nvSpPr>
        <p:spPr>
          <a:xfrm>
            <a:off x="0" y="964652"/>
            <a:ext cx="12192000" cy="87126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algn="ctr">
              <a:defRPr/>
            </a:pPr>
            <a:endParaRPr lang="fr-FR" sz="2500" b="1" noProof="0" dirty="0">
              <a:solidFill>
                <a:srgbClr val="002060"/>
              </a:solidFill>
              <a:cs typeface="Helvetica Neue"/>
            </a:endParaRPr>
          </a:p>
          <a:p>
            <a:pPr algn="ctr">
              <a:defRPr/>
            </a:pPr>
            <a:r>
              <a:rPr lang="fr-FR" sz="2700" b="1" noProof="0" dirty="0">
                <a:solidFill>
                  <a:srgbClr val="002060"/>
                </a:solidFill>
                <a:cs typeface="Helvetica Neue"/>
              </a:rPr>
              <a:t>Qui est </a:t>
            </a:r>
            <a:r>
              <a:rPr lang="fr-FR" sz="2700" b="1" noProof="0" dirty="0" err="1">
                <a:solidFill>
                  <a:srgbClr val="002060"/>
                </a:solidFill>
                <a:cs typeface="Helvetica Neue"/>
              </a:rPr>
              <a:t>Ethics</a:t>
            </a:r>
            <a:r>
              <a:rPr lang="fr-FR" sz="2700" b="1" noProof="0" dirty="0">
                <a:solidFill>
                  <a:srgbClr val="002060"/>
                </a:solidFill>
                <a:cs typeface="Helvetica Neue"/>
              </a:rPr>
              <a:t> &amp; </a:t>
            </a:r>
            <a:r>
              <a:rPr lang="fr-FR" sz="2700" b="1" noProof="0" dirty="0" err="1">
                <a:solidFill>
                  <a:srgbClr val="002060"/>
                </a:solidFill>
                <a:cs typeface="Helvetica Neue"/>
              </a:rPr>
              <a:t>Boards</a:t>
            </a:r>
            <a:r>
              <a:rPr lang="fr-FR" sz="2700" b="1" noProof="0" dirty="0">
                <a:solidFill>
                  <a:srgbClr val="002060"/>
                </a:solidFill>
                <a:cs typeface="Helvetica Neue"/>
              </a:rPr>
              <a:t>?</a:t>
            </a:r>
            <a:endParaRPr lang="fr-FR" sz="2500" b="1" noProof="0" dirty="0">
              <a:solidFill>
                <a:srgbClr val="002060"/>
              </a:solidFill>
              <a:cs typeface="Helvetica Neue"/>
            </a:endParaRPr>
          </a:p>
          <a:p>
            <a:pPr algn="ctr">
              <a:spcAft>
                <a:spcPts val="300"/>
              </a:spcAft>
            </a:pPr>
            <a:endParaRPr lang="fr-FR" i="1" noProof="0" dirty="0">
              <a:solidFill>
                <a:srgbClr val="1F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46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BEC23-1276-3D95-4107-8863E805F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C1659180-0ABD-1362-13A2-E2084BC868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4379704"/>
              </p:ext>
            </p:extLst>
          </p:nvPr>
        </p:nvGraphicFramePr>
        <p:xfrm>
          <a:off x="819150" y="951657"/>
          <a:ext cx="11430000" cy="5038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4A9A8F-BC39-1855-56F4-FADE1EB51180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658A7DDD-6327-411B-8338-FF05BAB81822}" type="slidenum">
              <a:rPr lang="fr-FR" noProof="0" smtClean="0"/>
              <a:t>20</a:t>
            </a:fld>
            <a:endParaRPr lang="fr-FR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E88404-ECE5-9796-3402-E3A41EEFA517}"/>
              </a:ext>
            </a:extLst>
          </p:cNvPr>
          <p:cNvSpPr/>
          <p:nvPr/>
        </p:nvSpPr>
        <p:spPr>
          <a:xfrm>
            <a:off x="4837471" y="310385"/>
            <a:ext cx="2487561" cy="451872"/>
          </a:xfrm>
          <a:prstGeom prst="rect">
            <a:avLst/>
          </a:prstGeom>
          <a:ln w="6350">
            <a:solidFill>
              <a:srgbClr val="1E66FF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1400" b="1" noProof="0" dirty="0">
                <a:solidFill>
                  <a:srgbClr val="1E66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Comparaison sectorielle</a:t>
            </a:r>
          </a:p>
          <a:p>
            <a:pPr algn="ctr"/>
            <a:r>
              <a:rPr lang="fr-FR" sz="1400" b="1" noProof="0" dirty="0">
                <a:solidFill>
                  <a:srgbClr val="1E66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SBF 120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4A52A71-DDED-FEDE-CE7D-7926D4FCDC2C}"/>
              </a:ext>
            </a:extLst>
          </p:cNvPr>
          <p:cNvSpPr/>
          <p:nvPr/>
        </p:nvSpPr>
        <p:spPr>
          <a:xfrm>
            <a:off x="7590806" y="6209865"/>
            <a:ext cx="3546987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fr-FR" sz="800" kern="0" noProof="0" dirty="0">
                <a:solidFill>
                  <a:srgbClr val="434343">
                    <a:lumMod val="50000"/>
                  </a:srgbClr>
                </a:solidFill>
                <a:latin typeface="+mj-lt"/>
                <a:cs typeface="Helvetica" panose="020B0604020202020204" pitchFamily="34" charset="0"/>
              </a:rPr>
              <a:t>Source: </a:t>
            </a:r>
            <a:r>
              <a:rPr lang="fr-FR" sz="800" kern="0" noProof="0" dirty="0" err="1">
                <a:solidFill>
                  <a:srgbClr val="434343">
                    <a:lumMod val="50000"/>
                  </a:srgbClr>
                </a:solidFill>
                <a:latin typeface="+mj-lt"/>
                <a:cs typeface="Helvetica" panose="020B0604020202020204" pitchFamily="34" charset="0"/>
              </a:rPr>
              <a:t>Ethics</a:t>
            </a:r>
            <a:r>
              <a:rPr lang="fr-FR" sz="800" kern="0" noProof="0" dirty="0">
                <a:solidFill>
                  <a:srgbClr val="434343">
                    <a:lumMod val="50000"/>
                  </a:srgbClr>
                </a:solidFill>
                <a:latin typeface="+mj-lt"/>
                <a:cs typeface="Helvetica" panose="020B0604020202020204" pitchFamily="34" charset="0"/>
              </a:rPr>
              <a:t> &amp; </a:t>
            </a:r>
            <a:r>
              <a:rPr lang="fr-FR" sz="800" kern="0" noProof="0" dirty="0" err="1">
                <a:solidFill>
                  <a:srgbClr val="434343">
                    <a:lumMod val="50000"/>
                  </a:srgbClr>
                </a:solidFill>
                <a:latin typeface="+mj-lt"/>
                <a:cs typeface="Helvetica" panose="020B0604020202020204" pitchFamily="34" charset="0"/>
              </a:rPr>
              <a:t>Boards</a:t>
            </a:r>
            <a:r>
              <a:rPr lang="fr-FR" sz="800" kern="0" noProof="0" dirty="0">
                <a:solidFill>
                  <a:srgbClr val="434343">
                    <a:lumMod val="50000"/>
                  </a:srgbClr>
                </a:solidFill>
                <a:latin typeface="+mj-lt"/>
                <a:cs typeface="Helvetica" panose="020B0604020202020204" pitchFamily="34" charset="0"/>
              </a:rPr>
              <a:t>. </a:t>
            </a:r>
            <a:r>
              <a:rPr lang="fr-FR" sz="800" kern="0" noProof="0" dirty="0">
                <a:solidFill>
                  <a:srgbClr val="434343">
                    <a:lumMod val="50000"/>
                  </a:srgbClr>
                </a:solidFill>
                <a:latin typeface="+mj-lt"/>
                <a:cs typeface="Helvetica" panose="020B0604020202020204" pitchFamily="34" charset="0"/>
                <a:sym typeface="Helvetica Neue"/>
              </a:rPr>
              <a:t>Données mars de chaque année</a:t>
            </a:r>
          </a:p>
        </p:txBody>
      </p:sp>
      <p:pic>
        <p:nvPicPr>
          <p:cNvPr id="9" name="Picture 2" descr="Drapeau de la France — Wikipédia">
            <a:extLst>
              <a:ext uri="{FF2B5EF4-FFF2-40B4-BE49-F238E27FC236}">
                <a16:creationId xmlns:a16="http://schemas.microsoft.com/office/drawing/2014/main" id="{0421B7AE-CC40-40B6-C199-5B45197ED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457" y="351281"/>
            <a:ext cx="486615" cy="32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24F1B46-0120-8C5E-24E8-A00E46000F81}"/>
              </a:ext>
            </a:extLst>
          </p:cNvPr>
          <p:cNvSpPr txBox="1"/>
          <p:nvPr/>
        </p:nvSpPr>
        <p:spPr>
          <a:xfrm>
            <a:off x="1343025" y="4800600"/>
            <a:ext cx="641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noProof="0" dirty="0">
                <a:solidFill>
                  <a:srgbClr val="ED7D31"/>
                </a:solidFill>
              </a:rPr>
              <a:t>1,2 pt</a:t>
            </a:r>
          </a:p>
        </p:txBody>
      </p:sp>
      <p:sp>
        <p:nvSpPr>
          <p:cNvPr id="5" name="Flèche : double flèche verticale 4">
            <a:extLst>
              <a:ext uri="{FF2B5EF4-FFF2-40B4-BE49-F238E27FC236}">
                <a16:creationId xmlns:a16="http://schemas.microsoft.com/office/drawing/2014/main" id="{D469C769-0A74-038F-E5E0-FD3AEF6317E3}"/>
              </a:ext>
            </a:extLst>
          </p:cNvPr>
          <p:cNvSpPr/>
          <p:nvPr/>
        </p:nvSpPr>
        <p:spPr>
          <a:xfrm>
            <a:off x="2073619" y="4800600"/>
            <a:ext cx="130003" cy="307777"/>
          </a:xfrm>
          <a:prstGeom prst="upDownArrow">
            <a:avLst/>
          </a:prstGeom>
          <a:solidFill>
            <a:srgbClr val="F89C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AC0E9B6-9C36-B16C-4D37-717934290A68}"/>
              </a:ext>
            </a:extLst>
          </p:cNvPr>
          <p:cNvSpPr txBox="1"/>
          <p:nvPr/>
        </p:nvSpPr>
        <p:spPr>
          <a:xfrm>
            <a:off x="8072593" y="3302198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noProof="0" dirty="0">
                <a:solidFill>
                  <a:srgbClr val="ED7D31"/>
                </a:solidFill>
              </a:rPr>
              <a:t>8,2 pts</a:t>
            </a:r>
          </a:p>
        </p:txBody>
      </p:sp>
      <p:sp>
        <p:nvSpPr>
          <p:cNvPr id="8" name="Flèche : double flèche verticale 7">
            <a:extLst>
              <a:ext uri="{FF2B5EF4-FFF2-40B4-BE49-F238E27FC236}">
                <a16:creationId xmlns:a16="http://schemas.microsoft.com/office/drawing/2014/main" id="{7D1F369C-4DA1-4C98-DBA6-B3C5CD2DE9B2}"/>
              </a:ext>
            </a:extLst>
          </p:cNvPr>
          <p:cNvSpPr/>
          <p:nvPr/>
        </p:nvSpPr>
        <p:spPr>
          <a:xfrm>
            <a:off x="7920401" y="2990432"/>
            <a:ext cx="152192" cy="1080000"/>
          </a:xfrm>
          <a:prstGeom prst="upDownArrow">
            <a:avLst/>
          </a:prstGeom>
          <a:solidFill>
            <a:srgbClr val="F89C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E2AF34D7-475E-958A-971E-BA3F0371B22A}"/>
              </a:ext>
            </a:extLst>
          </p:cNvPr>
          <p:cNvSpPr txBox="1"/>
          <p:nvPr/>
        </p:nvSpPr>
        <p:spPr>
          <a:xfrm>
            <a:off x="731855" y="942132"/>
            <a:ext cx="1064099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fr-FR" sz="20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La mixité du Comex/ Codir du secteur auto en France est inférieure de 8 pts</a:t>
            </a:r>
          </a:p>
          <a:p>
            <a:pPr algn="ctr">
              <a:defRPr/>
            </a:pPr>
            <a:r>
              <a:rPr lang="fr-FR" sz="20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à la moyenne du SBF 120 en 2025 vs 1 pt en 2015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4D353A1-BAD7-0610-FBAF-260791DCB8E7}"/>
              </a:ext>
            </a:extLst>
          </p:cNvPr>
          <p:cNvSpPr txBox="1"/>
          <p:nvPr/>
        </p:nvSpPr>
        <p:spPr>
          <a:xfrm>
            <a:off x="3168044" y="4983550"/>
            <a:ext cx="1162498" cy="338554"/>
          </a:xfrm>
          <a:prstGeom prst="rect">
            <a:avLst/>
          </a:prstGeom>
          <a:solidFill>
            <a:srgbClr val="6188C9">
              <a:alpha val="52941"/>
            </a:srgbClr>
          </a:solidFill>
        </p:spPr>
        <p:txBody>
          <a:bodyPr wrap="none" rtlCol="0">
            <a:spAutoFit/>
          </a:bodyPr>
          <a:lstStyle/>
          <a:p>
            <a:r>
              <a:rPr lang="fr-FR" sz="1600" i="1" noProof="0" dirty="0">
                <a:solidFill>
                  <a:srgbClr val="002060"/>
                </a:solidFill>
              </a:rPr>
              <a:t>+3,8 points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250850D-D514-302D-17F5-CEE17665FC21}"/>
              </a:ext>
            </a:extLst>
          </p:cNvPr>
          <p:cNvSpPr txBox="1"/>
          <p:nvPr/>
        </p:nvSpPr>
        <p:spPr>
          <a:xfrm>
            <a:off x="5889082" y="2936557"/>
            <a:ext cx="1162498" cy="338554"/>
          </a:xfrm>
          <a:prstGeom prst="rect">
            <a:avLst/>
          </a:prstGeom>
          <a:solidFill>
            <a:srgbClr val="F5B88F">
              <a:alpha val="41961"/>
            </a:srgbClr>
          </a:solidFill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 i="1">
                <a:solidFill>
                  <a:srgbClr val="F0575F"/>
                </a:solidFill>
              </a:defRPr>
            </a:lvl1pPr>
          </a:lstStyle>
          <a:p>
            <a:r>
              <a:rPr lang="fr-FR" noProof="0" dirty="0"/>
              <a:t>+7,1 points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D43D47E-95D3-005B-2745-EA0B5665732A}"/>
              </a:ext>
            </a:extLst>
          </p:cNvPr>
          <p:cNvSpPr txBox="1"/>
          <p:nvPr/>
        </p:nvSpPr>
        <p:spPr>
          <a:xfrm>
            <a:off x="5889082" y="3925552"/>
            <a:ext cx="1162498" cy="338554"/>
          </a:xfrm>
          <a:prstGeom prst="rect">
            <a:avLst/>
          </a:prstGeom>
          <a:solidFill>
            <a:srgbClr val="6188C9">
              <a:alpha val="52941"/>
            </a:srgbClr>
          </a:solidFill>
        </p:spPr>
        <p:txBody>
          <a:bodyPr wrap="none" rtlCol="0">
            <a:spAutoFit/>
          </a:bodyPr>
          <a:lstStyle/>
          <a:p>
            <a:r>
              <a:rPr lang="fr-FR" sz="1600" i="1" noProof="0" dirty="0">
                <a:solidFill>
                  <a:srgbClr val="002060"/>
                </a:solidFill>
              </a:rPr>
              <a:t>+2,6 points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00FEAC6-EA1F-9D14-D74E-36676912823A}"/>
              </a:ext>
            </a:extLst>
          </p:cNvPr>
          <p:cNvSpPr txBox="1"/>
          <p:nvPr/>
        </p:nvSpPr>
        <p:spPr>
          <a:xfrm>
            <a:off x="3168044" y="3955954"/>
            <a:ext cx="1162498" cy="338554"/>
          </a:xfrm>
          <a:prstGeom prst="rect">
            <a:avLst/>
          </a:prstGeom>
          <a:solidFill>
            <a:srgbClr val="F5B88F">
              <a:alpha val="41961"/>
            </a:srgbClr>
          </a:solidFill>
        </p:spPr>
        <p:txBody>
          <a:bodyPr wrap="none" rtlCol="0">
            <a:spAutoFit/>
          </a:bodyPr>
          <a:lstStyle/>
          <a:p>
            <a:r>
              <a:rPr lang="fr-FR" sz="1600" i="1" noProof="0" dirty="0">
                <a:solidFill>
                  <a:srgbClr val="F0575F"/>
                </a:solidFill>
              </a:rPr>
              <a:t>+6,3 points</a:t>
            </a:r>
          </a:p>
        </p:txBody>
      </p:sp>
      <p:pic>
        <p:nvPicPr>
          <p:cNvPr id="2050" name="Picture 2" descr="Free Vectors | Acceleration/deceleration maintenance icon">
            <a:extLst>
              <a:ext uri="{FF2B5EF4-FFF2-40B4-BE49-F238E27FC236}">
                <a16:creationId xmlns:a16="http://schemas.microsoft.com/office/drawing/2014/main" id="{F0AE5102-44DE-0885-636C-5114182245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10" r="78459" b="1"/>
          <a:stretch/>
        </p:blipFill>
        <p:spPr bwMode="auto">
          <a:xfrm flipH="1">
            <a:off x="6179284" y="4561650"/>
            <a:ext cx="582095" cy="66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ree Vectors | Acceleration/deceleration maintenance icon">
            <a:extLst>
              <a:ext uri="{FF2B5EF4-FFF2-40B4-BE49-F238E27FC236}">
                <a16:creationId xmlns:a16="http://schemas.microsoft.com/office/drawing/2014/main" id="{29BC94CE-6D72-6FC1-1BE7-F0BD23942A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4" t="-1710" r="34804" b="1"/>
          <a:stretch/>
        </p:blipFill>
        <p:spPr bwMode="auto">
          <a:xfrm>
            <a:off x="6093977" y="2091904"/>
            <a:ext cx="752709" cy="64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BF9C15DF-713F-C51E-FCEA-71C370138B09}"/>
              </a:ext>
            </a:extLst>
          </p:cNvPr>
          <p:cNvSpPr txBox="1"/>
          <p:nvPr/>
        </p:nvSpPr>
        <p:spPr>
          <a:xfrm>
            <a:off x="8335057" y="3955954"/>
            <a:ext cx="1212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noProof="0" dirty="0">
                <a:solidFill>
                  <a:srgbClr val="002060"/>
                </a:solidFill>
              </a:rPr>
              <a:t>Auto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A156744-D599-7BEC-D650-CDD53EAA554B}"/>
              </a:ext>
            </a:extLst>
          </p:cNvPr>
          <p:cNvSpPr txBox="1"/>
          <p:nvPr/>
        </p:nvSpPr>
        <p:spPr>
          <a:xfrm>
            <a:off x="8300032" y="2642815"/>
            <a:ext cx="1212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0575F"/>
                </a:solidFill>
              </a:rPr>
              <a:t>SBF</a:t>
            </a:r>
            <a:r>
              <a:rPr lang="fr-FR" b="1" noProof="0" dirty="0">
                <a:solidFill>
                  <a:srgbClr val="002060"/>
                </a:solidFill>
              </a:rPr>
              <a:t> </a:t>
            </a:r>
            <a:r>
              <a:rPr lang="fr-FR" b="1" dirty="0">
                <a:solidFill>
                  <a:srgbClr val="F0575F"/>
                </a:solidFill>
              </a:rPr>
              <a:t>120</a:t>
            </a:r>
          </a:p>
        </p:txBody>
      </p:sp>
    </p:spTree>
    <p:extLst>
      <p:ext uri="{BB962C8B-B14F-4D97-AF65-F5344CB8AC3E}">
        <p14:creationId xmlns:p14="http://schemas.microsoft.com/office/powerpoint/2010/main" val="385009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62852-1A7F-BFE4-560F-5D542AC69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C603E944-C1CA-2F67-395C-87BE9508F7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7106450"/>
              </p:ext>
            </p:extLst>
          </p:nvPr>
        </p:nvGraphicFramePr>
        <p:xfrm>
          <a:off x="762000" y="1362075"/>
          <a:ext cx="11430000" cy="460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2D68F97-1682-B269-BCEC-83DABBA38D23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658A7DDD-6327-411B-8338-FF05BAB81822}" type="slidenum">
              <a:rPr lang="fr-FR" noProof="0" smtClean="0"/>
              <a:t>21</a:t>
            </a:fld>
            <a:endParaRPr lang="fr-FR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87054F-9542-385C-D465-4ED6AD9A397B}"/>
              </a:ext>
            </a:extLst>
          </p:cNvPr>
          <p:cNvSpPr/>
          <p:nvPr/>
        </p:nvSpPr>
        <p:spPr>
          <a:xfrm>
            <a:off x="4837471" y="310385"/>
            <a:ext cx="2487561" cy="451872"/>
          </a:xfrm>
          <a:prstGeom prst="rect">
            <a:avLst/>
          </a:prstGeom>
          <a:ln w="6350">
            <a:solidFill>
              <a:srgbClr val="1E66FF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1400" b="1" noProof="0" dirty="0">
                <a:solidFill>
                  <a:srgbClr val="1E66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Comparaison sectorielle</a:t>
            </a:r>
          </a:p>
          <a:p>
            <a:pPr algn="ctr"/>
            <a:r>
              <a:rPr lang="fr-FR" sz="1400" b="1" noProof="0" dirty="0">
                <a:solidFill>
                  <a:srgbClr val="1E66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SBF 120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57D9EF-DA4E-87C3-245F-A63EFB96B51F}"/>
              </a:ext>
            </a:extLst>
          </p:cNvPr>
          <p:cNvSpPr/>
          <p:nvPr/>
        </p:nvSpPr>
        <p:spPr>
          <a:xfrm>
            <a:off x="7590806" y="6209865"/>
            <a:ext cx="3546987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fr-FR" sz="800" kern="0" noProof="0" dirty="0">
                <a:solidFill>
                  <a:srgbClr val="434343">
                    <a:lumMod val="50000"/>
                  </a:srgbClr>
                </a:solidFill>
                <a:latin typeface="+mj-lt"/>
                <a:cs typeface="Helvetica" panose="020B0604020202020204" pitchFamily="34" charset="0"/>
              </a:rPr>
              <a:t>Source: </a:t>
            </a:r>
            <a:r>
              <a:rPr lang="fr-FR" sz="800" kern="0" noProof="0" dirty="0" err="1">
                <a:solidFill>
                  <a:srgbClr val="434343">
                    <a:lumMod val="50000"/>
                  </a:srgbClr>
                </a:solidFill>
                <a:latin typeface="+mj-lt"/>
                <a:cs typeface="Helvetica" panose="020B0604020202020204" pitchFamily="34" charset="0"/>
              </a:rPr>
              <a:t>Ethics</a:t>
            </a:r>
            <a:r>
              <a:rPr lang="fr-FR" sz="800" kern="0" noProof="0" dirty="0">
                <a:solidFill>
                  <a:srgbClr val="434343">
                    <a:lumMod val="50000"/>
                  </a:srgbClr>
                </a:solidFill>
                <a:latin typeface="+mj-lt"/>
                <a:cs typeface="Helvetica" panose="020B0604020202020204" pitchFamily="34" charset="0"/>
              </a:rPr>
              <a:t> &amp; </a:t>
            </a:r>
            <a:r>
              <a:rPr lang="fr-FR" sz="800" kern="0" noProof="0" dirty="0" err="1">
                <a:solidFill>
                  <a:srgbClr val="434343">
                    <a:lumMod val="50000"/>
                  </a:srgbClr>
                </a:solidFill>
                <a:latin typeface="+mj-lt"/>
                <a:cs typeface="Helvetica" panose="020B0604020202020204" pitchFamily="34" charset="0"/>
              </a:rPr>
              <a:t>Boards</a:t>
            </a:r>
            <a:r>
              <a:rPr lang="fr-FR" sz="800" kern="0" noProof="0" dirty="0">
                <a:solidFill>
                  <a:srgbClr val="434343">
                    <a:lumMod val="50000"/>
                  </a:srgbClr>
                </a:solidFill>
                <a:latin typeface="+mj-lt"/>
                <a:cs typeface="Helvetica" panose="020B0604020202020204" pitchFamily="34" charset="0"/>
              </a:rPr>
              <a:t>. </a:t>
            </a:r>
            <a:r>
              <a:rPr lang="fr-FR" sz="800" kern="0" noProof="0" dirty="0">
                <a:solidFill>
                  <a:srgbClr val="434343">
                    <a:lumMod val="50000"/>
                  </a:srgbClr>
                </a:solidFill>
                <a:latin typeface="+mj-lt"/>
                <a:cs typeface="Helvetica" panose="020B0604020202020204" pitchFamily="34" charset="0"/>
                <a:sym typeface="Helvetica Neue"/>
              </a:rPr>
              <a:t>Données mars de chaque année</a:t>
            </a:r>
          </a:p>
        </p:txBody>
      </p:sp>
      <p:pic>
        <p:nvPicPr>
          <p:cNvPr id="9" name="Picture 2" descr="Drapeau de la France — Wikipédia">
            <a:extLst>
              <a:ext uri="{FF2B5EF4-FFF2-40B4-BE49-F238E27FC236}">
                <a16:creationId xmlns:a16="http://schemas.microsoft.com/office/drawing/2014/main" id="{0D0B7337-59BF-03B1-FB00-20F5D530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457" y="351281"/>
            <a:ext cx="486615" cy="32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B8E56B9-947E-746C-80D6-972D4BB3FDE1}"/>
              </a:ext>
            </a:extLst>
          </p:cNvPr>
          <p:cNvSpPr txBox="1"/>
          <p:nvPr/>
        </p:nvSpPr>
        <p:spPr>
          <a:xfrm>
            <a:off x="2505075" y="4798894"/>
            <a:ext cx="596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ED7D31"/>
                </a:solidFill>
              </a:rPr>
              <a:t>2,4</a:t>
            </a:r>
            <a:r>
              <a:rPr lang="fr-FR" sz="1400" b="1" noProof="0" dirty="0">
                <a:solidFill>
                  <a:srgbClr val="ED7D31"/>
                </a:solidFill>
              </a:rPr>
              <a:t>pt</a:t>
            </a:r>
          </a:p>
        </p:txBody>
      </p:sp>
      <p:sp>
        <p:nvSpPr>
          <p:cNvPr id="5" name="Flèche : double flèche verticale 4">
            <a:extLst>
              <a:ext uri="{FF2B5EF4-FFF2-40B4-BE49-F238E27FC236}">
                <a16:creationId xmlns:a16="http://schemas.microsoft.com/office/drawing/2014/main" id="{6DF710E6-8E9C-E8C3-CB4A-C156D10E3F35}"/>
              </a:ext>
            </a:extLst>
          </p:cNvPr>
          <p:cNvSpPr/>
          <p:nvPr/>
        </p:nvSpPr>
        <p:spPr>
          <a:xfrm>
            <a:off x="2426044" y="4701599"/>
            <a:ext cx="79031" cy="435353"/>
          </a:xfrm>
          <a:prstGeom prst="upDownArrow">
            <a:avLst/>
          </a:prstGeom>
          <a:solidFill>
            <a:srgbClr val="F89C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DD432BE-A666-20E1-A8B6-B842451ED557}"/>
              </a:ext>
            </a:extLst>
          </p:cNvPr>
          <p:cNvSpPr txBox="1"/>
          <p:nvPr/>
        </p:nvSpPr>
        <p:spPr>
          <a:xfrm>
            <a:off x="8299885" y="3168540"/>
            <a:ext cx="837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noProof="0" dirty="0">
                <a:solidFill>
                  <a:srgbClr val="ED7D31"/>
                </a:solidFill>
              </a:rPr>
              <a:t>13,7 pts</a:t>
            </a:r>
          </a:p>
        </p:txBody>
      </p:sp>
      <p:sp>
        <p:nvSpPr>
          <p:cNvPr id="8" name="Flèche : double flèche verticale 7">
            <a:extLst>
              <a:ext uri="{FF2B5EF4-FFF2-40B4-BE49-F238E27FC236}">
                <a16:creationId xmlns:a16="http://schemas.microsoft.com/office/drawing/2014/main" id="{734E7A13-DCF6-A249-AB26-B8DC18F88FD3}"/>
              </a:ext>
            </a:extLst>
          </p:cNvPr>
          <p:cNvSpPr/>
          <p:nvPr/>
        </p:nvSpPr>
        <p:spPr>
          <a:xfrm>
            <a:off x="8221382" y="2395682"/>
            <a:ext cx="157007" cy="1832817"/>
          </a:xfrm>
          <a:prstGeom prst="upDownArrow">
            <a:avLst/>
          </a:prstGeom>
          <a:solidFill>
            <a:srgbClr val="F89C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1295E5D-2796-2788-12B8-82E0963CD909}"/>
              </a:ext>
            </a:extLst>
          </p:cNvPr>
          <p:cNvSpPr txBox="1"/>
          <p:nvPr/>
        </p:nvSpPr>
        <p:spPr>
          <a:xfrm>
            <a:off x="8503517" y="2084100"/>
            <a:ext cx="1212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noProof="0" dirty="0">
                <a:solidFill>
                  <a:srgbClr val="CC0066"/>
                </a:solidFill>
              </a:rPr>
              <a:t>Conso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B20B10C-9C1B-2960-2074-3FD54136F478}"/>
              </a:ext>
            </a:extLst>
          </p:cNvPr>
          <p:cNvSpPr txBox="1"/>
          <p:nvPr/>
        </p:nvSpPr>
        <p:spPr>
          <a:xfrm>
            <a:off x="4724424" y="2829388"/>
            <a:ext cx="1274708" cy="338554"/>
          </a:xfrm>
          <a:prstGeom prst="rect">
            <a:avLst/>
          </a:prstGeom>
          <a:solidFill>
            <a:srgbClr val="FF43A1">
              <a:alpha val="41961"/>
            </a:srgbClr>
          </a:solidFill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 i="1">
                <a:solidFill>
                  <a:srgbClr val="F0575F"/>
                </a:solidFill>
              </a:defRPr>
            </a:lvl1pPr>
          </a:lstStyle>
          <a:p>
            <a:r>
              <a:rPr lang="fr-FR" noProof="0" dirty="0">
                <a:solidFill>
                  <a:srgbClr val="CC0066"/>
                </a:solidFill>
              </a:rPr>
              <a:t>+17,7 points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3BBF8E4-30D9-CEBE-BD54-3F7851341C96}"/>
              </a:ext>
            </a:extLst>
          </p:cNvPr>
          <p:cNvSpPr txBox="1"/>
          <p:nvPr/>
        </p:nvSpPr>
        <p:spPr>
          <a:xfrm>
            <a:off x="4780529" y="4234970"/>
            <a:ext cx="1162498" cy="338554"/>
          </a:xfrm>
          <a:prstGeom prst="rect">
            <a:avLst/>
          </a:prstGeom>
          <a:solidFill>
            <a:srgbClr val="6188C9">
              <a:alpha val="52941"/>
            </a:srgbClr>
          </a:solidFill>
        </p:spPr>
        <p:txBody>
          <a:bodyPr wrap="none" rtlCol="0">
            <a:spAutoFit/>
          </a:bodyPr>
          <a:lstStyle/>
          <a:p>
            <a:r>
              <a:rPr lang="fr-FR" sz="1600" i="1" noProof="0" dirty="0">
                <a:solidFill>
                  <a:srgbClr val="002060"/>
                </a:solidFill>
              </a:rPr>
              <a:t>+6,4 points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26EF602-515A-DA6D-1C62-DAB62C643B11}"/>
              </a:ext>
            </a:extLst>
          </p:cNvPr>
          <p:cNvSpPr txBox="1"/>
          <p:nvPr/>
        </p:nvSpPr>
        <p:spPr>
          <a:xfrm>
            <a:off x="8503517" y="4079440"/>
            <a:ext cx="1212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noProof="0" dirty="0">
                <a:solidFill>
                  <a:srgbClr val="002060"/>
                </a:solidFill>
              </a:rPr>
              <a:t>Auto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AFCAAC3F-E2A4-3DD4-672F-750759EE0A15}"/>
              </a:ext>
            </a:extLst>
          </p:cNvPr>
          <p:cNvSpPr txBox="1"/>
          <p:nvPr/>
        </p:nvSpPr>
        <p:spPr>
          <a:xfrm>
            <a:off x="731855" y="942132"/>
            <a:ext cx="1064099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fr-FR" sz="20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La mixité du Comex/Codir dans le secteur conso a progressé de presque 20 points</a:t>
            </a:r>
          </a:p>
          <a:p>
            <a:pPr algn="ctr">
              <a:defRPr/>
            </a:pPr>
            <a:r>
              <a:rPr lang="fr-FR" sz="20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en 10 ans vs moins de 7 points dans le secteur auto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D3B658F-6DAA-9BB8-7318-30D066E69927}"/>
              </a:ext>
            </a:extLst>
          </p:cNvPr>
          <p:cNvSpPr txBox="1"/>
          <p:nvPr/>
        </p:nvSpPr>
        <p:spPr>
          <a:xfrm>
            <a:off x="8408534" y="2844220"/>
            <a:ext cx="1212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>
                    <a:lumMod val="85000"/>
                  </a:schemeClr>
                </a:solidFill>
              </a:rPr>
              <a:t>SBF</a:t>
            </a:r>
            <a:r>
              <a:rPr lang="fr-FR" b="1" noProof="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b="1" dirty="0">
                <a:solidFill>
                  <a:schemeClr val="bg1">
                    <a:lumMod val="85000"/>
                  </a:schemeClr>
                </a:solidFill>
              </a:rPr>
              <a:t>120</a:t>
            </a:r>
          </a:p>
        </p:txBody>
      </p:sp>
    </p:spTree>
    <p:extLst>
      <p:ext uri="{BB962C8B-B14F-4D97-AF65-F5344CB8AC3E}">
        <p14:creationId xmlns:p14="http://schemas.microsoft.com/office/powerpoint/2010/main" val="1160337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EDD67-4126-F997-2909-3D41622DC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70836BEF-4C81-196B-8A90-4C3E56C27EC6}"/>
              </a:ext>
            </a:extLst>
          </p:cNvPr>
          <p:cNvSpPr txBox="1"/>
          <p:nvPr/>
        </p:nvSpPr>
        <p:spPr>
          <a:xfrm>
            <a:off x="0" y="1550717"/>
            <a:ext cx="12192000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fr-FR" sz="4000" b="1" noProof="0" dirty="0">
                <a:solidFill>
                  <a:srgbClr val="2557F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Focus</a:t>
            </a:r>
          </a:p>
          <a:p>
            <a:pPr algn="ctr">
              <a:defRPr/>
            </a:pPr>
            <a:r>
              <a:rPr lang="fr-FR" b="1" noProof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E&amp;B Automotive France</a:t>
            </a:r>
          </a:p>
          <a:p>
            <a:pPr algn="ctr">
              <a:defRPr/>
            </a:pPr>
            <a:endParaRPr lang="fr-FR" b="1" noProof="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Helvetica Neue"/>
            </a:endParaRPr>
          </a:p>
          <a:p>
            <a:pPr algn="ctr">
              <a:defRPr/>
            </a:pPr>
            <a:r>
              <a:rPr lang="fr-FR" sz="14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Faurecia</a:t>
            </a:r>
          </a:p>
          <a:p>
            <a:pPr algn="ctr">
              <a:defRPr/>
            </a:pPr>
            <a:r>
              <a:rPr lang="fr-FR" sz="14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Groupe PSA</a:t>
            </a:r>
          </a:p>
          <a:p>
            <a:pPr algn="ctr">
              <a:defRPr/>
            </a:pPr>
            <a:r>
              <a:rPr lang="fr-FR" sz="14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Michelin</a:t>
            </a:r>
          </a:p>
          <a:p>
            <a:pPr algn="ctr">
              <a:defRPr/>
            </a:pPr>
            <a:r>
              <a:rPr lang="fr-FR" sz="14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Plastic Omnium</a:t>
            </a:r>
          </a:p>
          <a:p>
            <a:pPr algn="ctr">
              <a:defRPr/>
            </a:pPr>
            <a:r>
              <a:rPr lang="fr-FR" sz="14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Renault</a:t>
            </a:r>
          </a:p>
          <a:p>
            <a:pPr algn="ctr">
              <a:defRPr/>
            </a:pPr>
            <a:r>
              <a:rPr lang="fr-FR" sz="14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Valeo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BAA35402-E6BB-B801-40F5-7FF6C8C88FB5}"/>
              </a:ext>
            </a:extLst>
          </p:cNvPr>
          <p:cNvCxnSpPr>
            <a:cxnSpLocks/>
          </p:cNvCxnSpPr>
          <p:nvPr/>
        </p:nvCxnSpPr>
        <p:spPr>
          <a:xfrm>
            <a:off x="5327780" y="2603241"/>
            <a:ext cx="1530220" cy="0"/>
          </a:xfrm>
          <a:prstGeom prst="line">
            <a:avLst/>
          </a:prstGeom>
          <a:ln>
            <a:solidFill>
              <a:srgbClr val="2557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A085F6C7-4C3B-C904-9214-29DCCBD4037A}"/>
              </a:ext>
            </a:extLst>
          </p:cNvPr>
          <p:cNvGrpSpPr/>
          <p:nvPr/>
        </p:nvGrpSpPr>
        <p:grpSpPr>
          <a:xfrm>
            <a:off x="0" y="1354764"/>
            <a:ext cx="12192000" cy="4797177"/>
            <a:chOff x="0" y="1160463"/>
            <a:chExt cx="12192000" cy="4961661"/>
          </a:xfrm>
        </p:grpSpPr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6F6011A9-EB25-CEA7-3539-90C5B2589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160463"/>
              <a:ext cx="12192000" cy="4961661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4D3564D7-3D49-D72A-06B8-4514F3ABC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" y="1162145"/>
              <a:ext cx="6075974" cy="4959979"/>
            </a:xfrm>
            <a:prstGeom prst="rect">
              <a:avLst/>
            </a:prstGeom>
          </p:spPr>
        </p:pic>
      </p:grpSp>
      <p:pic>
        <p:nvPicPr>
          <p:cNvPr id="28" name="Image 27">
            <a:extLst>
              <a:ext uri="{FF2B5EF4-FFF2-40B4-BE49-F238E27FC236}">
                <a16:creationId xmlns:a16="http://schemas.microsoft.com/office/drawing/2014/main" id="{857E8D4B-5748-7E76-B029-F3454F6C1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846" y="4552200"/>
            <a:ext cx="514350" cy="36195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BE0CA44-97CE-766D-2C6F-0A2B4BEE9448}"/>
              </a:ext>
            </a:extLst>
          </p:cNvPr>
          <p:cNvSpPr/>
          <p:nvPr/>
        </p:nvSpPr>
        <p:spPr>
          <a:xfrm>
            <a:off x="5765103" y="2825904"/>
            <a:ext cx="647990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kern="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Ubuntu"/>
                <a:sym typeface="Ubuntu"/>
              </a:rPr>
              <a:t>E&amp;B Automobile France</a:t>
            </a:r>
          </a:p>
          <a:p>
            <a:r>
              <a:rPr lang="fr-FR" sz="2800" b="1" kern="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Ubuntu"/>
                <a:sym typeface="Ubuntu"/>
              </a:rPr>
              <a:t>Féminisation des Comex / Codir</a:t>
            </a:r>
          </a:p>
          <a:p>
            <a:endParaRPr lang="fr-FR" sz="2800" b="1" kern="0" noProof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Ubuntu"/>
              <a:sym typeface="Ubuntu"/>
            </a:endParaRPr>
          </a:p>
          <a:p>
            <a:r>
              <a:rPr lang="fr-FR" sz="2800" b="1" kern="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Ubuntu"/>
                <a:sym typeface="Ubuntu"/>
              </a:rPr>
              <a:t>Projection Loi </a:t>
            </a:r>
            <a:r>
              <a:rPr lang="fr-FR" sz="2800" b="1" kern="0" noProof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Ubuntu"/>
                <a:sym typeface="Ubuntu"/>
              </a:rPr>
              <a:t>Rixain</a:t>
            </a:r>
            <a:endParaRPr lang="fr-FR" sz="2800" b="1" kern="0" noProof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Ubuntu"/>
              <a:sym typeface="Ubuntu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E8CBCF-A738-6E1E-578A-3208B28CF2A6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11623889" y="6393043"/>
            <a:ext cx="378023" cy="270696"/>
          </a:xfrm>
        </p:spPr>
        <p:txBody>
          <a:bodyPr/>
          <a:lstStyle/>
          <a:p>
            <a:fld id="{658A7DDD-6327-411B-8338-FF05BAB81822}" type="slidenum">
              <a:rPr lang="fr-FR" noProof="0" smtClean="0"/>
              <a:t>22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56964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35437-A5C9-F1F6-E525-A874DD0F8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869ADD2-845F-2E44-D2C8-03B87A5F80AF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8A7DDD-6327-411B-8338-FF05BAB81822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033F5E8-6734-254A-B3FE-6735BC621FCB}"/>
              </a:ext>
            </a:extLst>
          </p:cNvPr>
          <p:cNvSpPr txBox="1"/>
          <p:nvPr/>
        </p:nvSpPr>
        <p:spPr>
          <a:xfrm>
            <a:off x="8457231" y="6262907"/>
            <a:ext cx="31000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Source: </a:t>
            </a:r>
            <a:r>
              <a:rPr kumimoji="0" lang="fr-FR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Ethics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&amp; </a:t>
            </a:r>
            <a:r>
              <a:rPr kumimoji="0" lang="fr-FR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Boards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, données de chaque année en mars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9A04CB-57B1-1D63-B9F5-225036453C38}"/>
              </a:ext>
            </a:extLst>
          </p:cNvPr>
          <p:cNvSpPr/>
          <p:nvPr/>
        </p:nvSpPr>
        <p:spPr>
          <a:xfrm>
            <a:off x="4947919" y="310385"/>
            <a:ext cx="2296187" cy="360000"/>
          </a:xfrm>
          <a:prstGeom prst="rect">
            <a:avLst/>
          </a:prstGeom>
          <a:ln w="6350">
            <a:solidFill>
              <a:srgbClr val="1E66FF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1400" b="1" noProof="0" dirty="0">
                <a:solidFill>
                  <a:srgbClr val="1E66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E&amp;B Automotive France</a:t>
            </a:r>
          </a:p>
        </p:txBody>
      </p:sp>
      <p:pic>
        <p:nvPicPr>
          <p:cNvPr id="6" name="Picture 2" descr="Drapeau de la France — Wikipédia">
            <a:extLst>
              <a:ext uri="{FF2B5EF4-FFF2-40B4-BE49-F238E27FC236}">
                <a16:creationId xmlns:a16="http://schemas.microsoft.com/office/drawing/2014/main" id="{07D0306F-B2A4-450F-2D2F-DFB137BF9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42" y="343325"/>
            <a:ext cx="486615" cy="32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7">
            <a:extLst>
              <a:ext uri="{FF2B5EF4-FFF2-40B4-BE49-F238E27FC236}">
                <a16:creationId xmlns:a16="http://schemas.microsoft.com/office/drawing/2014/main" id="{F3850CF8-B86F-DAC4-3111-62A35E6E1937}"/>
              </a:ext>
            </a:extLst>
          </p:cNvPr>
          <p:cNvSpPr txBox="1"/>
          <p:nvPr/>
        </p:nvSpPr>
        <p:spPr>
          <a:xfrm>
            <a:off x="792944" y="1100368"/>
            <a:ext cx="1059671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fr-FR" sz="20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Le 1</a:t>
            </a:r>
            <a:r>
              <a:rPr lang="fr-FR" sz="2000" b="1" baseline="30000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er</a:t>
            </a:r>
            <a:r>
              <a:rPr lang="fr-FR" sz="20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 seuil de la loi </a:t>
            </a:r>
            <a:r>
              <a:rPr lang="fr-FR" sz="2000" b="1" noProof="0" dirty="0" err="1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Rixain</a:t>
            </a:r>
            <a:r>
              <a:rPr lang="fr-FR" sz="20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 est dans un an…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5F41DE8-5F21-150F-95B8-2B250023A3A7}"/>
              </a:ext>
            </a:extLst>
          </p:cNvPr>
          <p:cNvSpPr txBox="1"/>
          <p:nvPr/>
        </p:nvSpPr>
        <p:spPr>
          <a:xfrm>
            <a:off x="1478132" y="6252154"/>
            <a:ext cx="69124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noProof="0" dirty="0"/>
              <a:t>* Réduction significative du nombre total de membres de Comex du fait du remaniement du Comex de </a:t>
            </a:r>
            <a:r>
              <a:rPr lang="fr-FR" sz="900" noProof="0" dirty="0" err="1"/>
              <a:t>Stellantis</a:t>
            </a:r>
            <a:r>
              <a:rPr lang="fr-FR" sz="900" noProof="0" dirty="0"/>
              <a:t> en décembre 2024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47B9A09-F6B5-66AF-219F-D85F84EB2ACD}"/>
              </a:ext>
            </a:extLst>
          </p:cNvPr>
          <p:cNvSpPr txBox="1"/>
          <p:nvPr/>
        </p:nvSpPr>
        <p:spPr>
          <a:xfrm>
            <a:off x="1740040" y="1614778"/>
            <a:ext cx="8375510" cy="4257154"/>
          </a:xfrm>
          <a:prstGeom prst="verticalScroll">
            <a:avLst>
              <a:gd name="adj" fmla="val 8091"/>
            </a:avLst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just"/>
            <a:r>
              <a:rPr lang="fr-FR" sz="2000" b="0" i="0" u="none" strike="noStrike" baseline="0" dirty="0">
                <a:solidFill>
                  <a:srgbClr val="0E3D65"/>
                </a:solidFill>
                <a:latin typeface="HelveticaNeueLT Std Med"/>
              </a:rPr>
              <a:t>La loi n° 2021-1774 du 24 décembre 2021 </a:t>
            </a:r>
            <a:r>
              <a:rPr lang="fr-FR" sz="2000" b="0" i="0" u="none" strike="noStrike" baseline="0" dirty="0">
                <a:solidFill>
                  <a:srgbClr val="0E3D65"/>
                </a:solidFill>
                <a:latin typeface="HelveticaNeueLT Std"/>
              </a:rPr>
              <a:t>visant à accélérer l’égalité économique et professionnelle, dite </a:t>
            </a:r>
            <a:r>
              <a:rPr lang="fr-FR" sz="2000" b="1" i="0" u="none" strike="noStrike" baseline="0" dirty="0">
                <a:solidFill>
                  <a:srgbClr val="0E3D65"/>
                </a:solidFill>
                <a:latin typeface="HelveticaNeueLT Std"/>
              </a:rPr>
              <a:t>loi </a:t>
            </a:r>
            <a:r>
              <a:rPr lang="fr-FR" sz="2000" b="1" i="0" u="none" strike="noStrike" baseline="0" dirty="0" err="1">
                <a:solidFill>
                  <a:srgbClr val="0E3D65"/>
                </a:solidFill>
                <a:latin typeface="HelveticaNeueLT Std"/>
              </a:rPr>
              <a:t>Rixain</a:t>
            </a:r>
            <a:r>
              <a:rPr lang="fr-FR" sz="2000" b="0" i="0" u="none" strike="noStrike" baseline="0" dirty="0">
                <a:solidFill>
                  <a:srgbClr val="0E3D65"/>
                </a:solidFill>
                <a:latin typeface="HelveticaNeueLT Std"/>
              </a:rPr>
              <a:t>, s'attaque aux difficultés persistantes rencontrées par les femmes pour accéder à des postes de haute responsabilité ainsi qu’aux inégalités en matière de rémunération. La loi prévoit des </a:t>
            </a:r>
            <a:r>
              <a:rPr lang="fr-FR" sz="2000" b="1" i="0" u="none" strike="noStrike" baseline="0" dirty="0">
                <a:solidFill>
                  <a:srgbClr val="0E3D65"/>
                </a:solidFill>
                <a:latin typeface="HelveticaNeueLT Std"/>
              </a:rPr>
              <a:t>quotas progressifs de féminisation des instances dirigeantes </a:t>
            </a:r>
            <a:r>
              <a:rPr lang="fr-FR" sz="2000" b="0" i="0" u="none" strike="noStrike" baseline="0" dirty="0">
                <a:solidFill>
                  <a:srgbClr val="0E3D65"/>
                </a:solidFill>
                <a:latin typeface="HelveticaNeueLT Std"/>
              </a:rPr>
              <a:t>dans les entreprises </a:t>
            </a:r>
            <a:r>
              <a:rPr lang="fr-FR" sz="2000" b="1" i="0" u="none" strike="noStrike" baseline="0" dirty="0">
                <a:solidFill>
                  <a:srgbClr val="0E3D65"/>
                </a:solidFill>
                <a:latin typeface="HelveticaNeueLT Std"/>
              </a:rPr>
              <a:t>de plus de 1 000 salariés</a:t>
            </a:r>
            <a:r>
              <a:rPr lang="fr-FR" sz="2000" b="0" i="0" u="none" strike="noStrike" baseline="0" dirty="0">
                <a:solidFill>
                  <a:srgbClr val="0E3D65"/>
                </a:solidFill>
                <a:latin typeface="HelveticaNeueLT Std"/>
              </a:rPr>
              <a:t>. À compter du </a:t>
            </a:r>
            <a:r>
              <a:rPr lang="fr-FR" sz="2000" b="1" i="0" u="none" strike="noStrike" baseline="0" dirty="0">
                <a:solidFill>
                  <a:srgbClr val="0E3D65"/>
                </a:solidFill>
                <a:latin typeface="HelveticaNeueLT Std"/>
              </a:rPr>
              <a:t>1er mars 2026</a:t>
            </a:r>
            <a:r>
              <a:rPr lang="fr-FR" sz="2000" b="0" i="0" u="none" strike="noStrike" baseline="0" dirty="0">
                <a:solidFill>
                  <a:srgbClr val="0E3D65"/>
                </a:solidFill>
                <a:latin typeface="HelveticaNeueLT Std"/>
              </a:rPr>
              <a:t>, les entreprises concernées devront respecter une répartition </a:t>
            </a:r>
            <a:r>
              <a:rPr lang="fr-FR" sz="2000" b="1" i="0" u="none" strike="noStrike" baseline="0" dirty="0">
                <a:solidFill>
                  <a:srgbClr val="0E3D65"/>
                </a:solidFill>
                <a:latin typeface="HelveticaNeueLT Std"/>
              </a:rPr>
              <a:t>d'au moins 30 % de chaque sexe parmi les cadres dirigeants et les membres des organes de direction</a:t>
            </a:r>
            <a:r>
              <a:rPr lang="fr-FR" sz="2000" b="0" i="0" u="none" strike="noStrike" baseline="0" dirty="0">
                <a:solidFill>
                  <a:srgbClr val="0E3D65"/>
                </a:solidFill>
                <a:latin typeface="HelveticaNeueLT Std"/>
              </a:rPr>
              <a:t>. Ce seuil passera à </a:t>
            </a:r>
            <a:r>
              <a:rPr lang="fr-FR" sz="2000" b="1" i="0" u="none" strike="noStrike" baseline="0" dirty="0">
                <a:solidFill>
                  <a:srgbClr val="0E3D65"/>
                </a:solidFill>
                <a:latin typeface="HelveticaNeueLT Std"/>
              </a:rPr>
              <a:t>40 % à compter du 1er mars 2029</a:t>
            </a:r>
            <a:r>
              <a:rPr lang="fr-FR" sz="2000" b="0" i="0" u="none" strike="noStrike" baseline="0" dirty="0">
                <a:solidFill>
                  <a:srgbClr val="0E3D65"/>
                </a:solidFill>
                <a:latin typeface="HelveticaNeueLT Std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68028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1C8A5-BE5C-F459-11DA-672FB5ECB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8CFC2B-8C59-BD68-9CC4-DD4361E003C9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8A7DDD-6327-411B-8338-FF05BAB81822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6A86D88-D2F6-C3B2-89CE-B2484577BC39}"/>
              </a:ext>
            </a:extLst>
          </p:cNvPr>
          <p:cNvSpPr txBox="1"/>
          <p:nvPr/>
        </p:nvSpPr>
        <p:spPr>
          <a:xfrm>
            <a:off x="8457231" y="6262907"/>
            <a:ext cx="31000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Source: </a:t>
            </a:r>
            <a:r>
              <a:rPr kumimoji="0" lang="fr-FR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Ethics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&amp; </a:t>
            </a:r>
            <a:r>
              <a:rPr kumimoji="0" lang="fr-FR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Boards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, données de chaque année en mars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AC8A9D-4E0E-E0F3-CA32-7DFAF401BB0B}"/>
              </a:ext>
            </a:extLst>
          </p:cNvPr>
          <p:cNvSpPr/>
          <p:nvPr/>
        </p:nvSpPr>
        <p:spPr>
          <a:xfrm>
            <a:off x="4947919" y="310385"/>
            <a:ext cx="2296187" cy="360000"/>
          </a:xfrm>
          <a:prstGeom prst="rect">
            <a:avLst/>
          </a:prstGeom>
          <a:ln w="6350">
            <a:solidFill>
              <a:srgbClr val="1E66FF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1400" b="1" noProof="0" dirty="0">
                <a:solidFill>
                  <a:srgbClr val="1E66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E&amp;B Automotive France</a:t>
            </a:r>
          </a:p>
        </p:txBody>
      </p:sp>
      <p:pic>
        <p:nvPicPr>
          <p:cNvPr id="6" name="Picture 2" descr="Drapeau de la France — Wikipédia">
            <a:extLst>
              <a:ext uri="{FF2B5EF4-FFF2-40B4-BE49-F238E27FC236}">
                <a16:creationId xmlns:a16="http://schemas.microsoft.com/office/drawing/2014/main" id="{68553815-7BF6-E1C1-C5F7-6C731DB06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42" y="343325"/>
            <a:ext cx="486615" cy="32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0F557914-C70C-1148-8E5C-06635B94E35B}"/>
              </a:ext>
            </a:extLst>
          </p:cNvPr>
          <p:cNvCxnSpPr>
            <a:cxnSpLocks/>
          </p:cNvCxnSpPr>
          <p:nvPr/>
        </p:nvCxnSpPr>
        <p:spPr>
          <a:xfrm flipV="1">
            <a:off x="6775868" y="3210045"/>
            <a:ext cx="2054367" cy="425649"/>
          </a:xfrm>
          <a:prstGeom prst="line">
            <a:avLst/>
          </a:prstGeom>
          <a:ln w="28575">
            <a:solidFill>
              <a:srgbClr val="015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>
            <a:extLst>
              <a:ext uri="{FF2B5EF4-FFF2-40B4-BE49-F238E27FC236}">
                <a16:creationId xmlns:a16="http://schemas.microsoft.com/office/drawing/2014/main" id="{18072A85-28CB-70D2-D9F8-264E0746341A}"/>
              </a:ext>
            </a:extLst>
          </p:cNvPr>
          <p:cNvSpPr txBox="1"/>
          <p:nvPr/>
        </p:nvSpPr>
        <p:spPr>
          <a:xfrm>
            <a:off x="792944" y="1100368"/>
            <a:ext cx="1059671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fr-FR" sz="20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Et il y a urgence pour atteindre le 1</a:t>
            </a:r>
            <a:r>
              <a:rPr lang="fr-FR" sz="2000" b="1" baseline="30000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er</a:t>
            </a:r>
            <a:r>
              <a:rPr lang="fr-FR" sz="20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 seuil de la loi </a:t>
            </a:r>
            <a:r>
              <a:rPr lang="fr-FR" sz="2000" b="1" noProof="0" dirty="0" err="1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Rixain</a:t>
            </a:r>
            <a:r>
              <a:rPr lang="fr-FR" sz="20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 en mars 2026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259873B-BA21-FE49-CC47-B451489FBD5F}"/>
              </a:ext>
            </a:extLst>
          </p:cNvPr>
          <p:cNvSpPr txBox="1"/>
          <p:nvPr/>
        </p:nvSpPr>
        <p:spPr>
          <a:xfrm>
            <a:off x="9897034" y="2871007"/>
            <a:ext cx="2259106" cy="24314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u="sng" noProof="0" dirty="0"/>
              <a:t>Hypothèses </a:t>
            </a:r>
            <a:r>
              <a:rPr lang="fr-FR" sz="1400" noProof="0" dirty="0"/>
              <a:t>:</a:t>
            </a:r>
          </a:p>
          <a:p>
            <a:pPr algn="ctr"/>
            <a:endParaRPr lang="fr-FR" sz="1400" noProof="0" dirty="0"/>
          </a:p>
          <a:p>
            <a:pPr algn="ctr"/>
            <a:r>
              <a:rPr lang="fr-FR" sz="1200" noProof="0" dirty="0"/>
              <a:t>1. Maintien de la taille des Comex et remplacement des hommes par des femmes</a:t>
            </a:r>
          </a:p>
          <a:p>
            <a:pPr algn="ctr"/>
            <a:r>
              <a:rPr lang="fr-FR" sz="1200" noProof="0" dirty="0"/>
              <a:t>2. Maintient du nombre d’hommes dans les Comex</a:t>
            </a:r>
          </a:p>
          <a:p>
            <a:pPr algn="ctr"/>
            <a:endParaRPr lang="fr-FR" sz="1400" noProof="0" dirty="0"/>
          </a:p>
          <a:p>
            <a:pPr algn="ctr"/>
            <a:endParaRPr lang="fr-FR" sz="1400" noProof="0" dirty="0"/>
          </a:p>
          <a:p>
            <a:pPr algn="ctr"/>
            <a:r>
              <a:rPr lang="fr-FR" sz="1200" b="1" noProof="0" dirty="0">
                <a:solidFill>
                  <a:srgbClr val="0554FF"/>
                </a:solidFill>
              </a:rPr>
              <a:t>entre 14 et 19 femmes à nommer dans les Comex/ Codir des 6 sociétés</a:t>
            </a: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B0B47726-76B6-85EE-4EE2-878BBD69E0F0}"/>
              </a:ext>
            </a:extLst>
          </p:cNvPr>
          <p:cNvCxnSpPr>
            <a:cxnSpLocks/>
          </p:cNvCxnSpPr>
          <p:nvPr/>
        </p:nvCxnSpPr>
        <p:spPr>
          <a:xfrm>
            <a:off x="6813968" y="4060284"/>
            <a:ext cx="786982" cy="276999"/>
          </a:xfrm>
          <a:prstGeom prst="line">
            <a:avLst/>
          </a:prstGeom>
          <a:ln w="28575">
            <a:solidFill>
              <a:srgbClr val="015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BC31D2B4-6F9A-B24F-9B6D-924B2733DDBF}"/>
              </a:ext>
            </a:extLst>
          </p:cNvPr>
          <p:cNvCxnSpPr>
            <a:cxnSpLocks/>
            <a:endCxn id="54" idx="1"/>
          </p:cNvCxnSpPr>
          <p:nvPr/>
        </p:nvCxnSpPr>
        <p:spPr>
          <a:xfrm flipV="1">
            <a:off x="6680144" y="2358785"/>
            <a:ext cx="1326351" cy="828475"/>
          </a:xfrm>
          <a:prstGeom prst="straightConnector1">
            <a:avLst/>
          </a:prstGeom>
          <a:ln w="28575">
            <a:solidFill>
              <a:srgbClr val="0156FF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B0ADA04E-B618-559D-0092-298367F1BCE2}"/>
              </a:ext>
            </a:extLst>
          </p:cNvPr>
          <p:cNvSpPr/>
          <p:nvPr/>
        </p:nvSpPr>
        <p:spPr>
          <a:xfrm>
            <a:off x="8006495" y="1820176"/>
            <a:ext cx="1297150" cy="107721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5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ED7D3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2026</a:t>
            </a:r>
          </a:p>
          <a:p>
            <a:pPr algn="ctr"/>
            <a:r>
              <a:rPr lang="fr-FR" sz="3200" b="1" cap="none" spc="5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554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30% ?</a:t>
            </a:r>
          </a:p>
        </p:txBody>
      </p:sp>
      <p:sp>
        <p:nvSpPr>
          <p:cNvPr id="57" name="Flèche : bas 56">
            <a:extLst>
              <a:ext uri="{FF2B5EF4-FFF2-40B4-BE49-F238E27FC236}">
                <a16:creationId xmlns:a16="http://schemas.microsoft.com/office/drawing/2014/main" id="{BDA98F3C-9067-29C6-7C8F-AD4748F78C33}"/>
              </a:ext>
            </a:extLst>
          </p:cNvPr>
          <p:cNvSpPr/>
          <p:nvPr/>
        </p:nvSpPr>
        <p:spPr>
          <a:xfrm>
            <a:off x="10936942" y="4303059"/>
            <a:ext cx="152399" cy="268941"/>
          </a:xfrm>
          <a:prstGeom prst="downArrow">
            <a:avLst/>
          </a:prstGeom>
          <a:solidFill>
            <a:srgbClr val="055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pic>
        <p:nvPicPr>
          <p:cNvPr id="5" name="Picture 45" descr="Picture 45">
            <a:extLst>
              <a:ext uri="{FF2B5EF4-FFF2-40B4-BE49-F238E27FC236}">
                <a16:creationId xmlns:a16="http://schemas.microsoft.com/office/drawing/2014/main" id="{9A0EEC8D-AAEB-95BD-4DA8-918F7997300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395898" y="3709577"/>
            <a:ext cx="481806" cy="455166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2" descr="Picture 2">
            <a:extLst>
              <a:ext uri="{FF2B5EF4-FFF2-40B4-BE49-F238E27FC236}">
                <a16:creationId xmlns:a16="http://schemas.microsoft.com/office/drawing/2014/main" id="{7886BB3F-FC1E-C5C5-CD20-C79E58204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658" y="4712407"/>
            <a:ext cx="518990" cy="518990"/>
          </a:xfrm>
          <a:prstGeom prst="rect">
            <a:avLst/>
          </a:prstGeom>
          <a:solidFill>
            <a:srgbClr val="0554FF"/>
          </a:solidFill>
          <a:ln w="12700">
            <a:miter lim="400000"/>
          </a:ln>
        </p:spPr>
      </p:pic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955E61CB-0BE0-7674-E848-E1B3CB7A92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9941714"/>
              </p:ext>
            </p:extLst>
          </p:nvPr>
        </p:nvGraphicFramePr>
        <p:xfrm>
          <a:off x="851648" y="2634073"/>
          <a:ext cx="6365065" cy="363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15654D03-DB1E-75E7-2432-8F0BE1055159}"/>
              </a:ext>
            </a:extLst>
          </p:cNvPr>
          <p:cNvSpPr txBox="1"/>
          <p:nvPr/>
        </p:nvSpPr>
        <p:spPr>
          <a:xfrm>
            <a:off x="1271780" y="3563488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noProof="0" dirty="0">
                <a:solidFill>
                  <a:srgbClr val="002060"/>
                </a:solidFill>
              </a:rPr>
              <a:t>13%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54935C3-59AA-131D-3066-21B2A0CD8BE1}"/>
              </a:ext>
            </a:extLst>
          </p:cNvPr>
          <p:cNvSpPr txBox="1"/>
          <p:nvPr/>
        </p:nvSpPr>
        <p:spPr>
          <a:xfrm>
            <a:off x="2225794" y="3563488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noProof="0" dirty="0">
                <a:solidFill>
                  <a:srgbClr val="002060"/>
                </a:solidFill>
              </a:rPr>
              <a:t>13,9%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B3D1C95-51E2-F8A3-E814-F34986008632}"/>
              </a:ext>
            </a:extLst>
          </p:cNvPr>
          <p:cNvSpPr txBox="1"/>
          <p:nvPr/>
        </p:nvSpPr>
        <p:spPr>
          <a:xfrm>
            <a:off x="3229842" y="3392835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noProof="0" dirty="0">
                <a:solidFill>
                  <a:srgbClr val="002060"/>
                </a:solidFill>
              </a:rPr>
              <a:t>16,8%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7640E19-E3E5-286B-2349-6C4EBAE35E8B}"/>
              </a:ext>
            </a:extLst>
          </p:cNvPr>
          <p:cNvSpPr txBox="1"/>
          <p:nvPr/>
        </p:nvSpPr>
        <p:spPr>
          <a:xfrm>
            <a:off x="4222853" y="3011138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noProof="0" dirty="0">
                <a:solidFill>
                  <a:srgbClr val="002060"/>
                </a:solidFill>
              </a:rPr>
              <a:t>18,6%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CD8C63F-B3A4-A359-21E3-44BE9B0EA209}"/>
              </a:ext>
            </a:extLst>
          </p:cNvPr>
          <p:cNvSpPr txBox="1"/>
          <p:nvPr/>
        </p:nvSpPr>
        <p:spPr>
          <a:xfrm>
            <a:off x="6272795" y="3298202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noProof="0" dirty="0">
                <a:solidFill>
                  <a:srgbClr val="002060"/>
                </a:solidFill>
              </a:rPr>
              <a:t>19,4%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2C998B0-DA76-D9E4-97C9-6096FE8A061C}"/>
              </a:ext>
            </a:extLst>
          </p:cNvPr>
          <p:cNvSpPr txBox="1"/>
          <p:nvPr/>
        </p:nvSpPr>
        <p:spPr>
          <a:xfrm>
            <a:off x="5267834" y="2511710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noProof="0" dirty="0">
                <a:solidFill>
                  <a:srgbClr val="002060"/>
                </a:solidFill>
              </a:rPr>
              <a:t>19,7%</a:t>
            </a:r>
          </a:p>
        </p:txBody>
      </p:sp>
      <p:graphicFrame>
        <p:nvGraphicFramePr>
          <p:cNvPr id="39" name="Graphique 38">
            <a:extLst>
              <a:ext uri="{FF2B5EF4-FFF2-40B4-BE49-F238E27FC236}">
                <a16:creationId xmlns:a16="http://schemas.microsoft.com/office/drawing/2014/main" id="{76B0E6ED-53AD-4120-6E50-BCDE6BD00A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3675929"/>
              </p:ext>
            </p:extLst>
          </p:nvPr>
        </p:nvGraphicFramePr>
        <p:xfrm>
          <a:off x="7031413" y="2899642"/>
          <a:ext cx="2851635" cy="315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07458556-DC94-305B-8774-D941A6A2C04A}"/>
              </a:ext>
            </a:extLst>
          </p:cNvPr>
          <p:cNvCxnSpPr>
            <a:cxnSpLocks/>
          </p:cNvCxnSpPr>
          <p:nvPr/>
        </p:nvCxnSpPr>
        <p:spPr>
          <a:xfrm flipV="1">
            <a:off x="6775868" y="3635694"/>
            <a:ext cx="825082" cy="2248"/>
          </a:xfrm>
          <a:prstGeom prst="line">
            <a:avLst/>
          </a:prstGeom>
          <a:ln w="28575">
            <a:solidFill>
              <a:srgbClr val="0156FF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64F9B85B-EC3C-07F5-FDB5-54D496130642}"/>
              </a:ext>
            </a:extLst>
          </p:cNvPr>
          <p:cNvCxnSpPr>
            <a:cxnSpLocks/>
          </p:cNvCxnSpPr>
          <p:nvPr/>
        </p:nvCxnSpPr>
        <p:spPr>
          <a:xfrm flipV="1">
            <a:off x="6775868" y="4022239"/>
            <a:ext cx="2054367" cy="35797"/>
          </a:xfrm>
          <a:prstGeom prst="line">
            <a:avLst/>
          </a:prstGeom>
          <a:ln w="28575">
            <a:solidFill>
              <a:srgbClr val="015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68">
            <a:extLst>
              <a:ext uri="{FF2B5EF4-FFF2-40B4-BE49-F238E27FC236}">
                <a16:creationId xmlns:a16="http://schemas.microsoft.com/office/drawing/2014/main" id="{58578831-E079-2239-98C7-987AC3A1DB99}"/>
              </a:ext>
            </a:extLst>
          </p:cNvPr>
          <p:cNvSpPr txBox="1"/>
          <p:nvPr/>
        </p:nvSpPr>
        <p:spPr>
          <a:xfrm>
            <a:off x="6868876" y="3658948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noProof="0" dirty="0">
                <a:solidFill>
                  <a:srgbClr val="ED7D31"/>
                </a:solidFill>
              </a:rPr>
              <a:t>+14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E91432FC-C2AF-30C5-4BB8-62568D9C00CD}"/>
              </a:ext>
            </a:extLst>
          </p:cNvPr>
          <p:cNvSpPr txBox="1"/>
          <p:nvPr/>
        </p:nvSpPr>
        <p:spPr>
          <a:xfrm>
            <a:off x="8148000" y="3490775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noProof="0" dirty="0">
                <a:solidFill>
                  <a:srgbClr val="ED7D31"/>
                </a:solidFill>
              </a:rPr>
              <a:t>+19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405B51A-AF74-C8D1-9093-685E6007CC61}"/>
              </a:ext>
            </a:extLst>
          </p:cNvPr>
          <p:cNvSpPr txBox="1"/>
          <p:nvPr/>
        </p:nvSpPr>
        <p:spPr>
          <a:xfrm>
            <a:off x="5869281" y="440081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noProof="0" dirty="0">
                <a:solidFill>
                  <a:srgbClr val="0554FF"/>
                </a:solidFill>
              </a:rPr>
              <a:t>*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6B617767-0AEE-BEF3-A198-401FB8EDFC6D}"/>
              </a:ext>
            </a:extLst>
          </p:cNvPr>
          <p:cNvCxnSpPr/>
          <p:nvPr/>
        </p:nvCxnSpPr>
        <p:spPr>
          <a:xfrm>
            <a:off x="5869281" y="4560570"/>
            <a:ext cx="351269" cy="226666"/>
          </a:xfrm>
          <a:prstGeom prst="straightConnector1">
            <a:avLst/>
          </a:prstGeom>
          <a:ln>
            <a:solidFill>
              <a:srgbClr val="0554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DEF007EE-101E-20B8-B642-7B51A4D31D21}"/>
              </a:ext>
            </a:extLst>
          </p:cNvPr>
          <p:cNvSpPr txBox="1"/>
          <p:nvPr/>
        </p:nvSpPr>
        <p:spPr>
          <a:xfrm>
            <a:off x="1478132" y="6252154"/>
            <a:ext cx="69124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noProof="0" dirty="0"/>
              <a:t>* Réduction significative du nombre total de membres de Comex du fait du remaniement du Comex de </a:t>
            </a:r>
            <a:r>
              <a:rPr lang="fr-FR" sz="900" noProof="0" dirty="0" err="1"/>
              <a:t>Stellantis</a:t>
            </a:r>
            <a:r>
              <a:rPr lang="fr-FR" sz="900" noProof="0" dirty="0"/>
              <a:t> en décembre 2024</a:t>
            </a:r>
          </a:p>
        </p:txBody>
      </p:sp>
    </p:spTree>
    <p:extLst>
      <p:ext uri="{BB962C8B-B14F-4D97-AF65-F5344CB8AC3E}">
        <p14:creationId xmlns:p14="http://schemas.microsoft.com/office/powerpoint/2010/main" val="3491973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 43">
            <a:extLst>
              <a:ext uri="{FF2B5EF4-FFF2-40B4-BE49-F238E27FC236}">
                <a16:creationId xmlns:a16="http://schemas.microsoft.com/office/drawing/2014/main" id="{A7E5C9FC-D1D6-4F72-B2FB-248FE58B86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51" b="13885"/>
          <a:stretch/>
        </p:blipFill>
        <p:spPr>
          <a:xfrm>
            <a:off x="0" y="1072370"/>
            <a:ext cx="12192000" cy="5058642"/>
          </a:xfrm>
          <a:prstGeom prst="rect">
            <a:avLst/>
          </a:prstGeom>
          <a:solidFill>
            <a:srgbClr val="1F66FF"/>
          </a:solidFill>
        </p:spPr>
      </p:pic>
      <p:grpSp>
        <p:nvGrpSpPr>
          <p:cNvPr id="45" name="Groupe 44">
            <a:extLst>
              <a:ext uri="{FF2B5EF4-FFF2-40B4-BE49-F238E27FC236}">
                <a16:creationId xmlns:a16="http://schemas.microsoft.com/office/drawing/2014/main" id="{2F0BC7AF-D12F-44A5-B451-DB7E62653313}"/>
              </a:ext>
            </a:extLst>
          </p:cNvPr>
          <p:cNvGrpSpPr/>
          <p:nvPr/>
        </p:nvGrpSpPr>
        <p:grpSpPr>
          <a:xfrm>
            <a:off x="2316163" y="1312986"/>
            <a:ext cx="6312022" cy="4472644"/>
            <a:chOff x="930154" y="1287876"/>
            <a:chExt cx="4219199" cy="2634750"/>
          </a:xfrm>
        </p:grpSpPr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F8C61B3F-E247-4B7A-92D3-C865987C11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1504"/>
            <a:stretch/>
          </p:blipFill>
          <p:spPr>
            <a:xfrm>
              <a:off x="2308237" y="1585619"/>
              <a:ext cx="2279868" cy="1383418"/>
            </a:xfrm>
            <a:prstGeom prst="rect">
              <a:avLst/>
            </a:prstGeom>
          </p:spPr>
        </p:pic>
        <p:pic>
          <p:nvPicPr>
            <p:cNvPr id="47" name="Image 29">
              <a:extLst>
                <a:ext uri="{FF2B5EF4-FFF2-40B4-BE49-F238E27FC236}">
                  <a16:creationId xmlns:a16="http://schemas.microsoft.com/office/drawing/2014/main" id="{4E1590EB-2764-49F6-B502-5E6B2590F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925" y="1494044"/>
              <a:ext cx="1314973" cy="1217184"/>
            </a:xfrm>
            <a:prstGeom prst="rect">
              <a:avLst/>
            </a:prstGeom>
          </p:spPr>
        </p:pic>
        <p:pic>
          <p:nvPicPr>
            <p:cNvPr id="48" name="Image 14">
              <a:extLst>
                <a:ext uri="{FF2B5EF4-FFF2-40B4-BE49-F238E27FC236}">
                  <a16:creationId xmlns:a16="http://schemas.microsoft.com/office/drawing/2014/main" id="{F6D8389B-EA99-459B-8FFA-C7EA08AA0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14832" y="1523920"/>
              <a:ext cx="2279868" cy="80976"/>
            </a:xfrm>
            <a:prstGeom prst="rect">
              <a:avLst/>
            </a:prstGeom>
          </p:spPr>
        </p:pic>
        <p:pic>
          <p:nvPicPr>
            <p:cNvPr id="49" name="Image 15">
              <a:extLst>
                <a:ext uri="{FF2B5EF4-FFF2-40B4-BE49-F238E27FC236}">
                  <a16:creationId xmlns:a16="http://schemas.microsoft.com/office/drawing/2014/main" id="{E07848CE-67F9-4C6F-8402-8A1FE24FC0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5451" b="36266"/>
            <a:stretch/>
          </p:blipFill>
          <p:spPr>
            <a:xfrm>
              <a:off x="2314832" y="1604896"/>
              <a:ext cx="2264037" cy="1116744"/>
            </a:xfrm>
            <a:prstGeom prst="rect">
              <a:avLst/>
            </a:prstGeom>
          </p:spPr>
        </p:pic>
        <p:pic>
          <p:nvPicPr>
            <p:cNvPr id="50" name="Picture 13" descr="http://timslatter.co.za/wp-content/uploads/revslider/SLIDE%203%20-%20Web%20Design/Mockup-imac-front-tscom.png">
              <a:extLst>
                <a:ext uri="{FF2B5EF4-FFF2-40B4-BE49-F238E27FC236}">
                  <a16:creationId xmlns:a16="http://schemas.microsoft.com/office/drawing/2014/main" id="{F740702B-BA57-4AF7-B29C-212E26638C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178" y="1287876"/>
              <a:ext cx="3395175" cy="2204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7" descr="cd2172dc-5adf-47d3-bd67-8ef5ed22c403@fspsa">
              <a:extLst>
                <a:ext uri="{FF2B5EF4-FFF2-40B4-BE49-F238E27FC236}">
                  <a16:creationId xmlns:a16="http://schemas.microsoft.com/office/drawing/2014/main" id="{DC2FF958-E775-4321-A3F8-A5CE08B494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5500" y="3159994"/>
              <a:ext cx="299201" cy="463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6" descr="http://assets.stickpng.com/thumbs/580b57fbd9996e24bc43bfc5.png">
              <a:extLst>
                <a:ext uri="{FF2B5EF4-FFF2-40B4-BE49-F238E27FC236}">
                  <a16:creationId xmlns:a16="http://schemas.microsoft.com/office/drawing/2014/main" id="{B1635DA8-0B09-42CB-9B53-7E718336B4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6312" y="3063954"/>
              <a:ext cx="925554" cy="858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Image 52">
              <a:extLst>
                <a:ext uri="{FF2B5EF4-FFF2-40B4-BE49-F238E27FC236}">
                  <a16:creationId xmlns:a16="http://schemas.microsoft.com/office/drawing/2014/main" id="{D849C3FF-CA07-4F72-B192-ED54A2EE62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b="16794"/>
            <a:stretch/>
          </p:blipFill>
          <p:spPr>
            <a:xfrm>
              <a:off x="2316811" y="1590926"/>
              <a:ext cx="2270632" cy="1182244"/>
            </a:xfrm>
            <a:prstGeom prst="rect">
              <a:avLst/>
            </a:prstGeom>
          </p:spPr>
        </p:pic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FAB80CEA-EC99-4EA5-A9A7-9D43165A0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722945" y="1602611"/>
              <a:ext cx="808530" cy="424683"/>
            </a:xfrm>
            <a:prstGeom prst="rect">
              <a:avLst/>
            </a:prstGeom>
          </p:spPr>
        </p:pic>
        <p:pic>
          <p:nvPicPr>
            <p:cNvPr id="55" name="Image 54">
              <a:extLst>
                <a:ext uri="{FF2B5EF4-FFF2-40B4-BE49-F238E27FC236}">
                  <a16:creationId xmlns:a16="http://schemas.microsoft.com/office/drawing/2014/main" id="{D82E59F1-B07B-469C-9C51-035991B88E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47" r="3256" b="3516"/>
            <a:stretch/>
          </p:blipFill>
          <p:spPr>
            <a:xfrm>
              <a:off x="1360844" y="1567094"/>
              <a:ext cx="780344" cy="1143312"/>
            </a:xfrm>
            <a:prstGeom prst="rect">
              <a:avLst/>
            </a:prstGeom>
          </p:spPr>
        </p:pic>
        <p:pic>
          <p:nvPicPr>
            <p:cNvPr id="56" name="Image 55">
              <a:extLst>
                <a:ext uri="{FF2B5EF4-FFF2-40B4-BE49-F238E27FC236}">
                  <a16:creationId xmlns:a16="http://schemas.microsoft.com/office/drawing/2014/main" id="{3C4D288A-0E2C-4271-BD86-D970496EAE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t="5357" b="22735"/>
            <a:stretch/>
          </p:blipFill>
          <p:spPr>
            <a:xfrm>
              <a:off x="2316986" y="2045689"/>
              <a:ext cx="2271955" cy="727481"/>
            </a:xfrm>
            <a:prstGeom prst="rect">
              <a:avLst/>
            </a:prstGeom>
          </p:spPr>
        </p:pic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id="{B37069D7-8B64-4327-85DD-423F179F6DBA}"/>
                </a:ext>
              </a:extLst>
            </p:cNvPr>
            <p:cNvGrpSpPr/>
            <p:nvPr/>
          </p:nvGrpSpPr>
          <p:grpSpPr>
            <a:xfrm>
              <a:off x="930154" y="2531114"/>
              <a:ext cx="2196926" cy="1217184"/>
              <a:chOff x="7787570" y="3950392"/>
              <a:chExt cx="2019046" cy="1238074"/>
            </a:xfrm>
          </p:grpSpPr>
          <p:grpSp>
            <p:nvGrpSpPr>
              <p:cNvPr id="59" name="Groupe 19">
                <a:extLst>
                  <a:ext uri="{FF2B5EF4-FFF2-40B4-BE49-F238E27FC236}">
                    <a16:creationId xmlns:a16="http://schemas.microsoft.com/office/drawing/2014/main" id="{9FB0AB2C-B05C-428C-8086-087A9C5E7385}"/>
                  </a:ext>
                </a:extLst>
              </p:cNvPr>
              <p:cNvGrpSpPr/>
              <p:nvPr/>
            </p:nvGrpSpPr>
            <p:grpSpPr>
              <a:xfrm>
                <a:off x="7787570" y="3950392"/>
                <a:ext cx="1157125" cy="1238074"/>
                <a:chOff x="6663268" y="3290205"/>
                <a:chExt cx="2679262" cy="2673186"/>
              </a:xfrm>
            </p:grpSpPr>
            <p:pic>
              <p:nvPicPr>
                <p:cNvPr id="64" name="Image 20">
                  <a:extLst>
                    <a:ext uri="{FF2B5EF4-FFF2-40B4-BE49-F238E27FC236}">
                      <a16:creationId xmlns:a16="http://schemas.microsoft.com/office/drawing/2014/main" id="{2F0A57B0-F677-47D8-A8B5-26442DDA58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4883" y="3401435"/>
                  <a:ext cx="1702783" cy="2422777"/>
                </a:xfrm>
                <a:prstGeom prst="rect">
                  <a:avLst/>
                </a:prstGeom>
              </p:spPr>
            </p:pic>
            <p:pic>
              <p:nvPicPr>
                <p:cNvPr id="65" name="Image 21">
                  <a:extLst>
                    <a:ext uri="{FF2B5EF4-FFF2-40B4-BE49-F238E27FC236}">
                      <a16:creationId xmlns:a16="http://schemas.microsoft.com/office/drawing/2014/main" id="{AFD7AB7E-4470-4409-9622-0D3B145994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63268" y="3290205"/>
                  <a:ext cx="2679262" cy="2673186"/>
                </a:xfrm>
                <a:prstGeom prst="rect">
                  <a:avLst/>
                </a:prstGeom>
              </p:spPr>
            </p:pic>
          </p:grpSp>
          <p:grpSp>
            <p:nvGrpSpPr>
              <p:cNvPr id="60" name="Groupe 16">
                <a:extLst>
                  <a:ext uri="{FF2B5EF4-FFF2-40B4-BE49-F238E27FC236}">
                    <a16:creationId xmlns:a16="http://schemas.microsoft.com/office/drawing/2014/main" id="{6A0573F4-1164-4468-B50B-32240B16566C}"/>
                  </a:ext>
                </a:extLst>
              </p:cNvPr>
              <p:cNvGrpSpPr/>
              <p:nvPr/>
            </p:nvGrpSpPr>
            <p:grpSpPr>
              <a:xfrm>
                <a:off x="8649491" y="3950392"/>
                <a:ext cx="1157125" cy="1238074"/>
                <a:chOff x="4042629" y="3012342"/>
                <a:chExt cx="1857802" cy="1853589"/>
              </a:xfrm>
            </p:grpSpPr>
            <p:pic>
              <p:nvPicPr>
                <p:cNvPr id="62" name="Image 17">
                  <a:extLst>
                    <a:ext uri="{FF2B5EF4-FFF2-40B4-BE49-F238E27FC236}">
                      <a16:creationId xmlns:a16="http://schemas.microsoft.com/office/drawing/2014/main" id="{7C0465A9-8DAE-4548-AD6B-76539F99AF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361986" y="3097161"/>
                  <a:ext cx="1221503" cy="1644172"/>
                </a:xfrm>
                <a:prstGeom prst="rect">
                  <a:avLst/>
                </a:prstGeom>
              </p:spPr>
            </p:pic>
            <p:pic>
              <p:nvPicPr>
                <p:cNvPr id="63" name="Image 18">
                  <a:extLst>
                    <a:ext uri="{FF2B5EF4-FFF2-40B4-BE49-F238E27FC236}">
                      <a16:creationId xmlns:a16="http://schemas.microsoft.com/office/drawing/2014/main" id="{CB613469-0BC3-41A5-BED2-3894DAEB1C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42629" y="3012342"/>
                  <a:ext cx="1857802" cy="1853589"/>
                </a:xfrm>
                <a:prstGeom prst="rect">
                  <a:avLst/>
                </a:prstGeom>
              </p:spPr>
            </p:pic>
          </p:grpSp>
          <p:pic>
            <p:nvPicPr>
              <p:cNvPr id="61" name="Image 5">
                <a:extLst>
                  <a:ext uri="{FF2B5EF4-FFF2-40B4-BE49-F238E27FC236}">
                    <a16:creationId xmlns:a16="http://schemas.microsoft.com/office/drawing/2014/main" id="{48FA841D-07A6-4F42-B35A-E7A84B1B83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854867" y="4035997"/>
                <a:ext cx="735402" cy="1071815"/>
              </a:xfrm>
              <a:prstGeom prst="rect">
                <a:avLst/>
              </a:prstGeom>
            </p:spPr>
          </p:pic>
        </p:grp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B38B222-6383-4204-9BFC-CFC42175A8C1}"/>
                </a:ext>
              </a:extLst>
            </p:cNvPr>
            <p:cNvSpPr/>
            <p:nvPr/>
          </p:nvSpPr>
          <p:spPr>
            <a:xfrm>
              <a:off x="2787805" y="1541760"/>
              <a:ext cx="1373830" cy="45719"/>
            </a:xfrm>
            <a:prstGeom prst="rect">
              <a:avLst/>
            </a:prstGeom>
            <a:solidFill>
              <a:srgbClr val="1109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noProof="0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B3CFD91-E55B-E44C-3AFA-AE6E57D8B863}"/>
              </a:ext>
            </a:extLst>
          </p:cNvPr>
          <p:cNvSpPr/>
          <p:nvPr/>
        </p:nvSpPr>
        <p:spPr>
          <a:xfrm>
            <a:off x="7054879" y="3078738"/>
            <a:ext cx="556455" cy="57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fr-FR" sz="400" noProof="0" dirty="0">
                <a:solidFill>
                  <a:srgbClr val="0555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xxx XXXX (ABCD)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D2B7C5-1E19-C62F-51FD-527A53960938}"/>
              </a:ext>
            </a:extLst>
          </p:cNvPr>
          <p:cNvSpPr/>
          <p:nvPr/>
        </p:nvSpPr>
        <p:spPr>
          <a:xfrm>
            <a:off x="4882457" y="3102609"/>
            <a:ext cx="556455" cy="57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fr-FR" sz="400" noProof="0" dirty="0">
                <a:solidFill>
                  <a:srgbClr val="0555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xxx XXXX</a:t>
            </a:r>
          </a:p>
        </p:txBody>
      </p:sp>
      <p:sp>
        <p:nvSpPr>
          <p:cNvPr id="27" name="ZoneTexte 21">
            <a:extLst>
              <a:ext uri="{FF2B5EF4-FFF2-40B4-BE49-F238E27FC236}">
                <a16:creationId xmlns:a16="http://schemas.microsoft.com/office/drawing/2014/main" id="{2A171C8D-AD03-BF43-9383-31731B5D3D82}"/>
              </a:ext>
            </a:extLst>
          </p:cNvPr>
          <p:cNvSpPr txBox="1"/>
          <p:nvPr/>
        </p:nvSpPr>
        <p:spPr>
          <a:xfrm>
            <a:off x="8264114" y="3184446"/>
            <a:ext cx="35342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Century Gothic"/>
              </a:rPr>
              <a:t>ETHICS &amp; BOARDS</a:t>
            </a:r>
          </a:p>
          <a:p>
            <a:pPr algn="ctr"/>
            <a:endParaRPr lang="fr-FR" b="1" noProof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Century Gothic"/>
            </a:endParaRPr>
          </a:p>
          <a:p>
            <a:pPr algn="ctr"/>
            <a:r>
              <a:rPr lang="fr-FR" b="1" noProof="0" dirty="0">
                <a:solidFill>
                  <a:schemeClr val="bg1"/>
                </a:solidFill>
                <a:cs typeface="Helvetica Neue"/>
              </a:rPr>
              <a:t>The </a:t>
            </a:r>
            <a:r>
              <a:rPr lang="fr-FR" b="1" noProof="0" dirty="0" err="1">
                <a:solidFill>
                  <a:schemeClr val="bg1"/>
                </a:solidFill>
                <a:cs typeface="Helvetica Neue"/>
              </a:rPr>
              <a:t>Sustainable</a:t>
            </a:r>
            <a:r>
              <a:rPr lang="fr-FR" b="1" noProof="0" dirty="0">
                <a:solidFill>
                  <a:schemeClr val="bg1"/>
                </a:solidFill>
                <a:cs typeface="Helvetica Neue"/>
              </a:rPr>
              <a:t> </a:t>
            </a:r>
            <a:r>
              <a:rPr lang="fr-FR" b="1" noProof="0" dirty="0" err="1">
                <a:solidFill>
                  <a:schemeClr val="bg1"/>
                </a:solidFill>
                <a:cs typeface="Helvetica Neue"/>
              </a:rPr>
              <a:t>Governance</a:t>
            </a:r>
            <a:r>
              <a:rPr lang="fr-FR" b="1" noProof="0" dirty="0">
                <a:solidFill>
                  <a:schemeClr val="bg1"/>
                </a:solidFill>
                <a:cs typeface="Helvetica Neue"/>
              </a:rPr>
              <a:t> </a:t>
            </a:r>
            <a:r>
              <a:rPr lang="fr-FR" b="1" noProof="0" dirty="0" err="1">
                <a:solidFill>
                  <a:schemeClr val="bg1"/>
                </a:solidFill>
                <a:cs typeface="Helvetica Neue"/>
              </a:rPr>
              <a:t>Specialist</a:t>
            </a:r>
            <a:endParaRPr lang="fr-FR" b="1" noProof="0" dirty="0">
              <a:solidFill>
                <a:schemeClr val="bg1"/>
              </a:solidFill>
              <a:cs typeface="Helvetica Neue"/>
            </a:endParaRPr>
          </a:p>
          <a:p>
            <a:pPr algn="ctr"/>
            <a:endParaRPr lang="fr-FR" sz="1200" b="1" noProof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Century Gothic"/>
            </a:endParaRPr>
          </a:p>
          <a:p>
            <a:pPr algn="ctr"/>
            <a:r>
              <a:rPr lang="fr-FR" sz="1200" u="sng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Century Gothic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www.ethicsandboards.com</a:t>
            </a:r>
            <a:endParaRPr lang="fr-FR" sz="1200" u="sng" noProof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Century Gothic"/>
            </a:endParaRPr>
          </a:p>
          <a:p>
            <a:pPr algn="ctr"/>
            <a:endParaRPr lang="fr-FR" sz="1200" noProof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41195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39391-2DB7-DC5E-C54C-75AA3EDEB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3F7303AC-ED24-FBCF-D664-67A43BE5C00F}"/>
              </a:ext>
            </a:extLst>
          </p:cNvPr>
          <p:cNvSpPr txBox="1"/>
          <p:nvPr/>
        </p:nvSpPr>
        <p:spPr>
          <a:xfrm>
            <a:off x="0" y="1550717"/>
            <a:ext cx="12192000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fr-FR" sz="4000" b="1" noProof="0" dirty="0">
                <a:solidFill>
                  <a:srgbClr val="2557F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Focus</a:t>
            </a:r>
          </a:p>
          <a:p>
            <a:pPr algn="ctr">
              <a:defRPr/>
            </a:pPr>
            <a:r>
              <a:rPr lang="fr-FR" b="1" noProof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E&amp;B Automotive France</a:t>
            </a:r>
          </a:p>
          <a:p>
            <a:pPr algn="ctr">
              <a:defRPr/>
            </a:pPr>
            <a:endParaRPr lang="fr-FR" b="1" noProof="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Helvetica Neue"/>
            </a:endParaRPr>
          </a:p>
          <a:p>
            <a:pPr algn="ctr">
              <a:defRPr/>
            </a:pPr>
            <a:r>
              <a:rPr lang="fr-FR" sz="14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Faurecia</a:t>
            </a:r>
          </a:p>
          <a:p>
            <a:pPr algn="ctr">
              <a:defRPr/>
            </a:pPr>
            <a:r>
              <a:rPr lang="fr-FR" sz="14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Groupe PSA</a:t>
            </a:r>
          </a:p>
          <a:p>
            <a:pPr algn="ctr">
              <a:defRPr/>
            </a:pPr>
            <a:r>
              <a:rPr lang="fr-FR" sz="14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Michelin</a:t>
            </a:r>
          </a:p>
          <a:p>
            <a:pPr algn="ctr">
              <a:defRPr/>
            </a:pPr>
            <a:r>
              <a:rPr lang="fr-FR" sz="14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Plastic Omnium</a:t>
            </a:r>
          </a:p>
          <a:p>
            <a:pPr algn="ctr">
              <a:defRPr/>
            </a:pPr>
            <a:r>
              <a:rPr lang="fr-FR" sz="14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Renault</a:t>
            </a:r>
          </a:p>
          <a:p>
            <a:pPr algn="ctr">
              <a:defRPr/>
            </a:pPr>
            <a:r>
              <a:rPr lang="fr-FR" sz="14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Valeo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8596F965-206E-17F8-1EA4-903428E42003}"/>
              </a:ext>
            </a:extLst>
          </p:cNvPr>
          <p:cNvCxnSpPr>
            <a:cxnSpLocks/>
          </p:cNvCxnSpPr>
          <p:nvPr/>
        </p:nvCxnSpPr>
        <p:spPr>
          <a:xfrm>
            <a:off x="5327780" y="2603241"/>
            <a:ext cx="1530220" cy="0"/>
          </a:xfrm>
          <a:prstGeom prst="line">
            <a:avLst/>
          </a:prstGeom>
          <a:ln>
            <a:solidFill>
              <a:srgbClr val="2557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1753A5B0-C3C3-A12A-0E02-83B1CA01746C}"/>
              </a:ext>
            </a:extLst>
          </p:cNvPr>
          <p:cNvGrpSpPr/>
          <p:nvPr/>
        </p:nvGrpSpPr>
        <p:grpSpPr>
          <a:xfrm>
            <a:off x="0" y="1354764"/>
            <a:ext cx="12192000" cy="4797177"/>
            <a:chOff x="0" y="1160463"/>
            <a:chExt cx="12192000" cy="4961661"/>
          </a:xfrm>
        </p:grpSpPr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5E6475E1-5DFF-507E-D902-0D0E296A6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160463"/>
              <a:ext cx="12192000" cy="4961661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FA7F6889-D364-374C-C5FC-DA7E98948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" y="1162145"/>
              <a:ext cx="6075974" cy="4959979"/>
            </a:xfrm>
            <a:prstGeom prst="rect">
              <a:avLst/>
            </a:prstGeom>
          </p:spPr>
        </p:pic>
      </p:grpSp>
      <p:pic>
        <p:nvPicPr>
          <p:cNvPr id="28" name="Image 27">
            <a:extLst>
              <a:ext uri="{FF2B5EF4-FFF2-40B4-BE49-F238E27FC236}">
                <a16:creationId xmlns:a16="http://schemas.microsoft.com/office/drawing/2014/main" id="{6F2175E6-4819-65FD-A4B7-BCFCB585F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846" y="4026420"/>
            <a:ext cx="514350" cy="36195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C0E715A-745B-68C6-703F-55D282606A81}"/>
              </a:ext>
            </a:extLst>
          </p:cNvPr>
          <p:cNvSpPr/>
          <p:nvPr/>
        </p:nvSpPr>
        <p:spPr>
          <a:xfrm>
            <a:off x="5765103" y="3477414"/>
            <a:ext cx="64799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kern="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Ubuntu"/>
                <a:sym typeface="Ubuntu"/>
              </a:rPr>
              <a:t>Annexes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A2272B6-0D38-141F-AB8C-E3E4AD02A2E6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11623889" y="6393043"/>
            <a:ext cx="378023" cy="270696"/>
          </a:xfrm>
        </p:spPr>
        <p:txBody>
          <a:bodyPr/>
          <a:lstStyle/>
          <a:p>
            <a:fld id="{658A7DDD-6327-411B-8338-FF05BAB81822}" type="slidenum">
              <a:rPr lang="fr-FR" noProof="0" smtClean="0"/>
              <a:t>26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8785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24412-84D7-D14A-7942-EA84F6E47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830547-C8E4-78C0-C8FF-541C762F757D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658A7DDD-6327-411B-8338-FF05BAB81822}" type="slidenum">
              <a:rPr lang="fr-FR" noProof="0" smtClean="0"/>
              <a:t>27</a:t>
            </a:fld>
            <a:endParaRPr lang="fr-FR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DE9ACD-5188-38AB-21E5-FF071E7E5396}"/>
              </a:ext>
            </a:extLst>
          </p:cNvPr>
          <p:cNvSpPr txBox="1"/>
          <p:nvPr/>
        </p:nvSpPr>
        <p:spPr>
          <a:xfrm>
            <a:off x="-121298" y="686134"/>
            <a:ext cx="12192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fr-FR" sz="20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8 présidentes de conseils et CEO dans l’auto</a:t>
            </a:r>
            <a:endParaRPr lang="fr-FR" sz="2000" b="1" noProof="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Helvetica Neue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224A3EF-ED0F-07A4-D35A-6E59D5F19CB9}"/>
              </a:ext>
            </a:extLst>
          </p:cNvPr>
          <p:cNvSpPr txBox="1"/>
          <p:nvPr/>
        </p:nvSpPr>
        <p:spPr>
          <a:xfrm>
            <a:off x="8363778" y="6384735"/>
            <a:ext cx="31000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fr-FR" sz="800" noProof="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Source: </a:t>
            </a:r>
            <a:r>
              <a:rPr lang="fr-FR" sz="800" noProof="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Ethics</a:t>
            </a:r>
            <a:r>
              <a:rPr lang="fr-FR" sz="800" noProof="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&amp; </a:t>
            </a:r>
            <a:r>
              <a:rPr lang="fr-FR" sz="800" noProof="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Boards</a:t>
            </a:r>
            <a:r>
              <a:rPr lang="fr-FR" sz="800" noProof="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données de chaque année en mars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EB7CAE7-B7AA-0F15-04C9-CAD232824A3E}"/>
              </a:ext>
            </a:extLst>
          </p:cNvPr>
          <p:cNvSpPr/>
          <p:nvPr/>
        </p:nvSpPr>
        <p:spPr>
          <a:xfrm>
            <a:off x="4907133" y="310385"/>
            <a:ext cx="2368438" cy="360000"/>
          </a:xfrm>
          <a:prstGeom prst="rect">
            <a:avLst/>
          </a:prstGeom>
          <a:ln w="6350">
            <a:solidFill>
              <a:srgbClr val="1E66FF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1400" b="1" noProof="0" dirty="0">
                <a:solidFill>
                  <a:srgbClr val="1E66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E&amp;B Automobile</a:t>
            </a:r>
          </a:p>
        </p:txBody>
      </p:sp>
      <mc:AlternateContent xmlns:mc="http://schemas.openxmlformats.org/markup-compatibility/2006">
        <mc:Choice xmlns:cx6="http://schemas.microsoft.com/office/drawing/2016/5/12/chartex" Requires="cx6">
          <p:graphicFrame>
            <p:nvGraphicFramePr>
              <p:cNvPr id="11" name="Graphique 10">
                <a:extLst>
                  <a:ext uri="{FF2B5EF4-FFF2-40B4-BE49-F238E27FC236}">
                    <a16:creationId xmlns:a16="http://schemas.microsoft.com/office/drawing/2014/main" id="{C47A064F-FDE2-4FCD-967B-D1CD5BF3A36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27739311"/>
                  </p:ext>
                </p:extLst>
              </p:nvPr>
            </p:nvGraphicFramePr>
            <p:xfrm>
              <a:off x="3673474" y="1205014"/>
              <a:ext cx="8483602" cy="506095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11" name="Graphique 10">
                <a:extLst>
                  <a:ext uri="{FF2B5EF4-FFF2-40B4-BE49-F238E27FC236}">
                    <a16:creationId xmlns:a16="http://schemas.microsoft.com/office/drawing/2014/main" id="{C47A064F-FDE2-4FCD-967B-D1CD5BF3A36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73474" y="1205014"/>
                <a:ext cx="8483602" cy="5060950"/>
              </a:xfrm>
              <a:prstGeom prst="rect">
                <a:avLst/>
              </a:prstGeom>
            </p:spPr>
          </p:pic>
        </mc:Fallback>
      </mc:AlternateContent>
      <p:pic>
        <p:nvPicPr>
          <p:cNvPr id="42" name="Image 41">
            <a:extLst>
              <a:ext uri="{FF2B5EF4-FFF2-40B4-BE49-F238E27FC236}">
                <a16:creationId xmlns:a16="http://schemas.microsoft.com/office/drawing/2014/main" id="{8AC17DC5-0E11-3315-95FE-A65551B320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678" b="18479"/>
          <a:stretch/>
        </p:blipFill>
        <p:spPr>
          <a:xfrm>
            <a:off x="7205777" y="2316723"/>
            <a:ext cx="1931974" cy="367905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8F2EB38E-C7F8-52F0-6C6F-9EC121C7D4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9582" y="2569444"/>
            <a:ext cx="1038055" cy="5967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33D2EDCD-2C02-AD09-6293-F9A2B042AC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952" y="4323781"/>
            <a:ext cx="926092" cy="39069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05DA21F-0C45-077A-5F78-A7D42603A6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4604" y="3522980"/>
            <a:ext cx="1343613" cy="31163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D8C79A26-61C9-31A4-929E-9878AA126C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3761" y="4957112"/>
            <a:ext cx="635007" cy="69273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33326E2B-A816-9427-BEAB-173BD7C7F8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9797" y="3547499"/>
            <a:ext cx="602936" cy="583693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3271A89C-54FE-76DF-F0D8-9FFD86D3C7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7403" y="1430695"/>
            <a:ext cx="699149" cy="641421"/>
          </a:xfrm>
          <a:prstGeom prst="rect">
            <a:avLst/>
          </a:prstGeom>
        </p:spPr>
      </p:pic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B1114204-705C-5AD5-D62F-0259C1460436}"/>
              </a:ext>
            </a:extLst>
          </p:cNvPr>
          <p:cNvCxnSpPr>
            <a:cxnSpLocks/>
          </p:cNvCxnSpPr>
          <p:nvPr/>
        </p:nvCxnSpPr>
        <p:spPr>
          <a:xfrm flipH="1">
            <a:off x="9438397" y="3800489"/>
            <a:ext cx="355035" cy="13502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Image 5">
            <a:extLst>
              <a:ext uri="{FF2B5EF4-FFF2-40B4-BE49-F238E27FC236}">
                <a16:creationId xmlns:a16="http://schemas.microsoft.com/office/drawing/2014/main" id="{29A12D97-0A8D-C22D-AFAF-95826DB054BB}"/>
              </a:ext>
            </a:extLst>
          </p:cNvPr>
          <p:cNvPicPr>
            <a:picLocks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2216" y="4267341"/>
            <a:ext cx="243565" cy="133861"/>
          </a:xfrm>
          <a:prstGeom prst="rect">
            <a:avLst/>
          </a:prstGeom>
        </p:spPr>
      </p:pic>
      <p:pic>
        <p:nvPicPr>
          <p:cNvPr id="72" name="Picture 4">
            <a:extLst>
              <a:ext uri="{FF2B5EF4-FFF2-40B4-BE49-F238E27FC236}">
                <a16:creationId xmlns:a16="http://schemas.microsoft.com/office/drawing/2014/main" id="{66C0831A-8670-E119-133B-D8E235BBFBE5}"/>
              </a:ext>
            </a:extLst>
          </p:cNvPr>
          <p:cNvPicPr>
            <a:picLocks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9915" y="3903281"/>
            <a:ext cx="244800" cy="122760"/>
          </a:xfrm>
          <a:prstGeom prst="rect">
            <a:avLst/>
          </a:prstGeom>
        </p:spPr>
      </p:pic>
      <p:pic>
        <p:nvPicPr>
          <p:cNvPr id="74" name="Picture 29">
            <a:extLst>
              <a:ext uri="{FF2B5EF4-FFF2-40B4-BE49-F238E27FC236}">
                <a16:creationId xmlns:a16="http://schemas.microsoft.com/office/drawing/2014/main" id="{C24E938C-AF5B-09A6-7BF7-1D13F1A46C5D}"/>
              </a:ext>
            </a:extLst>
          </p:cNvPr>
          <p:cNvPicPr>
            <a:picLocks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2035" y="3678798"/>
            <a:ext cx="243205" cy="121691"/>
          </a:xfrm>
          <a:prstGeom prst="rect">
            <a:avLst/>
          </a:prstGeom>
        </p:spPr>
      </p:pic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id="{721C9084-FF62-1E8C-39C7-3281966C4A00}"/>
              </a:ext>
            </a:extLst>
          </p:cNvPr>
          <p:cNvCxnSpPr>
            <a:cxnSpLocks/>
          </p:cNvCxnSpPr>
          <p:nvPr/>
        </p:nvCxnSpPr>
        <p:spPr>
          <a:xfrm>
            <a:off x="8297131" y="3233215"/>
            <a:ext cx="566020" cy="6096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ZoneTexte 97">
            <a:extLst>
              <a:ext uri="{FF2B5EF4-FFF2-40B4-BE49-F238E27FC236}">
                <a16:creationId xmlns:a16="http://schemas.microsoft.com/office/drawing/2014/main" id="{A911D717-E9DE-0F9D-050C-E5C309232D9D}"/>
              </a:ext>
            </a:extLst>
          </p:cNvPr>
          <p:cNvSpPr txBox="1"/>
          <p:nvPr/>
        </p:nvSpPr>
        <p:spPr>
          <a:xfrm>
            <a:off x="82836" y="2171929"/>
            <a:ext cx="2948166" cy="127727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fr-FR" sz="1200" b="1" dirty="0">
                <a:solidFill>
                  <a:srgbClr val="3792B0"/>
                </a:solidFill>
              </a:rPr>
              <a:t>5 Présidentes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002060"/>
                </a:solidFill>
              </a:rPr>
              <a:t>CNH </a:t>
            </a:r>
            <a:r>
              <a:rPr lang="fr-FR" sz="1200" b="1" dirty="0" err="1">
                <a:solidFill>
                  <a:srgbClr val="002060"/>
                </a:solidFill>
              </a:rPr>
              <a:t>Industrial</a:t>
            </a:r>
            <a:r>
              <a:rPr lang="fr-FR" sz="1200" b="1" dirty="0">
                <a:solidFill>
                  <a:srgbClr val="002060"/>
                </a:solidFill>
              </a:rPr>
              <a:t> : Suzanne Heywood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002060"/>
                </a:solidFill>
              </a:rPr>
              <a:t>Goodyear Tire &amp; </a:t>
            </a:r>
            <a:r>
              <a:rPr lang="fr-FR" sz="1200" b="1" dirty="0" err="1">
                <a:solidFill>
                  <a:srgbClr val="002060"/>
                </a:solidFill>
              </a:rPr>
              <a:t>Rubber</a:t>
            </a:r>
            <a:r>
              <a:rPr lang="fr-FR" sz="1200" b="1" dirty="0">
                <a:solidFill>
                  <a:srgbClr val="002060"/>
                </a:solidFill>
              </a:rPr>
              <a:t> </a:t>
            </a:r>
            <a:r>
              <a:rPr lang="fr-FR" sz="1200" b="1" dirty="0" err="1">
                <a:solidFill>
                  <a:srgbClr val="002060"/>
                </a:solidFill>
              </a:rPr>
              <a:t>Company</a:t>
            </a:r>
            <a:r>
              <a:rPr lang="fr-FR" sz="1200" b="1" dirty="0">
                <a:solidFill>
                  <a:srgbClr val="002060"/>
                </a:solidFill>
              </a:rPr>
              <a:t> : Laurette T. </a:t>
            </a:r>
            <a:r>
              <a:rPr lang="fr-FR" sz="1200" b="1" dirty="0" err="1">
                <a:solidFill>
                  <a:srgbClr val="002060"/>
                </a:solidFill>
              </a:rPr>
              <a:t>Koellner</a:t>
            </a:r>
            <a:endParaRPr lang="fr-FR" sz="1200" b="1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002060"/>
                </a:solidFill>
              </a:rPr>
              <a:t>Iveco Group : Suzanne Heywood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002060"/>
                </a:solidFill>
              </a:rPr>
              <a:t>Michelin : Barbara </a:t>
            </a:r>
            <a:r>
              <a:rPr lang="fr-FR" sz="1200" b="1" dirty="0" err="1">
                <a:solidFill>
                  <a:srgbClr val="002060"/>
                </a:solidFill>
              </a:rPr>
              <a:t>Dalibard</a:t>
            </a:r>
            <a:endParaRPr lang="fr-FR" sz="1200" b="1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002060"/>
                </a:solidFill>
              </a:rPr>
              <a:t>Tesla : Robyn M. </a:t>
            </a:r>
            <a:r>
              <a:rPr lang="fr-FR" sz="1200" b="1" dirty="0" err="1">
                <a:solidFill>
                  <a:srgbClr val="002060"/>
                </a:solidFill>
              </a:rPr>
              <a:t>Denholm</a:t>
            </a:r>
            <a:endParaRPr lang="fr-FR" sz="1200" b="1" dirty="0">
              <a:solidFill>
                <a:srgbClr val="002060"/>
              </a:solidFill>
            </a:endParaRP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18698C1B-B034-E559-7D97-1031A3C42A9C}"/>
              </a:ext>
            </a:extLst>
          </p:cNvPr>
          <p:cNvSpPr txBox="1"/>
          <p:nvPr/>
        </p:nvSpPr>
        <p:spPr>
          <a:xfrm>
            <a:off x="40269" y="4143146"/>
            <a:ext cx="2845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3792B0"/>
                </a:solidFill>
              </a:rPr>
              <a:t>2 Présidentes-Directrices Générales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002060"/>
                </a:solidFill>
              </a:rPr>
              <a:t>Cummins Inc. : Jennifer </a:t>
            </a:r>
            <a:r>
              <a:rPr lang="fr-FR" sz="1200" b="1" dirty="0" err="1">
                <a:solidFill>
                  <a:srgbClr val="002060"/>
                </a:solidFill>
              </a:rPr>
              <a:t>Rumsey</a:t>
            </a:r>
            <a:endParaRPr lang="fr-FR" sz="1200" b="1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002060"/>
                </a:solidFill>
              </a:rPr>
              <a:t>General Motors : Mary T. Barra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51E9DCD6-B7E1-DCE3-3FB5-A545EBE434AC}"/>
              </a:ext>
            </a:extLst>
          </p:cNvPr>
          <p:cNvSpPr txBox="1"/>
          <p:nvPr/>
        </p:nvSpPr>
        <p:spPr>
          <a:xfrm>
            <a:off x="134016" y="5715707"/>
            <a:ext cx="2845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3792B0"/>
                </a:solidFill>
              </a:rPr>
              <a:t>1 Présidente du Directoire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002060"/>
                </a:solidFill>
              </a:rPr>
              <a:t>Daimler Truck : Karin </a:t>
            </a:r>
            <a:r>
              <a:rPr lang="fr-FR" sz="1200" b="1" dirty="0" err="1">
                <a:solidFill>
                  <a:srgbClr val="002060"/>
                </a:solidFill>
              </a:rPr>
              <a:t>Rådström</a:t>
            </a:r>
            <a:endParaRPr lang="fr-FR" sz="12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105" name="Graphique 104">
                <a:extLst>
                  <a:ext uri="{FF2B5EF4-FFF2-40B4-BE49-F238E27FC236}">
                    <a16:creationId xmlns:a16="http://schemas.microsoft.com/office/drawing/2014/main" id="{0ECBC1BB-5DC0-7AF4-3A83-D01081C21DB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586094672"/>
                  </p:ext>
                </p:extLst>
              </p:nvPr>
            </p:nvGraphicFramePr>
            <p:xfrm>
              <a:off x="2386599" y="2783295"/>
              <a:ext cx="4572000" cy="274002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14"/>
              </a:graphicData>
            </a:graphic>
          </p:graphicFrame>
        </mc:Choice>
        <mc:Fallback>
          <p:pic>
            <p:nvPicPr>
              <p:cNvPr id="105" name="Graphique 104">
                <a:extLst>
                  <a:ext uri="{FF2B5EF4-FFF2-40B4-BE49-F238E27FC236}">
                    <a16:creationId xmlns:a16="http://schemas.microsoft.com/office/drawing/2014/main" id="{0ECBC1BB-5DC0-7AF4-3A83-D01081C21DB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86599" y="2783295"/>
                <a:ext cx="4572000" cy="2740025"/>
              </a:xfrm>
              <a:prstGeom prst="rect">
                <a:avLst/>
              </a:prstGeom>
            </p:spPr>
          </p:pic>
        </mc:Fallback>
      </mc:AlternateContent>
      <p:pic>
        <p:nvPicPr>
          <p:cNvPr id="79" name="Picture 34">
            <a:extLst>
              <a:ext uri="{FF2B5EF4-FFF2-40B4-BE49-F238E27FC236}">
                <a16:creationId xmlns:a16="http://schemas.microsoft.com/office/drawing/2014/main" id="{86D95CA9-EBA4-624A-CA3C-147814F74132}"/>
              </a:ext>
            </a:extLst>
          </p:cNvPr>
          <p:cNvPicPr>
            <a:picLocks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089" y="3964661"/>
            <a:ext cx="244800" cy="122760"/>
          </a:xfrm>
          <a:prstGeom prst="rect">
            <a:avLst/>
          </a:prstGeom>
        </p:spPr>
      </p:pic>
      <p:pic>
        <p:nvPicPr>
          <p:cNvPr id="107" name="Image 106">
            <a:extLst>
              <a:ext uri="{FF2B5EF4-FFF2-40B4-BE49-F238E27FC236}">
                <a16:creationId xmlns:a16="http://schemas.microsoft.com/office/drawing/2014/main" id="{0E280569-D3AC-83F9-1B2E-53B8315118E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703" y="3345345"/>
            <a:ext cx="910288" cy="910288"/>
          </a:xfrm>
          <a:prstGeom prst="rect">
            <a:avLst/>
          </a:prstGeom>
        </p:spPr>
      </p:pic>
      <p:pic>
        <p:nvPicPr>
          <p:cNvPr id="111" name="Image 110">
            <a:extLst>
              <a:ext uri="{FF2B5EF4-FFF2-40B4-BE49-F238E27FC236}">
                <a16:creationId xmlns:a16="http://schemas.microsoft.com/office/drawing/2014/main" id="{ABBB0C5F-9E2A-8AFD-A674-82456B0BF0C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98" y="3488923"/>
            <a:ext cx="537118" cy="537118"/>
          </a:xfrm>
          <a:prstGeom prst="rect">
            <a:avLst/>
          </a:prstGeom>
        </p:spPr>
      </p:pic>
      <p:sp>
        <p:nvSpPr>
          <p:cNvPr id="112" name="AutoShape 12" descr="Goodyear Logo">
            <a:extLst>
              <a:ext uri="{FF2B5EF4-FFF2-40B4-BE49-F238E27FC236}">
                <a16:creationId xmlns:a16="http://schemas.microsoft.com/office/drawing/2014/main" id="{A7E5B470-2BA1-4350-AD26-11583E1A99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117" name="Image 116">
            <a:extLst>
              <a:ext uri="{FF2B5EF4-FFF2-40B4-BE49-F238E27FC236}">
                <a16:creationId xmlns:a16="http://schemas.microsoft.com/office/drawing/2014/main" id="{9256814F-6ED2-FCFE-962F-F4F275DB851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119" y="4182945"/>
            <a:ext cx="1623047" cy="319506"/>
          </a:xfrm>
          <a:prstGeom prst="rect">
            <a:avLst/>
          </a:prstGeom>
        </p:spPr>
      </p:pic>
      <p:sp>
        <p:nvSpPr>
          <p:cNvPr id="118" name="Rectangle 117">
            <a:extLst>
              <a:ext uri="{FF2B5EF4-FFF2-40B4-BE49-F238E27FC236}">
                <a16:creationId xmlns:a16="http://schemas.microsoft.com/office/drawing/2014/main" id="{FA47FC2B-5ADB-4F89-6839-14DC38C013C3}"/>
              </a:ext>
            </a:extLst>
          </p:cNvPr>
          <p:cNvSpPr/>
          <p:nvPr/>
        </p:nvSpPr>
        <p:spPr>
          <a:xfrm>
            <a:off x="9793432" y="5931150"/>
            <a:ext cx="2363644" cy="334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69399286-16E6-7206-4513-686400041401}"/>
              </a:ext>
            </a:extLst>
          </p:cNvPr>
          <p:cNvSpPr/>
          <p:nvPr/>
        </p:nvSpPr>
        <p:spPr>
          <a:xfrm>
            <a:off x="6095999" y="5361535"/>
            <a:ext cx="809683" cy="334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BDD7F4F-99AD-D0F7-8F26-AE074C40897B}"/>
              </a:ext>
            </a:extLst>
          </p:cNvPr>
          <p:cNvSpPr/>
          <p:nvPr/>
        </p:nvSpPr>
        <p:spPr>
          <a:xfrm>
            <a:off x="6553200" y="5204664"/>
            <a:ext cx="333432" cy="255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8876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BC119-C35F-CB02-C0F0-35A1F9EE1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1D3B0FFE-D29B-9FEF-6C54-48E28A9FE061}"/>
              </a:ext>
            </a:extLst>
          </p:cNvPr>
          <p:cNvGraphicFramePr/>
          <p:nvPr/>
        </p:nvGraphicFramePr>
        <p:xfrm>
          <a:off x="762000" y="1650019"/>
          <a:ext cx="11430000" cy="5122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EFC415-5E92-C2C7-492A-BC1D705AEF1A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658A7DDD-6327-411B-8338-FF05BAB81822}" type="slidenum">
              <a:rPr lang="fr-FR" noProof="0" smtClean="0"/>
              <a:t>28</a:t>
            </a:fld>
            <a:endParaRPr lang="fr-FR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9E369B-5DC5-6EA7-F33B-10192C6EDBAE}"/>
              </a:ext>
            </a:extLst>
          </p:cNvPr>
          <p:cNvSpPr/>
          <p:nvPr/>
        </p:nvSpPr>
        <p:spPr>
          <a:xfrm>
            <a:off x="4837471" y="310385"/>
            <a:ext cx="2487561" cy="451872"/>
          </a:xfrm>
          <a:prstGeom prst="rect">
            <a:avLst/>
          </a:prstGeom>
          <a:ln w="6350">
            <a:solidFill>
              <a:srgbClr val="1E66FF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1400" b="1" noProof="0" dirty="0">
                <a:solidFill>
                  <a:srgbClr val="1E66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Comparaison sectorielle</a:t>
            </a:r>
          </a:p>
          <a:p>
            <a:pPr algn="ctr"/>
            <a:r>
              <a:rPr lang="fr-FR" sz="1400" b="1" noProof="0" dirty="0">
                <a:solidFill>
                  <a:srgbClr val="1E66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SBF 120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2F89C6-FB09-AC61-4942-6D34F235CB0C}"/>
              </a:ext>
            </a:extLst>
          </p:cNvPr>
          <p:cNvSpPr/>
          <p:nvPr/>
        </p:nvSpPr>
        <p:spPr>
          <a:xfrm>
            <a:off x="7590806" y="6209865"/>
            <a:ext cx="3546987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fr-FR" sz="800" kern="0" noProof="0" dirty="0">
                <a:solidFill>
                  <a:srgbClr val="434343">
                    <a:lumMod val="50000"/>
                  </a:srgbClr>
                </a:solidFill>
                <a:latin typeface="+mj-lt"/>
                <a:cs typeface="Helvetica" panose="020B0604020202020204" pitchFamily="34" charset="0"/>
              </a:rPr>
              <a:t>Source: </a:t>
            </a:r>
            <a:r>
              <a:rPr lang="fr-FR" sz="800" kern="0" noProof="0" dirty="0" err="1">
                <a:solidFill>
                  <a:srgbClr val="434343">
                    <a:lumMod val="50000"/>
                  </a:srgbClr>
                </a:solidFill>
                <a:latin typeface="+mj-lt"/>
                <a:cs typeface="Helvetica" panose="020B0604020202020204" pitchFamily="34" charset="0"/>
              </a:rPr>
              <a:t>Ethics</a:t>
            </a:r>
            <a:r>
              <a:rPr lang="fr-FR" sz="800" kern="0" noProof="0" dirty="0">
                <a:solidFill>
                  <a:srgbClr val="434343">
                    <a:lumMod val="50000"/>
                  </a:srgbClr>
                </a:solidFill>
                <a:latin typeface="+mj-lt"/>
                <a:cs typeface="Helvetica" panose="020B0604020202020204" pitchFamily="34" charset="0"/>
              </a:rPr>
              <a:t> &amp; </a:t>
            </a:r>
            <a:r>
              <a:rPr lang="fr-FR" sz="800" kern="0" noProof="0" dirty="0" err="1">
                <a:solidFill>
                  <a:srgbClr val="434343">
                    <a:lumMod val="50000"/>
                  </a:srgbClr>
                </a:solidFill>
                <a:latin typeface="+mj-lt"/>
                <a:cs typeface="Helvetica" panose="020B0604020202020204" pitchFamily="34" charset="0"/>
              </a:rPr>
              <a:t>Boards</a:t>
            </a:r>
            <a:r>
              <a:rPr lang="fr-FR" sz="800" kern="0" noProof="0" dirty="0">
                <a:solidFill>
                  <a:srgbClr val="434343">
                    <a:lumMod val="50000"/>
                  </a:srgbClr>
                </a:solidFill>
                <a:latin typeface="+mj-lt"/>
                <a:cs typeface="Helvetica" panose="020B0604020202020204" pitchFamily="34" charset="0"/>
              </a:rPr>
              <a:t>. </a:t>
            </a:r>
            <a:r>
              <a:rPr lang="fr-FR" sz="800" kern="0" noProof="0" dirty="0">
                <a:solidFill>
                  <a:srgbClr val="434343">
                    <a:lumMod val="50000"/>
                  </a:srgbClr>
                </a:solidFill>
                <a:latin typeface="+mj-lt"/>
                <a:cs typeface="Helvetica" panose="020B0604020202020204" pitchFamily="34" charset="0"/>
                <a:sym typeface="Helvetica Neue"/>
              </a:rPr>
              <a:t>Données mars de chaque année</a:t>
            </a:r>
          </a:p>
        </p:txBody>
      </p:sp>
      <p:pic>
        <p:nvPicPr>
          <p:cNvPr id="9" name="Picture 2" descr="Drapeau de la France — Wikipédia">
            <a:extLst>
              <a:ext uri="{FF2B5EF4-FFF2-40B4-BE49-F238E27FC236}">
                <a16:creationId xmlns:a16="http://schemas.microsoft.com/office/drawing/2014/main" id="{8350E9DD-FDDF-7F91-670F-D6B54B9F0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457" y="351281"/>
            <a:ext cx="486615" cy="32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id="{7CF8A365-8347-8325-AFE8-B002702D6C8A}"/>
              </a:ext>
            </a:extLst>
          </p:cNvPr>
          <p:cNvSpPr txBox="1"/>
          <p:nvPr/>
        </p:nvSpPr>
        <p:spPr>
          <a:xfrm>
            <a:off x="731855" y="1096020"/>
            <a:ext cx="1064099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fr-FR" sz="20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La mixité du Comex/Codir : le secteur auto</a:t>
            </a:r>
            <a:r>
              <a:rPr lang="fr-FR" sz="2000" b="1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 a du retard à rattraper</a:t>
            </a:r>
            <a:endParaRPr lang="fr-FR" sz="2000" b="1" noProof="0" dirty="0">
              <a:solidFill>
                <a:srgbClr val="1F1A5F"/>
              </a:solidFill>
              <a:latin typeface="Roboto" panose="02000000000000000000" pitchFamily="2" charset="0"/>
              <a:ea typeface="Roboto" panose="02000000000000000000" pitchFamily="2" charset="0"/>
              <a:cs typeface="Helvetica Neue"/>
            </a:endParaRP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C4C2ED44-F48E-72ED-C0B8-AD6403FECF18}"/>
              </a:ext>
            </a:extLst>
          </p:cNvPr>
          <p:cNvCxnSpPr/>
          <p:nvPr/>
        </p:nvCxnSpPr>
        <p:spPr>
          <a:xfrm>
            <a:off x="7447931" y="1650018"/>
            <a:ext cx="0" cy="4875174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27AC421A-8F43-3004-D686-B98CD2A69E00}"/>
              </a:ext>
            </a:extLst>
          </p:cNvPr>
          <p:cNvCxnSpPr/>
          <p:nvPr/>
        </p:nvCxnSpPr>
        <p:spPr>
          <a:xfrm>
            <a:off x="6114431" y="1650018"/>
            <a:ext cx="0" cy="4875174"/>
          </a:xfrm>
          <a:prstGeom prst="line">
            <a:avLst/>
          </a:prstGeom>
          <a:ln w="19050">
            <a:solidFill>
              <a:srgbClr val="3792B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BCACA48B-2379-60E6-1FCD-44DBC931D2C2}"/>
              </a:ext>
            </a:extLst>
          </p:cNvPr>
          <p:cNvCxnSpPr/>
          <p:nvPr/>
        </p:nvCxnSpPr>
        <p:spPr>
          <a:xfrm>
            <a:off x="4933331" y="1659543"/>
            <a:ext cx="0" cy="4875174"/>
          </a:xfrm>
          <a:prstGeom prst="line">
            <a:avLst/>
          </a:prstGeom>
          <a:ln w="19050">
            <a:solidFill>
              <a:srgbClr val="A7D5E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662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F4189-B95A-94D6-E2F8-F66FF7F60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F019E66C-0B53-6457-704E-3011818FADD3}"/>
              </a:ext>
            </a:extLst>
          </p:cNvPr>
          <p:cNvGraphicFramePr/>
          <p:nvPr/>
        </p:nvGraphicFramePr>
        <p:xfrm>
          <a:off x="762000" y="1362075"/>
          <a:ext cx="11430000" cy="460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7CB16B-A36F-835F-55BE-4E210F85E521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658A7DDD-6327-411B-8338-FF05BAB81822}" type="slidenum">
              <a:rPr lang="fr-FR" noProof="0" smtClean="0"/>
              <a:t>29</a:t>
            </a:fld>
            <a:endParaRPr lang="fr-FR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553D94-E223-05EB-C578-CAE4024DF96F}"/>
              </a:ext>
            </a:extLst>
          </p:cNvPr>
          <p:cNvSpPr/>
          <p:nvPr/>
        </p:nvSpPr>
        <p:spPr>
          <a:xfrm>
            <a:off x="4837471" y="310385"/>
            <a:ext cx="2487561" cy="451872"/>
          </a:xfrm>
          <a:prstGeom prst="rect">
            <a:avLst/>
          </a:prstGeom>
          <a:ln w="6350">
            <a:solidFill>
              <a:srgbClr val="1E66FF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1400" b="1" noProof="0" dirty="0">
                <a:solidFill>
                  <a:srgbClr val="1E66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Comparaison sectorielle</a:t>
            </a:r>
          </a:p>
          <a:p>
            <a:pPr algn="ctr"/>
            <a:r>
              <a:rPr lang="fr-FR" sz="1400" b="1" noProof="0" dirty="0">
                <a:solidFill>
                  <a:srgbClr val="1E66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SBF 120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EB60BB-C38A-BFE1-A329-51B324F792A2}"/>
              </a:ext>
            </a:extLst>
          </p:cNvPr>
          <p:cNvSpPr/>
          <p:nvPr/>
        </p:nvSpPr>
        <p:spPr>
          <a:xfrm>
            <a:off x="7590806" y="6209865"/>
            <a:ext cx="3546987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fr-FR" sz="800" kern="0" noProof="0" dirty="0">
                <a:solidFill>
                  <a:srgbClr val="434343">
                    <a:lumMod val="50000"/>
                  </a:srgbClr>
                </a:solidFill>
                <a:latin typeface="+mj-lt"/>
                <a:cs typeface="Helvetica" panose="020B0604020202020204" pitchFamily="34" charset="0"/>
              </a:rPr>
              <a:t>Source: </a:t>
            </a:r>
            <a:r>
              <a:rPr lang="fr-FR" sz="800" kern="0" noProof="0" dirty="0" err="1">
                <a:solidFill>
                  <a:srgbClr val="434343">
                    <a:lumMod val="50000"/>
                  </a:srgbClr>
                </a:solidFill>
                <a:latin typeface="+mj-lt"/>
                <a:cs typeface="Helvetica" panose="020B0604020202020204" pitchFamily="34" charset="0"/>
              </a:rPr>
              <a:t>Ethics</a:t>
            </a:r>
            <a:r>
              <a:rPr lang="fr-FR" sz="800" kern="0" noProof="0" dirty="0">
                <a:solidFill>
                  <a:srgbClr val="434343">
                    <a:lumMod val="50000"/>
                  </a:srgbClr>
                </a:solidFill>
                <a:latin typeface="+mj-lt"/>
                <a:cs typeface="Helvetica" panose="020B0604020202020204" pitchFamily="34" charset="0"/>
              </a:rPr>
              <a:t> &amp; </a:t>
            </a:r>
            <a:r>
              <a:rPr lang="fr-FR" sz="800" kern="0" noProof="0" dirty="0" err="1">
                <a:solidFill>
                  <a:srgbClr val="434343">
                    <a:lumMod val="50000"/>
                  </a:srgbClr>
                </a:solidFill>
                <a:latin typeface="+mj-lt"/>
                <a:cs typeface="Helvetica" panose="020B0604020202020204" pitchFamily="34" charset="0"/>
              </a:rPr>
              <a:t>Boards</a:t>
            </a:r>
            <a:r>
              <a:rPr lang="fr-FR" sz="800" kern="0" noProof="0" dirty="0">
                <a:solidFill>
                  <a:srgbClr val="434343">
                    <a:lumMod val="50000"/>
                  </a:srgbClr>
                </a:solidFill>
                <a:latin typeface="+mj-lt"/>
                <a:cs typeface="Helvetica" panose="020B0604020202020204" pitchFamily="34" charset="0"/>
              </a:rPr>
              <a:t>. </a:t>
            </a:r>
            <a:r>
              <a:rPr lang="fr-FR" sz="800" kern="0" noProof="0" dirty="0">
                <a:solidFill>
                  <a:srgbClr val="434343">
                    <a:lumMod val="50000"/>
                  </a:srgbClr>
                </a:solidFill>
                <a:latin typeface="+mj-lt"/>
                <a:cs typeface="Helvetica" panose="020B0604020202020204" pitchFamily="34" charset="0"/>
                <a:sym typeface="Helvetica Neue"/>
              </a:rPr>
              <a:t>Données mars de chaque année</a:t>
            </a:r>
          </a:p>
        </p:txBody>
      </p:sp>
      <p:pic>
        <p:nvPicPr>
          <p:cNvPr id="9" name="Picture 2" descr="Drapeau de la France — Wikipédia">
            <a:extLst>
              <a:ext uri="{FF2B5EF4-FFF2-40B4-BE49-F238E27FC236}">
                <a16:creationId xmlns:a16="http://schemas.microsoft.com/office/drawing/2014/main" id="{470E264C-B89D-1F65-0093-2E92BF050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457" y="351281"/>
            <a:ext cx="486615" cy="32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20B588C-3A95-66F2-3F4B-881BFCD94AAA}"/>
              </a:ext>
            </a:extLst>
          </p:cNvPr>
          <p:cNvSpPr txBox="1"/>
          <p:nvPr/>
        </p:nvSpPr>
        <p:spPr>
          <a:xfrm>
            <a:off x="8358551" y="3121223"/>
            <a:ext cx="837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noProof="0" dirty="0">
                <a:solidFill>
                  <a:srgbClr val="ED7D31"/>
                </a:solidFill>
              </a:rPr>
              <a:t>14,4 pts</a:t>
            </a:r>
          </a:p>
        </p:txBody>
      </p:sp>
      <p:sp>
        <p:nvSpPr>
          <p:cNvPr id="8" name="Flèche : double flèche verticale 7">
            <a:extLst>
              <a:ext uri="{FF2B5EF4-FFF2-40B4-BE49-F238E27FC236}">
                <a16:creationId xmlns:a16="http://schemas.microsoft.com/office/drawing/2014/main" id="{55F3A484-6E56-14DE-972D-9E8306AEBFF8}"/>
              </a:ext>
            </a:extLst>
          </p:cNvPr>
          <p:cNvSpPr/>
          <p:nvPr/>
        </p:nvSpPr>
        <p:spPr>
          <a:xfrm>
            <a:off x="8358551" y="2198788"/>
            <a:ext cx="109174" cy="2106511"/>
          </a:xfrm>
          <a:prstGeom prst="upDownArrow">
            <a:avLst/>
          </a:prstGeom>
          <a:solidFill>
            <a:srgbClr val="F89C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338BA8E-F362-A565-DB4B-579FF4A8C09C}"/>
              </a:ext>
            </a:extLst>
          </p:cNvPr>
          <p:cNvSpPr txBox="1"/>
          <p:nvPr/>
        </p:nvSpPr>
        <p:spPr>
          <a:xfrm>
            <a:off x="8609396" y="2122921"/>
            <a:ext cx="1212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noProof="0" dirty="0">
                <a:solidFill>
                  <a:srgbClr val="0554FF"/>
                </a:solidFill>
              </a:rPr>
              <a:t>Finance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84B68D9-8BC9-328C-6F5B-F6DFBF245BF8}"/>
              </a:ext>
            </a:extLst>
          </p:cNvPr>
          <p:cNvSpPr txBox="1"/>
          <p:nvPr/>
        </p:nvSpPr>
        <p:spPr>
          <a:xfrm>
            <a:off x="8724899" y="4079440"/>
            <a:ext cx="1212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noProof="0" dirty="0">
                <a:solidFill>
                  <a:srgbClr val="002060"/>
                </a:solidFill>
              </a:rPr>
              <a:t>Auto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34DC42DE-9B1C-3690-3512-5ACAF4174533}"/>
              </a:ext>
            </a:extLst>
          </p:cNvPr>
          <p:cNvSpPr txBox="1"/>
          <p:nvPr/>
        </p:nvSpPr>
        <p:spPr>
          <a:xfrm>
            <a:off x="731855" y="942132"/>
            <a:ext cx="1064099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fr-FR" sz="20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La mixité du Comex/Codir dans le secteur finance était inférieure au secteur auto</a:t>
            </a:r>
          </a:p>
          <a:p>
            <a:pPr algn="ctr">
              <a:defRPr/>
            </a:pPr>
            <a:r>
              <a:rPr lang="fr-FR" sz="20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en 2015 mais devance maintenant de 14 points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ADAC3B3-B18A-47AB-7F49-CF037CBF3A44}"/>
              </a:ext>
            </a:extLst>
          </p:cNvPr>
          <p:cNvSpPr txBox="1"/>
          <p:nvPr/>
        </p:nvSpPr>
        <p:spPr>
          <a:xfrm>
            <a:off x="4724424" y="2829388"/>
            <a:ext cx="1274708" cy="338554"/>
          </a:xfrm>
          <a:prstGeom prst="rect">
            <a:avLst/>
          </a:prstGeom>
          <a:solidFill>
            <a:srgbClr val="719DFF">
              <a:alpha val="41961"/>
            </a:srgbClr>
          </a:solidFill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 i="1">
                <a:solidFill>
                  <a:srgbClr val="F0575F"/>
                </a:solidFill>
              </a:defRPr>
            </a:lvl1pPr>
          </a:lstStyle>
          <a:p>
            <a:r>
              <a:rPr lang="fr-FR" noProof="0" dirty="0">
                <a:solidFill>
                  <a:srgbClr val="0554FF"/>
                </a:solidFill>
              </a:rPr>
              <a:t>+21,2 points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92E9074-FF03-47E1-585A-C8D996B69B82}"/>
              </a:ext>
            </a:extLst>
          </p:cNvPr>
          <p:cNvSpPr txBox="1"/>
          <p:nvPr/>
        </p:nvSpPr>
        <p:spPr>
          <a:xfrm>
            <a:off x="4780529" y="4234970"/>
            <a:ext cx="1162498" cy="338554"/>
          </a:xfrm>
          <a:prstGeom prst="rect">
            <a:avLst/>
          </a:prstGeom>
          <a:solidFill>
            <a:srgbClr val="6188C9">
              <a:alpha val="52941"/>
            </a:srgbClr>
          </a:solidFill>
        </p:spPr>
        <p:txBody>
          <a:bodyPr wrap="none" rtlCol="0">
            <a:spAutoFit/>
          </a:bodyPr>
          <a:lstStyle/>
          <a:p>
            <a:r>
              <a:rPr lang="fr-FR" sz="1600" i="1" noProof="0" dirty="0">
                <a:solidFill>
                  <a:srgbClr val="002060"/>
                </a:solidFill>
              </a:rPr>
              <a:t>+6,4 points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8F768CE-1DB8-7876-7637-D1070A3FD224}"/>
              </a:ext>
            </a:extLst>
          </p:cNvPr>
          <p:cNvSpPr txBox="1"/>
          <p:nvPr/>
        </p:nvSpPr>
        <p:spPr>
          <a:xfrm>
            <a:off x="8589283" y="2833284"/>
            <a:ext cx="1212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>
                    <a:lumMod val="85000"/>
                  </a:schemeClr>
                </a:solidFill>
              </a:rPr>
              <a:t>SBF</a:t>
            </a:r>
            <a:r>
              <a:rPr lang="fr-FR" b="1" noProof="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b="1" dirty="0">
                <a:solidFill>
                  <a:schemeClr val="bg1">
                    <a:lumMod val="85000"/>
                  </a:schemeClr>
                </a:solidFill>
              </a:rPr>
              <a:t>120</a:t>
            </a:r>
          </a:p>
        </p:txBody>
      </p:sp>
    </p:spTree>
    <p:extLst>
      <p:ext uri="{BB962C8B-B14F-4D97-AF65-F5344CB8AC3E}">
        <p14:creationId xmlns:p14="http://schemas.microsoft.com/office/powerpoint/2010/main" val="65013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B25CE-EF5B-1CB0-5C1B-44F951E9A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009ED3D-EF83-F46E-3608-60E733DEF381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0000000-1234-1234-1234-123412341234}" type="slidenum">
              <a:rPr lang="fr-FR" noProof="0" smtClean="0">
                <a:solidFill>
                  <a:schemeClr val="dk2"/>
                </a:solidFill>
              </a:rPr>
              <a:pPr/>
              <a:t>3</a:t>
            </a:fld>
            <a:endParaRPr lang="fr-FR" noProof="0" dirty="0">
              <a:solidFill>
                <a:schemeClr val="dk2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18D0706-B582-6741-2A46-DAB82C5763AC}"/>
              </a:ext>
            </a:extLst>
          </p:cNvPr>
          <p:cNvSpPr txBox="1">
            <a:spLocks/>
          </p:cNvSpPr>
          <p:nvPr/>
        </p:nvSpPr>
        <p:spPr>
          <a:xfrm>
            <a:off x="2324100" y="108042"/>
            <a:ext cx="7524750" cy="87126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algn="ctr">
              <a:defRPr/>
            </a:pPr>
            <a:endParaRPr lang="fr-FR" sz="2500" b="1" noProof="0" dirty="0">
              <a:solidFill>
                <a:srgbClr val="002060"/>
              </a:solidFill>
              <a:cs typeface="Helvetica Neue"/>
            </a:endParaRPr>
          </a:p>
          <a:p>
            <a:pPr algn="ctr">
              <a:defRPr/>
            </a:pPr>
            <a:r>
              <a:rPr lang="fr-FR" sz="2700" b="1" noProof="0" dirty="0">
                <a:solidFill>
                  <a:srgbClr val="002060"/>
                </a:solidFill>
                <a:cs typeface="Helvetica Neue"/>
              </a:rPr>
              <a:t>Nous suivons depuis plus de 10 ans 80 indices marché, sectoriels et thématiques dont l’E&amp;B Auto</a:t>
            </a:r>
            <a:endParaRPr lang="fr-FR" sz="2500" b="1" noProof="0" dirty="0">
              <a:solidFill>
                <a:srgbClr val="002060"/>
              </a:solidFill>
              <a:cs typeface="Helvetica Neue"/>
            </a:endParaRPr>
          </a:p>
          <a:p>
            <a:pPr algn="ctr">
              <a:spcAft>
                <a:spcPts val="300"/>
              </a:spcAft>
            </a:pPr>
            <a:endParaRPr lang="fr-FR" i="1" noProof="0" dirty="0">
              <a:solidFill>
                <a:srgbClr val="1F66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B0FCB9-B078-D870-CA96-905924C00164}"/>
              </a:ext>
            </a:extLst>
          </p:cNvPr>
          <p:cNvSpPr/>
          <p:nvPr/>
        </p:nvSpPr>
        <p:spPr>
          <a:xfrm>
            <a:off x="505097" y="6165669"/>
            <a:ext cx="2151017" cy="600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graphicFrame>
        <p:nvGraphicFramePr>
          <p:cNvPr id="9" name="Tableau 3">
            <a:extLst>
              <a:ext uri="{FF2B5EF4-FFF2-40B4-BE49-F238E27FC236}">
                <a16:creationId xmlns:a16="http://schemas.microsoft.com/office/drawing/2014/main" id="{6003D12F-4D23-B601-0432-6C74EAA3B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912529"/>
              </p:ext>
            </p:extLst>
          </p:nvPr>
        </p:nvGraphicFramePr>
        <p:xfrm>
          <a:off x="1909105" y="1545582"/>
          <a:ext cx="8892073" cy="4937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9934">
                  <a:extLst>
                    <a:ext uri="{9D8B030D-6E8A-4147-A177-3AD203B41FA5}">
                      <a16:colId xmlns:a16="http://schemas.microsoft.com/office/drawing/2014/main" val="625101548"/>
                    </a:ext>
                  </a:extLst>
                </a:gridCol>
                <a:gridCol w="2877384">
                  <a:extLst>
                    <a:ext uri="{9D8B030D-6E8A-4147-A177-3AD203B41FA5}">
                      <a16:colId xmlns:a16="http://schemas.microsoft.com/office/drawing/2014/main" val="1397552193"/>
                    </a:ext>
                  </a:extLst>
                </a:gridCol>
                <a:gridCol w="2954755">
                  <a:extLst>
                    <a:ext uri="{9D8B030D-6E8A-4147-A177-3AD203B41FA5}">
                      <a16:colId xmlns:a16="http://schemas.microsoft.com/office/drawing/2014/main" val="771793473"/>
                    </a:ext>
                  </a:extLst>
                </a:gridCol>
              </a:tblGrid>
              <a:tr h="2289110">
                <a:tc>
                  <a:txBody>
                    <a:bodyPr/>
                    <a:lstStyle/>
                    <a:p>
                      <a:pPr marL="182563" indent="-182563" algn="just">
                        <a:lnSpc>
                          <a:spcPts val="1500"/>
                        </a:lnSpc>
                        <a:buFontTx/>
                        <a:buChar char="-"/>
                        <a:tabLst>
                          <a:tab pos="274638" algn="l"/>
                        </a:tabLst>
                      </a:pPr>
                      <a:r>
                        <a:rPr lang="fr-FR" sz="1050" noProof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AEX Index / AMX-Index</a:t>
                      </a:r>
                    </a:p>
                    <a:p>
                      <a:pPr marL="182563" indent="-182563" algn="just">
                        <a:lnSpc>
                          <a:spcPts val="1500"/>
                        </a:lnSpc>
                        <a:buFontTx/>
                        <a:buChar char="-"/>
                        <a:tabLst>
                          <a:tab pos="274638" algn="l"/>
                        </a:tabLst>
                      </a:pPr>
                      <a:r>
                        <a:rPr lang="fr-FR" sz="1050" noProof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ATX</a:t>
                      </a:r>
                    </a:p>
                    <a:p>
                      <a:pPr marL="182563" indent="-182563" algn="just">
                        <a:lnSpc>
                          <a:spcPts val="1500"/>
                        </a:lnSpc>
                        <a:buFontTx/>
                        <a:buChar char="-"/>
                        <a:tabLst>
                          <a:tab pos="274638" algn="l"/>
                        </a:tabLst>
                      </a:pPr>
                      <a:r>
                        <a:rPr lang="fr-FR" sz="1050" noProof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BEL20</a:t>
                      </a:r>
                    </a:p>
                    <a:p>
                      <a:pPr marL="182563" indent="-182563" algn="just">
                        <a:lnSpc>
                          <a:spcPts val="1500"/>
                        </a:lnSpc>
                        <a:buFontTx/>
                        <a:buChar char="-"/>
                        <a:tabLst>
                          <a:tab pos="182563" algn="l"/>
                        </a:tabLst>
                      </a:pPr>
                      <a:r>
                        <a:rPr lang="fr-FR" sz="1050" noProof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CAC40 / SBF 120 / CAC All </a:t>
                      </a:r>
                      <a:r>
                        <a:rPr lang="fr-FR" sz="1050" noProof="0" dirty="0" err="1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Tradable</a:t>
                      </a:r>
                      <a:endParaRPr lang="fr-FR" sz="1050" noProof="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  <a:p>
                      <a:pPr marL="182563" indent="-182563" algn="just">
                        <a:lnSpc>
                          <a:spcPts val="1500"/>
                        </a:lnSpc>
                        <a:buFontTx/>
                        <a:buChar char="-"/>
                        <a:tabLst>
                          <a:tab pos="182563" algn="l"/>
                        </a:tabLst>
                      </a:pPr>
                      <a:r>
                        <a:rPr lang="fr-FR" sz="1050" noProof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DAX / HDAX / MDAX / SDAX / TecDax</a:t>
                      </a:r>
                    </a:p>
                    <a:p>
                      <a:pPr marL="182563" marR="0" lvl="0" indent="-182563" algn="just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>
                          <a:tab pos="182563" algn="l"/>
                        </a:tabLst>
                        <a:defRPr/>
                      </a:pPr>
                      <a:r>
                        <a:rPr lang="fr-FR" sz="1050" kern="1200" noProof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DJIA30 / S&amp;P 100 / NASDAQ</a:t>
                      </a:r>
                    </a:p>
                    <a:p>
                      <a:pPr marL="182563" marR="0" lvl="0" indent="-182563" algn="just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>
                          <a:tab pos="182563" algn="l"/>
                        </a:tabLst>
                        <a:defRPr/>
                      </a:pPr>
                      <a:r>
                        <a:rPr lang="fr-FR" sz="1050" kern="1200" noProof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Euro </a:t>
                      </a:r>
                      <a:r>
                        <a:rPr lang="fr-FR" sz="1050" kern="1200" noProof="0" dirty="0" err="1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Stoxx</a:t>
                      </a:r>
                      <a:r>
                        <a:rPr lang="fr-FR" sz="1050" kern="1200" noProof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 50 / </a:t>
                      </a:r>
                      <a:r>
                        <a:rPr lang="fr-FR" sz="1050" kern="1200" noProof="0" dirty="0" err="1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Eurozone</a:t>
                      </a:r>
                      <a:r>
                        <a:rPr lang="fr-FR" sz="1050" kern="1200" noProof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 300</a:t>
                      </a:r>
                    </a:p>
                    <a:p>
                      <a:pPr marL="182563" marR="0" lvl="0" indent="-182563" algn="just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>
                          <a:tab pos="182563" algn="l"/>
                        </a:tabLst>
                        <a:defRPr/>
                      </a:pPr>
                      <a:r>
                        <a:rPr lang="fr-FR" sz="1050" noProof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FTSE100</a:t>
                      </a:r>
                    </a:p>
                    <a:p>
                      <a:pPr marL="182563" marR="0" lvl="0" indent="-182563" algn="just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>
                          <a:tab pos="182563" algn="l"/>
                        </a:tabLst>
                        <a:defRPr/>
                      </a:pPr>
                      <a:r>
                        <a:rPr lang="fr-FR" sz="1050" noProof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IBEX 35</a:t>
                      </a:r>
                    </a:p>
                    <a:p>
                      <a:pPr marL="182563" marR="0" lvl="0" indent="-182563" algn="just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>
                          <a:tab pos="274638" algn="l"/>
                        </a:tabLst>
                        <a:defRPr/>
                      </a:pPr>
                      <a:r>
                        <a:rPr lang="fr-FR" sz="1050" kern="1200" noProof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LuxX Price Index</a:t>
                      </a:r>
                    </a:p>
                    <a:p>
                      <a:pPr marL="182563" indent="-182563" algn="just">
                        <a:lnSpc>
                          <a:spcPts val="1500"/>
                        </a:lnSpc>
                        <a:buFontTx/>
                        <a:buChar char="-"/>
                        <a:tabLst>
                          <a:tab pos="182563" algn="l"/>
                        </a:tabLst>
                      </a:pPr>
                      <a:r>
                        <a:rPr lang="fr-FR" sz="1050" noProof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FTSE MIB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just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>
                          <a:tab pos="182563" algn="l"/>
                        </a:tabLst>
                        <a:defRPr/>
                      </a:pPr>
                      <a:r>
                        <a:rPr lang="fr-FR" sz="1050" kern="1200" noProof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NIKKEI</a:t>
                      </a:r>
                    </a:p>
                    <a:p>
                      <a:pPr marL="182563" indent="-182563" algn="just">
                        <a:lnSpc>
                          <a:spcPts val="1500"/>
                        </a:lnSpc>
                        <a:buFontTx/>
                        <a:buChar char="-"/>
                        <a:tabLst>
                          <a:tab pos="274638" algn="l"/>
                        </a:tabLst>
                      </a:pPr>
                      <a:r>
                        <a:rPr lang="fr-FR" sz="1050" noProof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OBX</a:t>
                      </a:r>
                    </a:p>
                    <a:p>
                      <a:pPr marL="182563" indent="-182563" algn="just">
                        <a:lnSpc>
                          <a:spcPts val="1500"/>
                        </a:lnSpc>
                        <a:buFontTx/>
                        <a:buChar char="-"/>
                        <a:tabLst>
                          <a:tab pos="274638" algn="l"/>
                        </a:tabLst>
                      </a:pPr>
                      <a:r>
                        <a:rPr lang="fr-FR" sz="1050" noProof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OMX Helsinki</a:t>
                      </a:r>
                    </a:p>
                    <a:p>
                      <a:pPr marL="182563" indent="-182563" algn="just">
                        <a:lnSpc>
                          <a:spcPts val="1500"/>
                        </a:lnSpc>
                        <a:buFontTx/>
                        <a:buChar char="-"/>
                        <a:tabLst>
                          <a:tab pos="274638" algn="l"/>
                        </a:tabLst>
                      </a:pPr>
                      <a:r>
                        <a:rPr lang="fr-FR" sz="1050" noProof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OMXC</a:t>
                      </a:r>
                    </a:p>
                    <a:p>
                      <a:pPr marL="182563" indent="-182563" algn="just">
                        <a:lnSpc>
                          <a:spcPts val="1500"/>
                        </a:lnSpc>
                        <a:buFontTx/>
                        <a:buChar char="-"/>
                        <a:tabLst>
                          <a:tab pos="274638" algn="l"/>
                        </a:tabLst>
                      </a:pPr>
                      <a:r>
                        <a:rPr lang="fr-FR" sz="1050" noProof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OMXS</a:t>
                      </a:r>
                    </a:p>
                    <a:p>
                      <a:pPr marL="182563" indent="-182563" algn="just">
                        <a:lnSpc>
                          <a:spcPts val="1500"/>
                        </a:lnSpc>
                        <a:buFontTx/>
                        <a:buChar char="-"/>
                        <a:tabLst>
                          <a:tab pos="274638" algn="l"/>
                        </a:tabLst>
                      </a:pPr>
                      <a:r>
                        <a:rPr lang="fr-FR" sz="1050" kern="1200" noProof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ISEQ</a:t>
                      </a:r>
                    </a:p>
                    <a:p>
                      <a:pPr marL="182563" marR="0" lvl="0" indent="-182563" algn="just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>
                          <a:tab pos="514350" algn="l"/>
                        </a:tabLst>
                        <a:defRPr/>
                      </a:pPr>
                      <a:r>
                        <a:rPr lang="fr-FR" sz="1050" noProof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PSI20</a:t>
                      </a:r>
                    </a:p>
                    <a:p>
                      <a:pPr marL="182563" indent="-182563" algn="just">
                        <a:lnSpc>
                          <a:spcPts val="1500"/>
                        </a:lnSpc>
                        <a:buFontTx/>
                        <a:buChar char="-"/>
                        <a:tabLst>
                          <a:tab pos="514350" algn="l"/>
                        </a:tabLst>
                      </a:pPr>
                      <a:r>
                        <a:rPr lang="fr-FR" sz="1050" kern="1200" noProof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SMI</a:t>
                      </a:r>
                    </a:p>
                    <a:p>
                      <a:pPr marL="182563" indent="-182563" algn="just">
                        <a:lnSpc>
                          <a:spcPts val="1500"/>
                        </a:lnSpc>
                        <a:buFontTx/>
                        <a:buChar char="-"/>
                        <a:tabLst>
                          <a:tab pos="514350" algn="l"/>
                        </a:tabLst>
                      </a:pPr>
                      <a:r>
                        <a:rPr lang="fr-FR" sz="1050" kern="1200" noProof="0" dirty="0" err="1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Stoxx</a:t>
                      </a:r>
                      <a:r>
                        <a:rPr lang="fr-FR" sz="1050" kern="1200" noProof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 Europe 50 / </a:t>
                      </a:r>
                      <a:r>
                        <a:rPr lang="fr-FR" sz="1050" kern="1200" noProof="0" dirty="0" err="1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Stoxx</a:t>
                      </a:r>
                      <a:r>
                        <a:rPr lang="fr-FR" sz="1050" kern="1200" noProof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 Europe 600</a:t>
                      </a:r>
                    </a:p>
                    <a:p>
                      <a:pPr marL="182563" indent="-182563" algn="just">
                        <a:lnSpc>
                          <a:spcPts val="1500"/>
                        </a:lnSpc>
                        <a:buFontTx/>
                        <a:buChar char="-"/>
                        <a:tabLst>
                          <a:tab pos="514350" algn="l"/>
                        </a:tabLst>
                      </a:pPr>
                      <a:r>
                        <a:rPr lang="fr-FR" sz="1050" kern="1200" noProof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TSX 30</a:t>
                      </a:r>
                    </a:p>
                    <a:p>
                      <a:pPr marL="182563" indent="-182563" algn="just">
                        <a:lnSpc>
                          <a:spcPts val="1500"/>
                        </a:lnSpc>
                        <a:buFontTx/>
                        <a:buChar char="-"/>
                        <a:tabLst>
                          <a:tab pos="514350" algn="l"/>
                        </a:tabLst>
                      </a:pPr>
                      <a:r>
                        <a:rPr lang="fr-FR" sz="1050" kern="1200" noProof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WIG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182563" lvl="2" indent="-182563" algn="just" defTabSz="914400" rtl="0" eaLnBrk="1" fontAlgn="base" latinLnBrk="0" hangingPunct="1">
                        <a:lnSpc>
                          <a:spcPts val="1500"/>
                        </a:lnSpc>
                        <a:buFontTx/>
                        <a:buChar char="-"/>
                        <a:tabLst>
                          <a:tab pos="274638" algn="l"/>
                        </a:tabLst>
                      </a:pPr>
                      <a:r>
                        <a:rPr lang="fr-FR" sz="1050" b="1" kern="1200" noProof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Euro </a:t>
                      </a:r>
                      <a:r>
                        <a:rPr lang="fr-FR" sz="1050" b="1" kern="1200" noProof="0" dirty="0" err="1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Stoxx</a:t>
                      </a:r>
                      <a:r>
                        <a:rPr lang="fr-FR" sz="1050" b="1" kern="1200" noProof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50" b="1" kern="1200" noProof="0" dirty="0" err="1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Sustainability</a:t>
                      </a:r>
                      <a:r>
                        <a:rPr lang="fr-FR" sz="1050" b="1" kern="1200" noProof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 40</a:t>
                      </a:r>
                    </a:p>
                    <a:p>
                      <a:pPr marL="182563" lvl="2" indent="-182563" algn="just" defTabSz="914400" rtl="0" eaLnBrk="1" fontAlgn="base" latinLnBrk="0" hangingPunct="1">
                        <a:lnSpc>
                          <a:spcPts val="1500"/>
                        </a:lnSpc>
                        <a:buFontTx/>
                        <a:buChar char="-"/>
                        <a:tabLst>
                          <a:tab pos="274638" algn="l"/>
                        </a:tabLst>
                      </a:pPr>
                      <a:r>
                        <a:rPr lang="fr-FR" sz="1050" b="1" kern="1200" noProof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Euro </a:t>
                      </a:r>
                      <a:r>
                        <a:rPr lang="fr-FR" sz="1050" b="1" kern="1200" noProof="0" dirty="0" err="1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Stoxx</a:t>
                      </a:r>
                      <a:r>
                        <a:rPr lang="fr-FR" sz="1050" b="1" kern="1200" noProof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50" b="1" kern="1200" noProof="0" dirty="0" err="1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Sustainability</a:t>
                      </a:r>
                      <a:endParaRPr lang="fr-FR" sz="1050" b="1" kern="1200" noProof="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  <a:p>
                      <a:pPr marL="182563" lvl="2" indent="-182563" algn="just" defTabSz="914400" rtl="0" eaLnBrk="1" fontAlgn="base" latinLnBrk="0" hangingPunct="1">
                        <a:lnSpc>
                          <a:spcPts val="1500"/>
                        </a:lnSpc>
                        <a:buFontTx/>
                        <a:buChar char="-"/>
                        <a:tabLst>
                          <a:tab pos="274638" algn="l"/>
                        </a:tabLst>
                      </a:pPr>
                      <a:r>
                        <a:rPr lang="fr-FR" sz="1050" b="1" kern="1200" noProof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Euronext Low Carbon 100 Europe</a:t>
                      </a:r>
                    </a:p>
                    <a:p>
                      <a:pPr marL="182563" lvl="2" indent="-182563" algn="just" defTabSz="914400" rtl="0" eaLnBrk="1" fontAlgn="base" latinLnBrk="0" hangingPunct="1">
                        <a:lnSpc>
                          <a:spcPts val="1500"/>
                        </a:lnSpc>
                        <a:buFontTx/>
                        <a:buChar char="-"/>
                        <a:tabLst>
                          <a:tab pos="274638" algn="l"/>
                        </a:tabLst>
                      </a:pPr>
                      <a:r>
                        <a:rPr lang="fr-FR" sz="1050" b="1" kern="1200" noProof="0" dirty="0" err="1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Eurozone</a:t>
                      </a:r>
                      <a:r>
                        <a:rPr lang="fr-FR" sz="1050" b="1" kern="1200" noProof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 120 / World 120</a:t>
                      </a:r>
                    </a:p>
                    <a:p>
                      <a:pPr marL="182563" lvl="2" indent="-182563" algn="just" defTabSz="914400" rtl="0" eaLnBrk="1" fontAlgn="base" latinLnBrk="0" hangingPunct="1">
                        <a:lnSpc>
                          <a:spcPts val="1500"/>
                        </a:lnSpc>
                        <a:buFontTx/>
                        <a:buChar char="-"/>
                        <a:tabLst>
                          <a:tab pos="274638" algn="l"/>
                        </a:tabLst>
                      </a:pPr>
                      <a:r>
                        <a:rPr lang="fr-FR" sz="1050" b="1" kern="1200" noProof="0" dirty="0" err="1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Stoxx</a:t>
                      </a:r>
                      <a:r>
                        <a:rPr lang="fr-FR" sz="1050" b="1" kern="1200" noProof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 Europe Low Carbon 100</a:t>
                      </a:r>
                    </a:p>
                    <a:p>
                      <a:pPr marL="182563" lvl="2" indent="-182563" algn="just" defTabSz="914400" rtl="0" eaLnBrk="1" fontAlgn="base" latinLnBrk="0" hangingPunct="1">
                        <a:lnSpc>
                          <a:spcPts val="1500"/>
                        </a:lnSpc>
                        <a:buFontTx/>
                        <a:buChar char="-"/>
                        <a:tabLst>
                          <a:tab pos="274638" algn="l"/>
                        </a:tabLst>
                      </a:pPr>
                      <a:r>
                        <a:rPr lang="fr-FR" sz="1050" b="1" kern="1200" noProof="0" dirty="0" err="1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Stoxx</a:t>
                      </a:r>
                      <a:r>
                        <a:rPr lang="fr-FR" sz="1050" b="1" kern="1200" noProof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 Global ESG Leaders</a:t>
                      </a:r>
                    </a:p>
                    <a:p>
                      <a:pPr marL="182563" lvl="2" indent="-182563" algn="just" defTabSz="914400" rtl="0" eaLnBrk="1" fontAlgn="base" latinLnBrk="0" hangingPunct="1">
                        <a:lnSpc>
                          <a:spcPts val="1500"/>
                        </a:lnSpc>
                        <a:buFontTx/>
                        <a:buChar char="-"/>
                        <a:tabLst>
                          <a:tab pos="274638" algn="l"/>
                        </a:tabLst>
                      </a:pPr>
                      <a:r>
                        <a:rPr lang="fr-FR" sz="1050" b="1" kern="1200" noProof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DJSI Europe / World</a:t>
                      </a:r>
                    </a:p>
                  </a:txBody>
                  <a:tcPr>
                    <a:solidFill>
                      <a:srgbClr val="0096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724878"/>
                  </a:ext>
                </a:extLst>
              </a:tr>
              <a:tr h="1714187">
                <a:tc>
                  <a:txBody>
                    <a:bodyPr/>
                    <a:lstStyle/>
                    <a:p>
                      <a:pPr marL="182563" lvl="2" indent="-182563" algn="just" defTabSz="914400" rtl="0" eaLnBrk="1" fontAlgn="base" latinLnBrk="0" hangingPunct="1">
                        <a:lnSpc>
                          <a:spcPts val="1500"/>
                        </a:lnSpc>
                        <a:buFontTx/>
                        <a:buChar char="-"/>
                      </a:pPr>
                      <a:r>
                        <a:rPr lang="fr-FR" sz="1050" kern="1200" noProof="0" dirty="0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E&amp;B Aerospace &amp; </a:t>
                      </a:r>
                      <a:r>
                        <a:rPr lang="fr-FR" sz="1050" kern="1200" noProof="0" dirty="0" err="1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Defense</a:t>
                      </a:r>
                      <a:endParaRPr lang="fr-FR" sz="1050" kern="1200" noProof="0" dirty="0">
                        <a:solidFill>
                          <a:srgbClr val="070A4A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  <a:p>
                      <a:pPr marL="182563" lvl="2" indent="-182563" algn="just" defTabSz="914400" rtl="0" eaLnBrk="1" fontAlgn="base" latinLnBrk="0" hangingPunct="1">
                        <a:lnSpc>
                          <a:spcPts val="1500"/>
                        </a:lnSpc>
                        <a:buFontTx/>
                        <a:buChar char="-"/>
                      </a:pPr>
                      <a:r>
                        <a:rPr lang="fr-FR" sz="1100" b="1" kern="1200" noProof="0" dirty="0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E&amp;B Automobile</a:t>
                      </a:r>
                    </a:p>
                    <a:p>
                      <a:pPr marL="182563" lvl="2" indent="-182563" algn="just" defTabSz="914400" rtl="0" eaLnBrk="1" fontAlgn="base" latinLnBrk="0" hangingPunct="1">
                        <a:lnSpc>
                          <a:spcPts val="1500"/>
                        </a:lnSpc>
                        <a:buFontTx/>
                        <a:buChar char="-"/>
                      </a:pPr>
                      <a:r>
                        <a:rPr lang="fr-FR" sz="1050" kern="1200" noProof="0" dirty="0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E&amp;B Banking</a:t>
                      </a:r>
                    </a:p>
                    <a:p>
                      <a:pPr marL="182563" lvl="2" indent="-182563" algn="just" defTabSz="914400" rtl="0" eaLnBrk="1" fontAlgn="base" latinLnBrk="0" hangingPunct="1">
                        <a:lnSpc>
                          <a:spcPts val="1500"/>
                        </a:lnSpc>
                        <a:buFontTx/>
                        <a:buChar char="-"/>
                      </a:pPr>
                      <a:r>
                        <a:rPr lang="fr-FR" sz="1050" kern="1200" noProof="0" dirty="0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E&amp;B Consumer </a:t>
                      </a:r>
                      <a:r>
                        <a:rPr lang="fr-FR" sz="1050" kern="1200" noProof="0" dirty="0" err="1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Goods</a:t>
                      </a:r>
                      <a:endParaRPr lang="fr-FR" sz="1050" kern="1200" noProof="0" dirty="0">
                        <a:solidFill>
                          <a:srgbClr val="070A4A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  <a:p>
                      <a:pPr marL="182563" lvl="2" indent="-182563" algn="just" defTabSz="914400" rtl="0" eaLnBrk="1" fontAlgn="base" latinLnBrk="0" hangingPunct="1">
                        <a:lnSpc>
                          <a:spcPts val="1500"/>
                        </a:lnSpc>
                        <a:buFontTx/>
                        <a:buChar char="-"/>
                      </a:pPr>
                      <a:r>
                        <a:rPr lang="fr-FR" sz="1050" kern="1200" noProof="0" dirty="0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E&amp;B Energy &amp; Utilities</a:t>
                      </a:r>
                    </a:p>
                    <a:p>
                      <a:pPr marL="182563" lvl="2" indent="-182563" algn="just" defTabSz="914400" rtl="0" eaLnBrk="1" fontAlgn="base" latinLnBrk="0" hangingPunct="1">
                        <a:lnSpc>
                          <a:spcPts val="1500"/>
                        </a:lnSpc>
                        <a:buFontTx/>
                        <a:buChar char="-"/>
                      </a:pPr>
                      <a:r>
                        <a:rPr lang="fr-FR" sz="1050" kern="1200" noProof="0" dirty="0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E&amp;B Fashion &amp; </a:t>
                      </a:r>
                      <a:r>
                        <a:rPr lang="fr-FR" sz="1050" kern="1200" noProof="0" dirty="0" err="1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Luxury</a:t>
                      </a:r>
                      <a:endParaRPr lang="fr-FR" sz="1050" kern="1200" noProof="0" dirty="0">
                        <a:solidFill>
                          <a:srgbClr val="070A4A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  <a:p>
                      <a:pPr marL="182563" lvl="2" indent="-182563" algn="just" defTabSz="914400" rtl="0" eaLnBrk="1" fontAlgn="base" latinLnBrk="0" hangingPunct="1">
                        <a:lnSpc>
                          <a:spcPts val="1500"/>
                        </a:lnSpc>
                        <a:buFontTx/>
                        <a:buChar char="-"/>
                      </a:pPr>
                      <a:r>
                        <a:rPr lang="fr-FR" sz="1050" kern="1200" noProof="0" dirty="0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E&amp;B Financial Services</a:t>
                      </a:r>
                    </a:p>
                    <a:p>
                      <a:pPr marL="182563" marR="0" lvl="2" indent="-182563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50" kern="1200" noProof="0" dirty="0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E&amp;B Healthcare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marR="0" lvl="2" indent="-182563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50" kern="1200" noProof="0" dirty="0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E&amp;B Information </a:t>
                      </a:r>
                      <a:r>
                        <a:rPr lang="fr-FR" sz="1050" kern="1200" noProof="0" dirty="0" err="1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Technology</a:t>
                      </a:r>
                      <a:endParaRPr lang="fr-FR" sz="1050" kern="1200" noProof="0" dirty="0">
                        <a:solidFill>
                          <a:srgbClr val="070A4A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  <a:p>
                      <a:pPr marL="182563" marR="0" lvl="2" indent="-182563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50" kern="1200" noProof="0" dirty="0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E&amp;B </a:t>
                      </a:r>
                      <a:r>
                        <a:rPr lang="fr-FR" sz="1050" kern="1200" noProof="0" dirty="0" err="1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Industrials</a:t>
                      </a:r>
                      <a:endParaRPr lang="fr-FR" sz="1050" kern="1200" noProof="0" dirty="0">
                        <a:solidFill>
                          <a:srgbClr val="070A4A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  <a:p>
                      <a:pPr marL="182563" lvl="2" indent="-182563" algn="just" defTabSz="914400" rtl="0" eaLnBrk="1" fontAlgn="base" latinLnBrk="0" hangingPunct="1">
                        <a:lnSpc>
                          <a:spcPts val="1500"/>
                        </a:lnSpc>
                        <a:buFontTx/>
                        <a:buChar char="-"/>
                      </a:pPr>
                      <a:r>
                        <a:rPr lang="fr-FR" sz="1050" kern="1200" noProof="0" dirty="0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E&amp;B </a:t>
                      </a:r>
                      <a:r>
                        <a:rPr lang="fr-FR" sz="1050" kern="1200" noProof="0" dirty="0" err="1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Insurance</a:t>
                      </a:r>
                      <a:endParaRPr lang="fr-FR" sz="1050" kern="1200" noProof="0" dirty="0">
                        <a:solidFill>
                          <a:srgbClr val="070A4A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  <a:p>
                      <a:pPr marL="182563" lvl="2" indent="-182563" algn="just" defTabSz="914400" rtl="0" eaLnBrk="1" fontAlgn="base" latinLnBrk="0" hangingPunct="1">
                        <a:lnSpc>
                          <a:spcPts val="1500"/>
                        </a:lnSpc>
                        <a:buFontTx/>
                        <a:buChar char="-"/>
                      </a:pPr>
                      <a:r>
                        <a:rPr lang="fr-FR" sz="1050" kern="1200" noProof="0" dirty="0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E&amp;B IT Services</a:t>
                      </a:r>
                    </a:p>
                    <a:p>
                      <a:pPr marL="182563" lvl="2" indent="-182563" algn="just" defTabSz="914400" rtl="0" eaLnBrk="1" fontAlgn="base" latinLnBrk="0" hangingPunct="1">
                        <a:lnSpc>
                          <a:spcPts val="1500"/>
                        </a:lnSpc>
                        <a:buFontTx/>
                        <a:buChar char="-"/>
                      </a:pPr>
                      <a:r>
                        <a:rPr lang="fr-FR" sz="1050" kern="1200" noProof="0" dirty="0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E&amp;B Media &amp; Advertising</a:t>
                      </a:r>
                    </a:p>
                    <a:p>
                      <a:pPr marL="182563" lvl="2" indent="-182563" algn="just" defTabSz="914400" rtl="0" eaLnBrk="1" fontAlgn="base" latinLnBrk="0" hangingPunct="1">
                        <a:lnSpc>
                          <a:spcPts val="1500"/>
                        </a:lnSpc>
                        <a:buFontTx/>
                        <a:buChar char="-"/>
                      </a:pPr>
                      <a:r>
                        <a:rPr lang="fr-FR" sz="1050" kern="1200" noProof="0" dirty="0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E&amp;B Pharmaceuticals &amp; </a:t>
                      </a:r>
                      <a:r>
                        <a:rPr lang="fr-FR" sz="1050" kern="1200" noProof="0" dirty="0" err="1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Biotechs</a:t>
                      </a:r>
                      <a:endParaRPr lang="fr-FR" sz="1050" kern="1200" noProof="0" dirty="0">
                        <a:solidFill>
                          <a:srgbClr val="070A4A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  <a:p>
                      <a:pPr marL="182563" lvl="2" indent="-182563" algn="just" defTabSz="914400" rtl="0" eaLnBrk="1" fontAlgn="base" latinLnBrk="0" hangingPunct="1">
                        <a:lnSpc>
                          <a:spcPts val="1500"/>
                        </a:lnSpc>
                        <a:buFontTx/>
                        <a:buChar char="-"/>
                      </a:pPr>
                      <a:r>
                        <a:rPr lang="fr-FR" sz="1050" kern="1200" noProof="0" dirty="0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E&amp;B Real </a:t>
                      </a:r>
                      <a:r>
                        <a:rPr lang="fr-FR" sz="1050" kern="1200" noProof="0" dirty="0" err="1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Estate</a:t>
                      </a:r>
                      <a:endParaRPr lang="fr-FR" sz="1050" kern="1200" noProof="0" dirty="0">
                        <a:solidFill>
                          <a:srgbClr val="070A4A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  <a:p>
                      <a:pPr marL="182563" lvl="2" indent="-182563" algn="just" defTabSz="914400" rtl="0" eaLnBrk="1" fontAlgn="base" latinLnBrk="0" hangingPunct="1">
                        <a:lnSpc>
                          <a:spcPts val="1500"/>
                        </a:lnSpc>
                        <a:buFontTx/>
                        <a:buChar char="-"/>
                      </a:pPr>
                      <a:r>
                        <a:rPr lang="fr-FR" sz="1050" kern="1200" noProof="0" dirty="0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E&amp;B </a:t>
                      </a:r>
                      <a:r>
                        <a:rPr lang="fr-FR" sz="1050" kern="1200" noProof="0" dirty="0" err="1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Retail</a:t>
                      </a:r>
                      <a:r>
                        <a:rPr lang="fr-FR" sz="1050" kern="1200" noProof="0" dirty="0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 &amp; 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lvl="2" indent="-182563" algn="just" defTabSz="914400" rtl="0" eaLnBrk="1" fontAlgn="base" latinLnBrk="0" hangingPunct="1">
                        <a:lnSpc>
                          <a:spcPts val="1500"/>
                        </a:lnSpc>
                        <a:buFontTx/>
                        <a:buChar char="-"/>
                      </a:pPr>
                      <a:r>
                        <a:rPr lang="fr-FR" sz="1050" kern="1200" noProof="0" dirty="0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E&amp;B Services</a:t>
                      </a:r>
                    </a:p>
                    <a:p>
                      <a:pPr marL="182563" lvl="2" indent="-182563" algn="just" defTabSz="914400" rtl="0" eaLnBrk="1" fontAlgn="base" latinLnBrk="0" hangingPunct="1">
                        <a:lnSpc>
                          <a:spcPts val="1500"/>
                        </a:lnSpc>
                        <a:buFontTx/>
                        <a:buChar char="-"/>
                      </a:pPr>
                      <a:r>
                        <a:rPr lang="fr-FR" sz="1050" kern="1200" noProof="0" dirty="0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E&amp;B </a:t>
                      </a:r>
                      <a:r>
                        <a:rPr lang="fr-FR" sz="1050" kern="1200" noProof="0" dirty="0" err="1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Technology</a:t>
                      </a:r>
                      <a:r>
                        <a:rPr lang="fr-FR" sz="1050" kern="1200" noProof="0" dirty="0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 Hardware &amp;</a:t>
                      </a:r>
                    </a:p>
                    <a:p>
                      <a:pPr marL="0" lvl="2" indent="0" algn="just" defTabSz="914400" rtl="0" eaLnBrk="1" fontAlgn="base" latinLnBrk="0" hangingPunct="1">
                        <a:lnSpc>
                          <a:spcPts val="1500"/>
                        </a:lnSpc>
                        <a:buFontTx/>
                        <a:buNone/>
                      </a:pPr>
                      <a:r>
                        <a:rPr lang="fr-FR" sz="1050" kern="1200" noProof="0" dirty="0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fr-FR" sz="1050" kern="1200" noProof="0" dirty="0" err="1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Semiconductors</a:t>
                      </a:r>
                      <a:endParaRPr lang="fr-FR" sz="1050" kern="1200" noProof="0" dirty="0">
                        <a:solidFill>
                          <a:srgbClr val="070A4A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  <a:p>
                      <a:pPr marL="182563" lvl="2" indent="-182563" algn="just" defTabSz="914400" rtl="0" eaLnBrk="1" fontAlgn="base" latinLnBrk="0" hangingPunct="1">
                        <a:lnSpc>
                          <a:spcPts val="1500"/>
                        </a:lnSpc>
                        <a:buFontTx/>
                        <a:buChar char="-"/>
                      </a:pPr>
                      <a:r>
                        <a:rPr lang="fr-FR" sz="1050" kern="1200" noProof="0" dirty="0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E&amp;B </a:t>
                      </a:r>
                      <a:r>
                        <a:rPr lang="fr-FR" sz="1050" kern="1200" noProof="0" dirty="0" err="1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Telecommunication</a:t>
                      </a:r>
                      <a:r>
                        <a:rPr lang="fr-FR" sz="1050" kern="1200" noProof="0" dirty="0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 Services</a:t>
                      </a:r>
                    </a:p>
                    <a:p>
                      <a:pPr marL="182563" marR="0" lvl="2" indent="-182563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50" kern="1200" noProof="0" dirty="0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E&amp;B Transport &amp; </a:t>
                      </a:r>
                      <a:r>
                        <a:rPr lang="fr-FR" sz="1050" kern="1200" noProof="0" dirty="0" err="1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Logistics</a:t>
                      </a:r>
                      <a:endParaRPr lang="fr-FR" sz="1050" kern="1200" noProof="0" dirty="0">
                        <a:solidFill>
                          <a:srgbClr val="070A4A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  <a:p>
                      <a:pPr marL="182563" lvl="2" indent="-182563" algn="just" defTabSz="914400" rtl="0" eaLnBrk="1" fontAlgn="base" latinLnBrk="0" hangingPunct="1">
                        <a:lnSpc>
                          <a:spcPts val="1500"/>
                        </a:lnSpc>
                        <a:buFontTx/>
                        <a:buChar char="-"/>
                      </a:pPr>
                      <a:r>
                        <a:rPr lang="fr-FR" sz="1050" kern="1200" noProof="0" dirty="0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E&amp;B Family Europe</a:t>
                      </a:r>
                    </a:p>
                    <a:p>
                      <a:pPr marL="182563" lvl="2" indent="-182563" algn="just" defTabSz="914400" rtl="0" eaLnBrk="1" fontAlgn="base" latinLnBrk="0" hangingPunct="1">
                        <a:lnSpc>
                          <a:spcPts val="1500"/>
                        </a:lnSpc>
                        <a:buFontTx/>
                        <a:buChar char="-"/>
                      </a:pPr>
                      <a:r>
                        <a:rPr lang="fr-FR" sz="1050" kern="1200" noProof="0" dirty="0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E&amp;B G7</a:t>
                      </a:r>
                    </a:p>
                    <a:p>
                      <a:pPr marL="182563" lvl="2" indent="-182563" algn="just" defTabSz="914400" rtl="0" eaLnBrk="1" fontAlgn="base" latinLnBrk="0" hangingPunct="1">
                        <a:lnSpc>
                          <a:spcPts val="1500"/>
                        </a:lnSpc>
                        <a:buFontTx/>
                        <a:buChar char="-"/>
                      </a:pPr>
                      <a:r>
                        <a:rPr lang="fr-FR" sz="1050" kern="1200" noProof="0" dirty="0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E&amp;B MENA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307652"/>
                  </a:ext>
                </a:extLst>
              </a:tr>
              <a:tr h="934311">
                <a:tc>
                  <a:txBody>
                    <a:bodyPr/>
                    <a:lstStyle/>
                    <a:p>
                      <a:pPr marL="171450" lvl="1" indent="-171450" fontAlgn="base">
                        <a:lnSpc>
                          <a:spcPts val="1600"/>
                        </a:lnSpc>
                        <a:buFontTx/>
                        <a:buChar char="-"/>
                      </a:pPr>
                      <a:r>
                        <a:rPr lang="fr-FR" sz="1050" kern="1200" noProof="0" dirty="0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CDP </a:t>
                      </a:r>
                      <a:r>
                        <a:rPr lang="fr-FR" sz="1050" kern="1200" noProof="0" dirty="0" err="1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Climate</a:t>
                      </a:r>
                      <a:r>
                        <a:rPr lang="fr-FR" sz="1050" kern="1200" noProof="0" dirty="0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 Change (A-F)</a:t>
                      </a:r>
                    </a:p>
                    <a:p>
                      <a:pPr marL="171450" lvl="1" indent="-171450" fontAlgn="base">
                        <a:lnSpc>
                          <a:spcPts val="1600"/>
                        </a:lnSpc>
                        <a:buFontTx/>
                        <a:buChar char="-"/>
                      </a:pPr>
                      <a:r>
                        <a:rPr lang="fr-FR" sz="1050" kern="1200" noProof="0" dirty="0" err="1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SBTi</a:t>
                      </a:r>
                      <a:r>
                        <a:rPr lang="fr-FR" sz="1050" kern="1200" noProof="0" dirty="0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fr-FR" sz="1050" kern="1200" noProof="0" dirty="0" err="1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committed</a:t>
                      </a:r>
                      <a:r>
                        <a:rPr lang="fr-FR" sz="1050" kern="1200" noProof="0" dirty="0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, 2°c, </a:t>
                      </a:r>
                      <a:r>
                        <a:rPr lang="fr-FR" sz="1050" kern="1200" noProof="0" dirty="0" err="1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well</a:t>
                      </a:r>
                      <a:r>
                        <a:rPr lang="fr-FR" sz="1050" kern="1200" noProof="0" dirty="0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50" kern="1200" noProof="0" dirty="0" err="1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below</a:t>
                      </a:r>
                      <a:r>
                        <a:rPr lang="fr-FR" sz="1050" kern="1200" noProof="0" dirty="0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 2°c, 1.5°c)</a:t>
                      </a:r>
                    </a:p>
                    <a:p>
                      <a:pPr marL="171450" lvl="1" indent="-171450" fontAlgn="base">
                        <a:lnSpc>
                          <a:spcPts val="1600"/>
                        </a:lnSpc>
                        <a:buFontTx/>
                        <a:buChar char="-"/>
                      </a:pPr>
                      <a:r>
                        <a:rPr lang="fr-FR" sz="1050" noProof="0" dirty="0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cs typeface="Arial" panose="020B0604020202020204" pitchFamily="34" charset="0"/>
                        </a:rPr>
                        <a:t>AGEFI Prix Entreprise Durable</a:t>
                      </a:r>
                    </a:p>
                    <a:p>
                      <a:pPr marL="171450" marR="0" lvl="1" indent="-17145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50" kern="1200" noProof="0" dirty="0" err="1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Equileap</a:t>
                      </a:r>
                      <a:r>
                        <a:rPr lang="fr-FR" sz="1050" kern="1200" noProof="0" dirty="0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50" kern="1200" noProof="0" dirty="0" err="1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Gender</a:t>
                      </a:r>
                      <a:r>
                        <a:rPr lang="fr-FR" sz="1050" kern="1200" noProof="0" dirty="0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50" kern="1200" noProof="0" dirty="0" err="1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Equality</a:t>
                      </a:r>
                      <a:r>
                        <a:rPr lang="fr-FR" sz="1050" kern="1200" noProof="0" dirty="0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 Global 100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1" indent="-17145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50" kern="1200" noProof="0" dirty="0" err="1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CSRHub</a:t>
                      </a:r>
                      <a:r>
                        <a:rPr lang="fr-FR" sz="1050" kern="1200" noProof="0" dirty="0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 CSR Rating</a:t>
                      </a:r>
                    </a:p>
                    <a:p>
                      <a:pPr marL="171450" marR="0" lvl="1" indent="-17145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50" kern="1200" noProof="0" dirty="0" err="1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Ecovadis</a:t>
                      </a:r>
                      <a:r>
                        <a:rPr lang="fr-FR" sz="1050" kern="1200" noProof="0" dirty="0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 ESG Rating</a:t>
                      </a:r>
                    </a:p>
                    <a:p>
                      <a:pPr marL="171450" marR="0" lvl="1" indent="-17145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50" kern="1200" noProof="0" dirty="0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Global 100 Most </a:t>
                      </a:r>
                      <a:r>
                        <a:rPr lang="fr-FR" sz="1050" kern="1200" noProof="0" dirty="0" err="1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Sustainable</a:t>
                      </a:r>
                      <a:r>
                        <a:rPr lang="fr-FR" sz="1050" kern="1200" noProof="0" dirty="0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50" kern="1200" noProof="0" dirty="0" err="1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Companies</a:t>
                      </a:r>
                      <a:endParaRPr lang="fr-FR" sz="1050" kern="1200" noProof="0" dirty="0">
                        <a:solidFill>
                          <a:srgbClr val="070A4A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  <a:p>
                      <a:pPr marL="171450" marR="0" lvl="1" indent="-17145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50" kern="1200" noProof="0" dirty="0" err="1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Indiex</a:t>
                      </a:r>
                      <a:r>
                        <a:rPr lang="fr-FR" sz="1050" kern="1200" noProof="0" dirty="0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 Penicaud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1" indent="-171450" fontAlgn="base">
                        <a:lnSpc>
                          <a:spcPts val="1600"/>
                        </a:lnSpc>
                        <a:buFontTx/>
                        <a:buChar char="-"/>
                      </a:pPr>
                      <a:r>
                        <a:rPr lang="fr-FR" sz="1050" kern="1200" noProof="0" dirty="0" err="1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Refinitiv</a:t>
                      </a:r>
                      <a:r>
                        <a:rPr lang="fr-FR" sz="1050" kern="1200" noProof="0" dirty="0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 Diversity &amp; Inclusion Top 100</a:t>
                      </a:r>
                    </a:p>
                    <a:p>
                      <a:pPr marL="171450" marR="0" lvl="1" indent="-17145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50" kern="1200" noProof="0" dirty="0" err="1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Sustainalytics</a:t>
                      </a:r>
                      <a:r>
                        <a:rPr lang="fr-FR" sz="1050" kern="1200" noProof="0" dirty="0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 ESG Rating</a:t>
                      </a:r>
                    </a:p>
                    <a:p>
                      <a:pPr marL="171450" lvl="1" indent="-171450" fontAlgn="base">
                        <a:lnSpc>
                          <a:spcPts val="1600"/>
                        </a:lnSpc>
                        <a:buFontTx/>
                        <a:buChar char="-"/>
                      </a:pPr>
                      <a:r>
                        <a:rPr lang="fr-FR" sz="1050" kern="1200" noProof="0" dirty="0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fr-FR" sz="1050" kern="1200" noProof="0" dirty="0" err="1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Valuable</a:t>
                      </a:r>
                      <a:r>
                        <a:rPr lang="fr-FR" sz="1050" kern="1200" noProof="0" dirty="0">
                          <a:solidFill>
                            <a:srgbClr val="070A4A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 500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393715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4C808645-B7E9-F234-C342-10D824C8DE91}"/>
              </a:ext>
            </a:extLst>
          </p:cNvPr>
          <p:cNvSpPr/>
          <p:nvPr/>
        </p:nvSpPr>
        <p:spPr>
          <a:xfrm>
            <a:off x="1909105" y="1246222"/>
            <a:ext cx="5936500" cy="297541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Stock Exchange Indices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F4BE3C-7162-5462-8AFA-F1674DED1156}"/>
              </a:ext>
            </a:extLst>
          </p:cNvPr>
          <p:cNvSpPr/>
          <p:nvPr/>
        </p:nvSpPr>
        <p:spPr>
          <a:xfrm>
            <a:off x="7855131" y="1247132"/>
            <a:ext cx="2936521" cy="297541"/>
          </a:xfrm>
          <a:prstGeom prst="rect">
            <a:avLst/>
          </a:prstGeom>
          <a:solidFill>
            <a:srgbClr val="00964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ESG Stock Exchange Indices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027F5DD-BE3C-F7AD-D783-27FC7606C5D0}"/>
              </a:ext>
            </a:extLst>
          </p:cNvPr>
          <p:cNvSpPr txBox="1"/>
          <p:nvPr/>
        </p:nvSpPr>
        <p:spPr>
          <a:xfrm rot="10800000">
            <a:off x="1333116" y="1568178"/>
            <a:ext cx="518878" cy="2237922"/>
          </a:xfrm>
          <a:prstGeom prst="rect">
            <a:avLst/>
          </a:prstGeom>
          <a:pattFill prst="wdDnDiag">
            <a:fgClr>
              <a:srgbClr val="009644"/>
            </a:fgClr>
            <a:bgClr>
              <a:srgbClr val="002060"/>
            </a:bgClr>
          </a:pattFill>
        </p:spPr>
        <p:txBody>
          <a:bodyPr vert="eaVert" wrap="none" rtlCol="0" anchor="ctr">
            <a:noAutofit/>
          </a:bodyPr>
          <a:lstStyle/>
          <a:p>
            <a:pPr algn="ctr"/>
            <a:r>
              <a:rPr lang="fr-FR" sz="1400" b="1" noProof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Market</a:t>
            </a:r>
            <a:r>
              <a:rPr lang="fr-FR" sz="1400" b="1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Indices</a:t>
            </a:r>
          </a:p>
          <a:p>
            <a:pPr algn="ctr"/>
            <a:r>
              <a:rPr lang="fr-FR" sz="1400" b="1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~1 000 </a:t>
            </a:r>
            <a:r>
              <a:rPr lang="fr-FR" sz="1400" b="1" noProof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companies</a:t>
            </a:r>
            <a:endParaRPr lang="fr-FR" sz="1400" b="1" noProof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9D3685F-D392-2B34-BFBF-500632C0E4C5}"/>
              </a:ext>
            </a:extLst>
          </p:cNvPr>
          <p:cNvSpPr txBox="1"/>
          <p:nvPr/>
        </p:nvSpPr>
        <p:spPr>
          <a:xfrm rot="10800000">
            <a:off x="1342642" y="3865010"/>
            <a:ext cx="509351" cy="1633090"/>
          </a:xfrm>
          <a:prstGeom prst="rect">
            <a:avLst/>
          </a:prstGeom>
          <a:solidFill>
            <a:srgbClr val="CFD5EA"/>
          </a:solidFill>
        </p:spPr>
        <p:txBody>
          <a:bodyPr vert="eaVert" wrap="none" rtlCol="0" anchor="ctr">
            <a:noAutofit/>
          </a:bodyPr>
          <a:lstStyle/>
          <a:p>
            <a:pPr algn="ctr"/>
            <a:r>
              <a:rPr lang="fr-FR" sz="1400" b="1" noProof="0" dirty="0">
                <a:latin typeface="Roboto" panose="02000000000000000000" pitchFamily="2" charset="0"/>
                <a:ea typeface="Roboto" panose="02000000000000000000" pitchFamily="2" charset="0"/>
              </a:rPr>
              <a:t>E&amp;B Panels</a:t>
            </a:r>
          </a:p>
          <a:p>
            <a:pPr algn="ctr"/>
            <a:r>
              <a:rPr lang="fr-FR" sz="1400" b="1" noProof="0" dirty="0">
                <a:latin typeface="Roboto" panose="02000000000000000000" pitchFamily="2" charset="0"/>
                <a:ea typeface="Roboto" panose="02000000000000000000" pitchFamily="2" charset="0"/>
              </a:rPr>
              <a:t>~1 500 </a:t>
            </a:r>
            <a:r>
              <a:rPr lang="fr-FR" sz="1400" b="1" noProof="0" dirty="0" err="1">
                <a:latin typeface="Roboto" panose="02000000000000000000" pitchFamily="2" charset="0"/>
                <a:ea typeface="Roboto" panose="02000000000000000000" pitchFamily="2" charset="0"/>
              </a:rPr>
              <a:t>companies</a:t>
            </a:r>
            <a:endParaRPr lang="fr-FR" sz="1400" b="1" noProof="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164EAFC-6FB2-F7CA-210B-1BC014852698}"/>
              </a:ext>
            </a:extLst>
          </p:cNvPr>
          <p:cNvSpPr txBox="1"/>
          <p:nvPr/>
        </p:nvSpPr>
        <p:spPr>
          <a:xfrm rot="10800000">
            <a:off x="1335650" y="5560366"/>
            <a:ext cx="516342" cy="922824"/>
          </a:xfrm>
          <a:prstGeom prst="rect">
            <a:avLst/>
          </a:prstGeom>
          <a:solidFill>
            <a:srgbClr val="ED7D31"/>
          </a:solidFill>
        </p:spPr>
        <p:txBody>
          <a:bodyPr vert="eaVert" wrap="none" rtlCol="0" anchor="ctr">
            <a:noAutofit/>
          </a:bodyPr>
          <a:lstStyle/>
          <a:p>
            <a:pPr algn="ctr"/>
            <a:r>
              <a:rPr lang="fr-FR" sz="1400" b="1" noProof="0" dirty="0">
                <a:latin typeface="Roboto" panose="02000000000000000000" pitchFamily="2" charset="0"/>
                <a:ea typeface="Roboto" panose="02000000000000000000" pitchFamily="2" charset="0"/>
              </a:rPr>
              <a:t>ESG Labels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E649F0-F5BE-ABB5-6E4A-4B0C19CD725C}"/>
              </a:ext>
            </a:extLst>
          </p:cNvPr>
          <p:cNvSpPr/>
          <p:nvPr/>
        </p:nvSpPr>
        <p:spPr>
          <a:xfrm>
            <a:off x="1266533" y="1227172"/>
            <a:ext cx="9534645" cy="259964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F1EAA0-79E9-2861-618A-E7E58FD0910F}"/>
              </a:ext>
            </a:extLst>
          </p:cNvPr>
          <p:cNvSpPr/>
          <p:nvPr/>
        </p:nvSpPr>
        <p:spPr>
          <a:xfrm>
            <a:off x="1266533" y="3843276"/>
            <a:ext cx="9534645" cy="1692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AFF872-66D8-863E-E370-6D994F3C049B}"/>
              </a:ext>
            </a:extLst>
          </p:cNvPr>
          <p:cNvSpPr/>
          <p:nvPr/>
        </p:nvSpPr>
        <p:spPr>
          <a:xfrm>
            <a:off x="1264197" y="5542508"/>
            <a:ext cx="9536981" cy="9571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254E31-8901-0144-2736-68B4DCBF18EC}"/>
              </a:ext>
            </a:extLst>
          </p:cNvPr>
          <p:cNvSpPr/>
          <p:nvPr/>
        </p:nvSpPr>
        <p:spPr>
          <a:xfrm>
            <a:off x="1909103" y="4062012"/>
            <a:ext cx="1777071" cy="1956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pic>
        <p:nvPicPr>
          <p:cNvPr id="24" name="Graphique 23" descr="Engrenages avec un remplissage uni">
            <a:extLst>
              <a:ext uri="{FF2B5EF4-FFF2-40B4-BE49-F238E27FC236}">
                <a16:creationId xmlns:a16="http://schemas.microsoft.com/office/drawing/2014/main" id="{4A0CA03E-D813-CC40-B78D-527928C4F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992" y="384327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39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56D06-FC42-53A2-F6DA-C4005F7FB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8777D92F-26AC-A64B-FE67-88A3DA179E99}"/>
              </a:ext>
            </a:extLst>
          </p:cNvPr>
          <p:cNvGraphicFramePr/>
          <p:nvPr/>
        </p:nvGraphicFramePr>
        <p:xfrm>
          <a:off x="762000" y="1362075"/>
          <a:ext cx="11430000" cy="460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E6C0D2-058B-417C-EE06-7DC4448F6DF3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658A7DDD-6327-411B-8338-FF05BAB81822}" type="slidenum">
              <a:rPr lang="fr-FR" noProof="0" smtClean="0"/>
              <a:t>30</a:t>
            </a:fld>
            <a:endParaRPr lang="fr-FR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A8A723-C274-19F4-990E-D17061B5883A}"/>
              </a:ext>
            </a:extLst>
          </p:cNvPr>
          <p:cNvSpPr/>
          <p:nvPr/>
        </p:nvSpPr>
        <p:spPr>
          <a:xfrm>
            <a:off x="4837471" y="310385"/>
            <a:ext cx="2487561" cy="451872"/>
          </a:xfrm>
          <a:prstGeom prst="rect">
            <a:avLst/>
          </a:prstGeom>
          <a:ln w="6350">
            <a:solidFill>
              <a:srgbClr val="1E66FF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1400" b="1" noProof="0" dirty="0">
                <a:solidFill>
                  <a:srgbClr val="1E66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Comparaison sectorielle</a:t>
            </a:r>
          </a:p>
          <a:p>
            <a:pPr algn="ctr"/>
            <a:r>
              <a:rPr lang="fr-FR" sz="1400" b="1" noProof="0" dirty="0">
                <a:solidFill>
                  <a:srgbClr val="1E66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SBF 120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FDE8825-5924-E360-ACAF-3C09FA46A719}"/>
              </a:ext>
            </a:extLst>
          </p:cNvPr>
          <p:cNvSpPr/>
          <p:nvPr/>
        </p:nvSpPr>
        <p:spPr>
          <a:xfrm>
            <a:off x="7590806" y="6209865"/>
            <a:ext cx="3546987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fr-FR" sz="800" kern="0" noProof="0" dirty="0">
                <a:solidFill>
                  <a:srgbClr val="434343">
                    <a:lumMod val="50000"/>
                  </a:srgbClr>
                </a:solidFill>
                <a:latin typeface="+mj-lt"/>
                <a:cs typeface="Helvetica" panose="020B0604020202020204" pitchFamily="34" charset="0"/>
              </a:rPr>
              <a:t>Source: </a:t>
            </a:r>
            <a:r>
              <a:rPr lang="fr-FR" sz="800" kern="0" noProof="0" dirty="0" err="1">
                <a:solidFill>
                  <a:srgbClr val="434343">
                    <a:lumMod val="50000"/>
                  </a:srgbClr>
                </a:solidFill>
                <a:latin typeface="+mj-lt"/>
                <a:cs typeface="Helvetica" panose="020B0604020202020204" pitchFamily="34" charset="0"/>
              </a:rPr>
              <a:t>Ethics</a:t>
            </a:r>
            <a:r>
              <a:rPr lang="fr-FR" sz="800" kern="0" noProof="0" dirty="0">
                <a:solidFill>
                  <a:srgbClr val="434343">
                    <a:lumMod val="50000"/>
                  </a:srgbClr>
                </a:solidFill>
                <a:latin typeface="+mj-lt"/>
                <a:cs typeface="Helvetica" panose="020B0604020202020204" pitchFamily="34" charset="0"/>
              </a:rPr>
              <a:t> &amp; </a:t>
            </a:r>
            <a:r>
              <a:rPr lang="fr-FR" sz="800" kern="0" noProof="0" dirty="0" err="1">
                <a:solidFill>
                  <a:srgbClr val="434343">
                    <a:lumMod val="50000"/>
                  </a:srgbClr>
                </a:solidFill>
                <a:latin typeface="+mj-lt"/>
                <a:cs typeface="Helvetica" panose="020B0604020202020204" pitchFamily="34" charset="0"/>
              </a:rPr>
              <a:t>Boards</a:t>
            </a:r>
            <a:r>
              <a:rPr lang="fr-FR" sz="800" kern="0" noProof="0" dirty="0">
                <a:solidFill>
                  <a:srgbClr val="434343">
                    <a:lumMod val="50000"/>
                  </a:srgbClr>
                </a:solidFill>
                <a:latin typeface="+mj-lt"/>
                <a:cs typeface="Helvetica" panose="020B0604020202020204" pitchFamily="34" charset="0"/>
              </a:rPr>
              <a:t>. </a:t>
            </a:r>
            <a:r>
              <a:rPr lang="fr-FR" sz="800" kern="0" noProof="0" dirty="0">
                <a:solidFill>
                  <a:srgbClr val="434343">
                    <a:lumMod val="50000"/>
                  </a:srgbClr>
                </a:solidFill>
                <a:latin typeface="+mj-lt"/>
                <a:cs typeface="Helvetica" panose="020B0604020202020204" pitchFamily="34" charset="0"/>
                <a:sym typeface="Helvetica Neue"/>
              </a:rPr>
              <a:t>Données mars de chaque année</a:t>
            </a:r>
          </a:p>
        </p:txBody>
      </p:sp>
      <p:pic>
        <p:nvPicPr>
          <p:cNvPr id="9" name="Picture 2" descr="Drapeau de la France — Wikipédia">
            <a:extLst>
              <a:ext uri="{FF2B5EF4-FFF2-40B4-BE49-F238E27FC236}">
                <a16:creationId xmlns:a16="http://schemas.microsoft.com/office/drawing/2014/main" id="{6FEC358A-1DE9-565C-2B2C-1A363FD07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457" y="351281"/>
            <a:ext cx="486615" cy="32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9966800-ACD0-1560-4EDD-6C44731204D9}"/>
              </a:ext>
            </a:extLst>
          </p:cNvPr>
          <p:cNvSpPr txBox="1"/>
          <p:nvPr/>
        </p:nvSpPr>
        <p:spPr>
          <a:xfrm>
            <a:off x="8399144" y="2537332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noProof="0" dirty="0">
                <a:solidFill>
                  <a:srgbClr val="ED7D31"/>
                </a:solidFill>
              </a:rPr>
              <a:t>6 pts</a:t>
            </a:r>
          </a:p>
        </p:txBody>
      </p:sp>
      <p:sp>
        <p:nvSpPr>
          <p:cNvPr id="8" name="Flèche : double flèche verticale 7">
            <a:extLst>
              <a:ext uri="{FF2B5EF4-FFF2-40B4-BE49-F238E27FC236}">
                <a16:creationId xmlns:a16="http://schemas.microsoft.com/office/drawing/2014/main" id="{50863701-B8B1-9204-1FA2-AA7C56CC4945}"/>
              </a:ext>
            </a:extLst>
          </p:cNvPr>
          <p:cNvSpPr/>
          <p:nvPr/>
        </p:nvSpPr>
        <p:spPr>
          <a:xfrm>
            <a:off x="8252460" y="2388870"/>
            <a:ext cx="153508" cy="1262138"/>
          </a:xfrm>
          <a:prstGeom prst="upDownArrow">
            <a:avLst/>
          </a:prstGeom>
          <a:solidFill>
            <a:srgbClr val="F89C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253B89DC-143B-B40F-B0AF-6419F60766D1}"/>
              </a:ext>
            </a:extLst>
          </p:cNvPr>
          <p:cNvSpPr txBox="1"/>
          <p:nvPr/>
        </p:nvSpPr>
        <p:spPr>
          <a:xfrm>
            <a:off x="731855" y="942132"/>
            <a:ext cx="1064099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fr-FR" sz="20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La </a:t>
            </a:r>
            <a:r>
              <a:rPr lang="fr-FR" sz="2000" b="1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mixité du Comex/Codir : l</a:t>
            </a:r>
            <a:r>
              <a:rPr lang="fr-FR" sz="20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e secteur Tech comparablement moins féminisé </a:t>
            </a:r>
            <a:r>
              <a:rPr lang="fr-FR" sz="2000" b="1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a</a:t>
            </a:r>
            <a:r>
              <a:rPr lang="fr-FR" sz="20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 également fait mieux que le secteur auto en 10 ans…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1DFE285-9E82-DB48-F5A6-42BAB8488529}"/>
              </a:ext>
            </a:extLst>
          </p:cNvPr>
          <p:cNvSpPr txBox="1"/>
          <p:nvPr/>
        </p:nvSpPr>
        <p:spPr>
          <a:xfrm>
            <a:off x="4667934" y="3112236"/>
            <a:ext cx="1162498" cy="338554"/>
          </a:xfrm>
          <a:prstGeom prst="rect">
            <a:avLst/>
          </a:prstGeom>
          <a:solidFill>
            <a:srgbClr val="FFF4D1">
              <a:alpha val="56078"/>
            </a:srgbClr>
          </a:solidFill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 i="1">
                <a:solidFill>
                  <a:srgbClr val="F0575F"/>
                </a:solidFill>
              </a:defRPr>
            </a:lvl1pPr>
          </a:lstStyle>
          <a:p>
            <a:r>
              <a:rPr lang="fr-FR" noProof="0" dirty="0">
                <a:solidFill>
                  <a:schemeClr val="accent2">
                    <a:lumMod val="75000"/>
                  </a:schemeClr>
                </a:solidFill>
              </a:rPr>
              <a:t>+9,2 points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8B32D54-1CDC-BE94-B867-A13A61DE0595}"/>
              </a:ext>
            </a:extLst>
          </p:cNvPr>
          <p:cNvSpPr txBox="1"/>
          <p:nvPr/>
        </p:nvSpPr>
        <p:spPr>
          <a:xfrm>
            <a:off x="4667934" y="4268483"/>
            <a:ext cx="1162498" cy="338554"/>
          </a:xfrm>
          <a:prstGeom prst="rect">
            <a:avLst/>
          </a:prstGeom>
          <a:solidFill>
            <a:srgbClr val="6188C9">
              <a:alpha val="52549"/>
            </a:srgbClr>
          </a:solidFill>
        </p:spPr>
        <p:txBody>
          <a:bodyPr wrap="none" rtlCol="0">
            <a:spAutoFit/>
          </a:bodyPr>
          <a:lstStyle/>
          <a:p>
            <a:r>
              <a:rPr lang="fr-FR" sz="1600" i="1" noProof="0" dirty="0">
                <a:solidFill>
                  <a:srgbClr val="002060"/>
                </a:solidFill>
              </a:rPr>
              <a:t>+6,4 points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9272A2D-A618-07B6-34D7-9CBE2CC2A414}"/>
              </a:ext>
            </a:extLst>
          </p:cNvPr>
          <p:cNvSpPr txBox="1"/>
          <p:nvPr/>
        </p:nvSpPr>
        <p:spPr>
          <a:xfrm>
            <a:off x="8421475" y="2201914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noProof="0" dirty="0">
                <a:solidFill>
                  <a:srgbClr val="FFC000"/>
                </a:solidFill>
              </a:rPr>
              <a:t>Tech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232B264-83B3-E737-FB87-90560036FC38}"/>
              </a:ext>
            </a:extLst>
          </p:cNvPr>
          <p:cNvSpPr txBox="1"/>
          <p:nvPr/>
        </p:nvSpPr>
        <p:spPr>
          <a:xfrm>
            <a:off x="8404859" y="3450790"/>
            <a:ext cx="1212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noProof="0" dirty="0">
                <a:solidFill>
                  <a:srgbClr val="002060"/>
                </a:solidFill>
              </a:rPr>
              <a:t>Auto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F97FF20-F131-19A8-13F6-D7D7D0DCCFA3}"/>
              </a:ext>
            </a:extLst>
          </p:cNvPr>
          <p:cNvSpPr txBox="1"/>
          <p:nvPr/>
        </p:nvSpPr>
        <p:spPr>
          <a:xfrm>
            <a:off x="8269075" y="1541034"/>
            <a:ext cx="1212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>
                    <a:lumMod val="85000"/>
                  </a:schemeClr>
                </a:solidFill>
              </a:rPr>
              <a:t>SBF</a:t>
            </a:r>
            <a:r>
              <a:rPr lang="fr-FR" b="1" noProof="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b="1" dirty="0">
                <a:solidFill>
                  <a:schemeClr val="bg1">
                    <a:lumMod val="85000"/>
                  </a:schemeClr>
                </a:solidFill>
              </a:rPr>
              <a:t>120</a:t>
            </a:r>
          </a:p>
        </p:txBody>
      </p:sp>
    </p:spTree>
    <p:extLst>
      <p:ext uri="{BB962C8B-B14F-4D97-AF65-F5344CB8AC3E}">
        <p14:creationId xmlns:p14="http://schemas.microsoft.com/office/powerpoint/2010/main" val="4130258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855A0-1BC2-0CCA-8B61-4FCBED5B9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7E630FB2-02EF-CE96-3E03-53CBDB3E1B49}"/>
              </a:ext>
            </a:extLst>
          </p:cNvPr>
          <p:cNvGraphicFramePr/>
          <p:nvPr/>
        </p:nvGraphicFramePr>
        <p:xfrm>
          <a:off x="762000" y="1543050"/>
          <a:ext cx="11430000" cy="460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CF7949-B6BA-238F-F0A0-EB1624111787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658A7DDD-6327-411B-8338-FF05BAB81822}" type="slidenum">
              <a:rPr lang="fr-FR" noProof="0" smtClean="0"/>
              <a:t>31</a:t>
            </a:fld>
            <a:endParaRPr lang="fr-FR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0273A9-2A7A-D645-D670-69ED250F24C7}"/>
              </a:ext>
            </a:extLst>
          </p:cNvPr>
          <p:cNvSpPr/>
          <p:nvPr/>
        </p:nvSpPr>
        <p:spPr>
          <a:xfrm>
            <a:off x="4837471" y="310385"/>
            <a:ext cx="2487561" cy="451872"/>
          </a:xfrm>
          <a:prstGeom prst="rect">
            <a:avLst/>
          </a:prstGeom>
          <a:ln w="6350">
            <a:solidFill>
              <a:srgbClr val="1E66FF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1400" b="1" noProof="0" dirty="0">
                <a:solidFill>
                  <a:srgbClr val="1E66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Comparaison sectorielle</a:t>
            </a:r>
          </a:p>
          <a:p>
            <a:pPr algn="ctr"/>
            <a:r>
              <a:rPr lang="fr-FR" sz="1400" b="1" noProof="0" dirty="0">
                <a:solidFill>
                  <a:srgbClr val="1E66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SBF 120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B01E7B-081C-4B6C-2736-E28D94838EAF}"/>
              </a:ext>
            </a:extLst>
          </p:cNvPr>
          <p:cNvSpPr/>
          <p:nvPr/>
        </p:nvSpPr>
        <p:spPr>
          <a:xfrm>
            <a:off x="7590806" y="6209865"/>
            <a:ext cx="3546987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fr-FR" sz="800" kern="0" noProof="0" dirty="0">
                <a:solidFill>
                  <a:srgbClr val="434343">
                    <a:lumMod val="50000"/>
                  </a:srgbClr>
                </a:solidFill>
                <a:latin typeface="+mj-lt"/>
                <a:cs typeface="Helvetica" panose="020B0604020202020204" pitchFamily="34" charset="0"/>
              </a:rPr>
              <a:t>Source: </a:t>
            </a:r>
            <a:r>
              <a:rPr lang="fr-FR" sz="800" kern="0" noProof="0" dirty="0" err="1">
                <a:solidFill>
                  <a:srgbClr val="434343">
                    <a:lumMod val="50000"/>
                  </a:srgbClr>
                </a:solidFill>
                <a:latin typeface="+mj-lt"/>
                <a:cs typeface="Helvetica" panose="020B0604020202020204" pitchFamily="34" charset="0"/>
              </a:rPr>
              <a:t>Ethics</a:t>
            </a:r>
            <a:r>
              <a:rPr lang="fr-FR" sz="800" kern="0" noProof="0" dirty="0">
                <a:solidFill>
                  <a:srgbClr val="434343">
                    <a:lumMod val="50000"/>
                  </a:srgbClr>
                </a:solidFill>
                <a:latin typeface="+mj-lt"/>
                <a:cs typeface="Helvetica" panose="020B0604020202020204" pitchFamily="34" charset="0"/>
              </a:rPr>
              <a:t> &amp; </a:t>
            </a:r>
            <a:r>
              <a:rPr lang="fr-FR" sz="800" kern="0" noProof="0" dirty="0" err="1">
                <a:solidFill>
                  <a:srgbClr val="434343">
                    <a:lumMod val="50000"/>
                  </a:srgbClr>
                </a:solidFill>
                <a:latin typeface="+mj-lt"/>
                <a:cs typeface="Helvetica" panose="020B0604020202020204" pitchFamily="34" charset="0"/>
              </a:rPr>
              <a:t>Boards</a:t>
            </a:r>
            <a:r>
              <a:rPr lang="fr-FR" sz="800" kern="0" noProof="0" dirty="0">
                <a:solidFill>
                  <a:srgbClr val="434343">
                    <a:lumMod val="50000"/>
                  </a:srgbClr>
                </a:solidFill>
                <a:latin typeface="+mj-lt"/>
                <a:cs typeface="Helvetica" panose="020B0604020202020204" pitchFamily="34" charset="0"/>
              </a:rPr>
              <a:t>. </a:t>
            </a:r>
            <a:r>
              <a:rPr lang="fr-FR" sz="800" kern="0" noProof="0" dirty="0">
                <a:solidFill>
                  <a:srgbClr val="434343">
                    <a:lumMod val="50000"/>
                  </a:srgbClr>
                </a:solidFill>
                <a:latin typeface="+mj-lt"/>
                <a:cs typeface="Helvetica" panose="020B0604020202020204" pitchFamily="34" charset="0"/>
                <a:sym typeface="Helvetica Neue"/>
              </a:rPr>
              <a:t>Données mars de chaque année</a:t>
            </a:r>
          </a:p>
        </p:txBody>
      </p:sp>
      <p:pic>
        <p:nvPicPr>
          <p:cNvPr id="9" name="Picture 2" descr="Drapeau de la France — Wikipédia">
            <a:extLst>
              <a:ext uri="{FF2B5EF4-FFF2-40B4-BE49-F238E27FC236}">
                <a16:creationId xmlns:a16="http://schemas.microsoft.com/office/drawing/2014/main" id="{DE874FF5-F718-EBD4-3245-FC7765042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457" y="351281"/>
            <a:ext cx="486615" cy="32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CC26E10-EA07-E4F1-CAE6-53BD415242F7}"/>
              </a:ext>
            </a:extLst>
          </p:cNvPr>
          <p:cNvSpPr txBox="1"/>
          <p:nvPr/>
        </p:nvSpPr>
        <p:spPr>
          <a:xfrm>
            <a:off x="4551709" y="2808095"/>
            <a:ext cx="1274708" cy="338554"/>
          </a:xfrm>
          <a:prstGeom prst="rect">
            <a:avLst/>
          </a:prstGeom>
          <a:solidFill>
            <a:srgbClr val="3792B0">
              <a:alpha val="45882"/>
            </a:srgbClr>
          </a:solidFill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 i="1">
                <a:solidFill>
                  <a:srgbClr val="F0575F"/>
                </a:solidFill>
              </a:defRPr>
            </a:lvl1pPr>
          </a:lstStyle>
          <a:p>
            <a:r>
              <a:rPr lang="fr-FR" noProof="0" dirty="0">
                <a:solidFill>
                  <a:srgbClr val="002060"/>
                </a:solidFill>
              </a:rPr>
              <a:t>+11,1 points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336756B-B8B9-09B4-543A-E281C2E184D6}"/>
              </a:ext>
            </a:extLst>
          </p:cNvPr>
          <p:cNvSpPr txBox="1"/>
          <p:nvPr/>
        </p:nvSpPr>
        <p:spPr>
          <a:xfrm>
            <a:off x="8421475" y="2373364"/>
            <a:ext cx="2501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noProof="0" dirty="0">
                <a:solidFill>
                  <a:srgbClr val="3792B0"/>
                </a:solidFill>
              </a:rPr>
              <a:t>Aérospatial &amp; Défense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17BD094-B740-6233-A66A-4B7C1417EFF7}"/>
              </a:ext>
            </a:extLst>
          </p:cNvPr>
          <p:cNvSpPr txBox="1"/>
          <p:nvPr/>
        </p:nvSpPr>
        <p:spPr>
          <a:xfrm>
            <a:off x="8459264" y="2928145"/>
            <a:ext cx="1212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noProof="0" dirty="0">
                <a:solidFill>
                  <a:srgbClr val="002060"/>
                </a:solidFill>
              </a:rPr>
              <a:t>Auto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3982A74-6263-DADD-3F76-97C853AAEE10}"/>
              </a:ext>
            </a:extLst>
          </p:cNvPr>
          <p:cNvSpPr txBox="1"/>
          <p:nvPr/>
        </p:nvSpPr>
        <p:spPr>
          <a:xfrm>
            <a:off x="4524418" y="4627828"/>
            <a:ext cx="1274708" cy="338554"/>
          </a:xfrm>
          <a:prstGeom prst="rect">
            <a:avLst/>
          </a:prstGeom>
          <a:solidFill>
            <a:schemeClr val="accent2">
              <a:lumMod val="75000"/>
              <a:alpha val="47059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i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+15</a:t>
            </a:r>
            <a:r>
              <a:rPr lang="fr-FR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,6</a:t>
            </a:r>
            <a:r>
              <a:rPr lang="fr-FR" sz="1600" i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points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3BAAE81-8CAD-865C-2EF6-7D853E159103}"/>
              </a:ext>
            </a:extLst>
          </p:cNvPr>
          <p:cNvSpPr txBox="1"/>
          <p:nvPr/>
        </p:nvSpPr>
        <p:spPr>
          <a:xfrm>
            <a:off x="8421475" y="1722009"/>
            <a:ext cx="1212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>
                    <a:lumMod val="85000"/>
                  </a:schemeClr>
                </a:solidFill>
              </a:rPr>
              <a:t>SBF</a:t>
            </a:r>
            <a:r>
              <a:rPr lang="fr-FR" b="1" noProof="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b="1" dirty="0">
                <a:solidFill>
                  <a:schemeClr val="bg1">
                    <a:lumMod val="85000"/>
                  </a:schemeClr>
                </a:solidFill>
              </a:rPr>
              <a:t>120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1F47A9E-D17C-DDA4-043B-E80933B74144}"/>
              </a:ext>
            </a:extLst>
          </p:cNvPr>
          <p:cNvSpPr txBox="1"/>
          <p:nvPr/>
        </p:nvSpPr>
        <p:spPr>
          <a:xfrm>
            <a:off x="4629834" y="3839858"/>
            <a:ext cx="1162498" cy="338554"/>
          </a:xfrm>
          <a:prstGeom prst="rect">
            <a:avLst/>
          </a:prstGeom>
          <a:solidFill>
            <a:srgbClr val="6188C9">
              <a:alpha val="52549"/>
            </a:srgbClr>
          </a:solidFill>
        </p:spPr>
        <p:txBody>
          <a:bodyPr wrap="none" rtlCol="0">
            <a:spAutoFit/>
          </a:bodyPr>
          <a:lstStyle/>
          <a:p>
            <a:r>
              <a:rPr lang="fr-FR" sz="1600" i="1" noProof="0" dirty="0">
                <a:solidFill>
                  <a:srgbClr val="002060"/>
                </a:solidFill>
              </a:rPr>
              <a:t>+6,4 points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72CC5E4D-F947-A3A5-66A1-4C6C86BD5B1D}"/>
              </a:ext>
            </a:extLst>
          </p:cNvPr>
          <p:cNvSpPr txBox="1"/>
          <p:nvPr/>
        </p:nvSpPr>
        <p:spPr>
          <a:xfrm>
            <a:off x="731855" y="942132"/>
            <a:ext cx="1064099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fr-FR" sz="2000" b="1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La mixité du Comex/Codir dans l</a:t>
            </a:r>
            <a:r>
              <a:rPr lang="fr-FR" sz="20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es secteurs </a:t>
            </a:r>
            <a:r>
              <a:rPr lang="fr-FR" sz="2000" b="1" noProof="0" dirty="0" err="1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Aé</a:t>
            </a:r>
            <a:r>
              <a:rPr lang="fr-FR" sz="2000" b="1" dirty="0" err="1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rospatial</a:t>
            </a:r>
            <a:r>
              <a:rPr lang="fr-FR" sz="2000" b="1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 &amp; Défense et Construction &amp; BTP s’améliorent beaucoup plus vite depuis 2020</a:t>
            </a:r>
            <a:r>
              <a:rPr lang="fr-FR" sz="20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…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246667A-3E37-C254-B02A-72D89506F1A5}"/>
              </a:ext>
            </a:extLst>
          </p:cNvPr>
          <p:cNvSpPr txBox="1"/>
          <p:nvPr/>
        </p:nvSpPr>
        <p:spPr>
          <a:xfrm>
            <a:off x="8448359" y="3422473"/>
            <a:ext cx="259111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noProof="0" dirty="0">
                <a:solidFill>
                  <a:schemeClr val="accent2">
                    <a:lumMod val="75000"/>
                  </a:schemeClr>
                </a:solidFill>
              </a:rPr>
              <a:t>Construction &amp; BTP</a:t>
            </a:r>
          </a:p>
        </p:txBody>
      </p:sp>
    </p:spTree>
    <p:extLst>
      <p:ext uri="{BB962C8B-B14F-4D97-AF65-F5344CB8AC3E}">
        <p14:creationId xmlns:p14="http://schemas.microsoft.com/office/powerpoint/2010/main" val="1645513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ECC58-642E-8D90-7826-5FD877AA2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C37968C-4356-F2F9-FCB0-0E559429B567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658A7DDD-6327-411B-8338-FF05BAB81822}" type="slidenum">
              <a:rPr lang="fr-FR" noProof="0" smtClean="0"/>
              <a:t>4</a:t>
            </a:fld>
            <a:endParaRPr lang="fr-FR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88DD27-426B-5DF2-D8FD-92F3433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" t="18778" r="12998" b="5417"/>
          <a:stretch/>
        </p:blipFill>
        <p:spPr bwMode="auto">
          <a:xfrm>
            <a:off x="1961776" y="1004385"/>
            <a:ext cx="7686959" cy="574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417DDB8-A623-B434-85B8-04669522596C}"/>
              </a:ext>
            </a:extLst>
          </p:cNvPr>
          <p:cNvSpPr txBox="1"/>
          <p:nvPr/>
        </p:nvSpPr>
        <p:spPr>
          <a:xfrm>
            <a:off x="5129536" y="3645400"/>
            <a:ext cx="2116008" cy="144655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fr-FR" sz="1100" i="1" noProof="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Constructeurs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noProof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BMW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noProof="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Dailmer</a:t>
            </a:r>
            <a:r>
              <a:rPr lang="fr-FR" sz="1100" noProof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Truck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noProof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Dr. </a:t>
            </a:r>
            <a:r>
              <a:rPr lang="fr-FR" sz="1100" noProof="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Ing</a:t>
            </a:r>
            <a:r>
              <a:rPr lang="fr-FR" sz="1100" noProof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 H.C. F. Porsche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noProof="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Mercedez-Benz</a:t>
            </a:r>
            <a:r>
              <a:rPr lang="fr-FR" sz="1100" noProof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Group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noProof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Porsche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noProof="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Traton</a:t>
            </a:r>
            <a:endParaRPr lang="fr-FR" sz="1100" noProof="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noProof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Volkswagen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803911E-A78F-C22E-38DA-6FF985D13199}"/>
              </a:ext>
            </a:extLst>
          </p:cNvPr>
          <p:cNvSpPr txBox="1"/>
          <p:nvPr/>
        </p:nvSpPr>
        <p:spPr>
          <a:xfrm>
            <a:off x="3071081" y="2662133"/>
            <a:ext cx="11661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noProof="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Dowlais</a:t>
            </a:r>
            <a:r>
              <a:rPr lang="fr-FR" sz="1100" noProof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Group</a:t>
            </a:r>
          </a:p>
          <a:p>
            <a:r>
              <a:rPr lang="fr-FR" sz="1100" noProof="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Inchcape</a:t>
            </a:r>
            <a:endParaRPr lang="fr-FR" sz="1100" noProof="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1" name="Picture 2" descr="RÃ©sultat de recherche d'images pour &quot;france&quot;">
            <a:extLst>
              <a:ext uri="{FF2B5EF4-FFF2-40B4-BE49-F238E27FC236}">
                <a16:creationId xmlns:a16="http://schemas.microsoft.com/office/drawing/2014/main" id="{6ACDFE41-FCA4-475E-9E8D-946A0281B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220" y="3494533"/>
            <a:ext cx="360547" cy="1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D50CB1A-6F10-1B5C-E7E6-E7DF65982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0868" y="3532762"/>
            <a:ext cx="360000" cy="194400"/>
          </a:xfrm>
          <a:prstGeom prst="rect">
            <a:avLst/>
          </a:prstGeom>
        </p:spPr>
      </p:pic>
      <p:pic>
        <p:nvPicPr>
          <p:cNvPr id="15" name="Picture 2" descr="Résultat de recherche d'images pour &quot;drapeau finlande&quot;">
            <a:extLst>
              <a:ext uri="{FF2B5EF4-FFF2-40B4-BE49-F238E27FC236}">
                <a16:creationId xmlns:a16="http://schemas.microsoft.com/office/drawing/2014/main" id="{A5D21949-C918-9FB2-5E48-00BD593C1AF9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357" y="1539660"/>
            <a:ext cx="360000" cy="1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ésultat de recherche d'images pour &quot;drapeau suède&quot;">
            <a:extLst>
              <a:ext uri="{FF2B5EF4-FFF2-40B4-BE49-F238E27FC236}">
                <a16:creationId xmlns:a16="http://schemas.microsoft.com/office/drawing/2014/main" id="{4D2470CF-AC6F-0D6A-65FD-2D1B501C5D83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525" y="1896308"/>
            <a:ext cx="360000" cy="1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Résultat de recherche d'images pour &quot;drapeau espagne&quot;">
            <a:extLst>
              <a:ext uri="{FF2B5EF4-FFF2-40B4-BE49-F238E27FC236}">
                <a16:creationId xmlns:a16="http://schemas.microsoft.com/office/drawing/2014/main" id="{2C4739D0-A684-4CDA-1F85-D768DB2C1753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8" r="3292" b="19595"/>
          <a:stretch/>
        </p:blipFill>
        <p:spPr bwMode="auto">
          <a:xfrm>
            <a:off x="2851244" y="5653899"/>
            <a:ext cx="360000" cy="1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Résultat de recherche d'images pour &quot;drapeau UK&quot;">
            <a:extLst>
              <a:ext uri="{FF2B5EF4-FFF2-40B4-BE49-F238E27FC236}">
                <a16:creationId xmlns:a16="http://schemas.microsoft.com/office/drawing/2014/main" id="{2277D18E-AF1C-DFD8-CD6E-264280F55A1F}"/>
              </a:ext>
            </a:extLst>
          </p:cNvPr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227" y="2419136"/>
            <a:ext cx="360000" cy="1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rapeau de l&amp;#39;Irlande">
            <a:extLst>
              <a:ext uri="{FF2B5EF4-FFF2-40B4-BE49-F238E27FC236}">
                <a16:creationId xmlns:a16="http://schemas.microsoft.com/office/drawing/2014/main" id="{A7550D8C-D535-8DD5-595C-DA52E8C560FD}"/>
              </a:ext>
            </a:extLst>
          </p:cNvPr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080" y="2623635"/>
            <a:ext cx="360000" cy="1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078958DD-2152-6D70-2823-A1C259F34757}"/>
              </a:ext>
            </a:extLst>
          </p:cNvPr>
          <p:cNvSpPr txBox="1"/>
          <p:nvPr/>
        </p:nvSpPr>
        <p:spPr>
          <a:xfrm>
            <a:off x="4162279" y="5678407"/>
            <a:ext cx="1262359" cy="93871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fr-FR" sz="1100" i="1" noProof="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Constructeurs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noProof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CNH </a:t>
            </a:r>
            <a:r>
              <a:rPr lang="fr-FR" sz="1100" noProof="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Industrial</a:t>
            </a:r>
            <a:endParaRPr lang="fr-FR" sz="1100" noProof="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noProof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Ferrari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noProof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Iveco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noProof="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Stellantis</a:t>
            </a:r>
            <a:endParaRPr lang="fr-FR" sz="1100" noProof="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12FE7B4-AF89-2039-E6DD-F5CB6CEF38C9}"/>
              </a:ext>
            </a:extLst>
          </p:cNvPr>
          <p:cNvSpPr txBox="1"/>
          <p:nvPr/>
        </p:nvSpPr>
        <p:spPr>
          <a:xfrm>
            <a:off x="2217563" y="5962552"/>
            <a:ext cx="139656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noProof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CIE Automotive SA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4C7AACB-6B20-E597-E2E9-F4CAC888D7DD}"/>
              </a:ext>
            </a:extLst>
          </p:cNvPr>
          <p:cNvSpPr txBox="1"/>
          <p:nvPr/>
        </p:nvSpPr>
        <p:spPr>
          <a:xfrm>
            <a:off x="2258853" y="2897614"/>
            <a:ext cx="11661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noProof="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Adient</a:t>
            </a:r>
            <a:r>
              <a:rPr lang="fr-FR" sz="1100" noProof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PLC</a:t>
            </a:r>
          </a:p>
          <a:p>
            <a:r>
              <a:rPr lang="fr-FR" sz="1100" noProof="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Aptiv</a:t>
            </a:r>
            <a:r>
              <a:rPr lang="fr-FR" sz="1100" noProof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PLC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5FCEBCC-32EC-2A6E-6F42-CB54D43F065B}"/>
              </a:ext>
            </a:extLst>
          </p:cNvPr>
          <p:cNvSpPr txBox="1"/>
          <p:nvPr/>
        </p:nvSpPr>
        <p:spPr>
          <a:xfrm>
            <a:off x="6004630" y="1755345"/>
            <a:ext cx="105260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noProof="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Nokian</a:t>
            </a:r>
            <a:r>
              <a:rPr lang="fr-FR" sz="1100" noProof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noProof="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Tyres</a:t>
            </a:r>
            <a:endParaRPr lang="fr-FR" sz="1100" noProof="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89472BF-1758-DC32-04E3-2811BAE3FCF7}"/>
              </a:ext>
            </a:extLst>
          </p:cNvPr>
          <p:cNvSpPr txBox="1"/>
          <p:nvPr/>
        </p:nvSpPr>
        <p:spPr>
          <a:xfrm>
            <a:off x="4765634" y="2113301"/>
            <a:ext cx="1262359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i="1" noProof="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Constructeurs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noProof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Volvo Car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noProof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Volvo Group</a:t>
            </a:r>
          </a:p>
          <a:p>
            <a:r>
              <a:rPr lang="fr-FR" sz="1100" i="1" noProof="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Equipementiers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noProof="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Autoliv</a:t>
            </a:r>
            <a:endParaRPr lang="fr-FR" sz="1100" noProof="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60AD856-1307-F088-97EB-3E147DD64817}"/>
              </a:ext>
            </a:extLst>
          </p:cNvPr>
          <p:cNvSpPr txBox="1"/>
          <p:nvPr/>
        </p:nvSpPr>
        <p:spPr>
          <a:xfrm>
            <a:off x="5252540" y="5678407"/>
            <a:ext cx="119981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i="1" noProof="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Equipementiers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noProof="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Brembo</a:t>
            </a:r>
            <a:endParaRPr lang="fr-FR" sz="1100" noProof="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noProof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Pirelli &amp; C.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2C63EC4E-F971-985C-6551-82259874E315}"/>
              </a:ext>
            </a:extLst>
          </p:cNvPr>
          <p:cNvSpPr txBox="1"/>
          <p:nvPr/>
        </p:nvSpPr>
        <p:spPr>
          <a:xfrm>
            <a:off x="7059733" y="3506619"/>
            <a:ext cx="1781766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i="1" noProof="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Equipementiers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noProof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Continental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noProof="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Elringklinger</a:t>
            </a:r>
            <a:endParaRPr lang="fr-FR" sz="1100" noProof="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noProof="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Hella</a:t>
            </a:r>
            <a:r>
              <a:rPr lang="fr-FR" sz="1100" noProof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Group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noProof="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Rheinmetall</a:t>
            </a:r>
            <a:endParaRPr lang="fr-FR" sz="1100" noProof="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noProof="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Schaeffler</a:t>
            </a:r>
            <a:endParaRPr lang="fr-FR" sz="1100" noProof="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fr-FR" sz="1100" i="1" noProof="0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fr-FR" sz="1100" i="1" noProof="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Services &amp; Distribution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noProof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Auto1 Group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noProof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Sixt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100" noProof="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0559DA7-59CA-2AAF-5D46-55A406A1CF20}"/>
              </a:ext>
            </a:extLst>
          </p:cNvPr>
          <p:cNvSpPr/>
          <p:nvPr/>
        </p:nvSpPr>
        <p:spPr>
          <a:xfrm>
            <a:off x="1166327" y="3432007"/>
            <a:ext cx="3872158" cy="1794817"/>
          </a:xfrm>
          <a:prstGeom prst="rect">
            <a:avLst/>
          </a:prstGeom>
          <a:noFill/>
          <a:ln w="57150">
            <a:solidFill>
              <a:srgbClr val="2454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BC6F4E2-8069-872E-6CA5-DC53DCBA9409}"/>
              </a:ext>
            </a:extLst>
          </p:cNvPr>
          <p:cNvSpPr/>
          <p:nvPr/>
        </p:nvSpPr>
        <p:spPr>
          <a:xfrm>
            <a:off x="4123632" y="5308419"/>
            <a:ext cx="2307000" cy="1308707"/>
          </a:xfrm>
          <a:prstGeom prst="rect">
            <a:avLst/>
          </a:prstGeom>
          <a:noFill/>
          <a:ln w="57150">
            <a:solidFill>
              <a:srgbClr val="2454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4A59777-E40F-7EB8-4809-06ADDFC4592F}"/>
              </a:ext>
            </a:extLst>
          </p:cNvPr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5583525" y="5433433"/>
            <a:ext cx="360000" cy="194400"/>
          </a:xfrm>
          <a:prstGeom prst="rect">
            <a:avLst/>
          </a:prstGeom>
        </p:spPr>
      </p:pic>
      <p:pic>
        <p:nvPicPr>
          <p:cNvPr id="14" name="Picture 10" descr="Drapeau des Pays-Bas.">
            <a:extLst>
              <a:ext uri="{FF2B5EF4-FFF2-40B4-BE49-F238E27FC236}">
                <a16:creationId xmlns:a16="http://schemas.microsoft.com/office/drawing/2014/main" id="{9593B1EC-BE86-37F7-8A83-4B2D7BDE9494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504" y="5433433"/>
            <a:ext cx="360000" cy="1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D06D9C61-3AA5-3839-F5B9-A5E2F1D86B1D}"/>
              </a:ext>
            </a:extLst>
          </p:cNvPr>
          <p:cNvSpPr/>
          <p:nvPr/>
        </p:nvSpPr>
        <p:spPr>
          <a:xfrm>
            <a:off x="5075643" y="3429287"/>
            <a:ext cx="3538518" cy="1794817"/>
          </a:xfrm>
          <a:prstGeom prst="rect">
            <a:avLst/>
          </a:prstGeom>
          <a:noFill/>
          <a:ln w="57150">
            <a:solidFill>
              <a:srgbClr val="2454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1475E14-2C97-E3D7-2068-6455AA7D2453}"/>
              </a:ext>
            </a:extLst>
          </p:cNvPr>
          <p:cNvSpPr/>
          <p:nvPr/>
        </p:nvSpPr>
        <p:spPr>
          <a:xfrm>
            <a:off x="4682137" y="1802279"/>
            <a:ext cx="1345856" cy="1311410"/>
          </a:xfrm>
          <a:prstGeom prst="rect">
            <a:avLst/>
          </a:prstGeom>
          <a:noFill/>
          <a:ln w="57150">
            <a:solidFill>
              <a:srgbClr val="2454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F421AC91-DB2D-6CDA-0C1B-63E7625792B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35" y="3710847"/>
            <a:ext cx="926092" cy="390693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91EB6D5-1542-0F9C-48FA-DAEF0B0F97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626" y="4765314"/>
            <a:ext cx="850254" cy="301294"/>
          </a:xfrm>
          <a:prstGeom prst="rect">
            <a:avLst/>
          </a:prstGeom>
        </p:spPr>
      </p:pic>
      <p:pic>
        <p:nvPicPr>
          <p:cNvPr id="43" name="Picture 4">
            <a:extLst>
              <a:ext uri="{FF2B5EF4-FFF2-40B4-BE49-F238E27FC236}">
                <a16:creationId xmlns:a16="http://schemas.microsoft.com/office/drawing/2014/main" id="{EC8A272D-0712-F47D-BBBD-0E8477526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772" y="3899568"/>
            <a:ext cx="760147" cy="21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E43ADD6-CE12-2A4C-A5FD-7F0ABC3D5093}"/>
              </a:ext>
            </a:extLst>
          </p:cNvPr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4208808" y="2863243"/>
            <a:ext cx="360000" cy="194400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433383AB-5DA1-CC20-24DA-98911F767AE2}"/>
              </a:ext>
            </a:extLst>
          </p:cNvPr>
          <p:cNvSpPr txBox="1"/>
          <p:nvPr/>
        </p:nvSpPr>
        <p:spPr>
          <a:xfrm>
            <a:off x="3986767" y="3068564"/>
            <a:ext cx="12623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noProof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D’</a:t>
            </a:r>
            <a:r>
              <a:rPr lang="fr-FR" sz="1100" noProof="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Ieteren</a:t>
            </a:r>
            <a:r>
              <a:rPr lang="fr-FR" sz="1100" noProof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Group </a:t>
            </a:r>
          </a:p>
          <a:p>
            <a:endParaRPr lang="fr-FR" sz="1100" noProof="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E31999FD-7DE7-6E69-A55E-ECE49C31E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99" y="4260599"/>
            <a:ext cx="748658" cy="34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B80310A-3A2F-0D3F-51C8-BBB063B26FB8}"/>
              </a:ext>
            </a:extLst>
          </p:cNvPr>
          <p:cNvSpPr/>
          <p:nvPr/>
        </p:nvSpPr>
        <p:spPr>
          <a:xfrm>
            <a:off x="4907133" y="310385"/>
            <a:ext cx="2368438" cy="360000"/>
          </a:xfrm>
          <a:prstGeom prst="rect">
            <a:avLst/>
          </a:prstGeom>
          <a:ln w="6350">
            <a:solidFill>
              <a:srgbClr val="1E66FF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1400" b="1" noProof="0" dirty="0">
                <a:solidFill>
                  <a:srgbClr val="1E66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E&amp;B Automobile Europe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18395D25-2275-3A0A-C0DC-DBAEA73BC7E0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3" t="29040" r="8119" b="25371"/>
          <a:stretch/>
        </p:blipFill>
        <p:spPr>
          <a:xfrm>
            <a:off x="1189569" y="3845692"/>
            <a:ext cx="1047876" cy="32748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70A93FC7-C190-A451-01C8-8C298D4A83D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12916" y="4250099"/>
            <a:ext cx="809166" cy="273225"/>
          </a:xfrm>
          <a:prstGeom prst="rect">
            <a:avLst/>
          </a:prstGeom>
        </p:spPr>
      </p:pic>
      <p:pic>
        <p:nvPicPr>
          <p:cNvPr id="40" name="Picture 10" descr="Drapeau des Pays-Bas.">
            <a:extLst>
              <a:ext uri="{FF2B5EF4-FFF2-40B4-BE49-F238E27FC236}">
                <a16:creationId xmlns:a16="http://schemas.microsoft.com/office/drawing/2014/main" id="{7152B1A0-62B4-5D0A-DFD8-6E00B3F4E25D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954" y="3518559"/>
            <a:ext cx="360000" cy="1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25973E4-D986-2B6E-0FF1-B0B76032D090}"/>
              </a:ext>
            </a:extLst>
          </p:cNvPr>
          <p:cNvSpPr/>
          <p:nvPr/>
        </p:nvSpPr>
        <p:spPr>
          <a:xfrm>
            <a:off x="4869819" y="668817"/>
            <a:ext cx="2426677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36 sociétés</a:t>
            </a: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49D4F8B5-2CFF-217D-9755-F631A79208C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026" y="4260599"/>
            <a:ext cx="1074268" cy="39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61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35286-E3C5-ADC6-0FBC-6485B6B3A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03A42CC-3A0A-04A6-14AC-B73360595E71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658A7DDD-6327-411B-8338-FF05BAB81822}" type="slidenum">
              <a:rPr lang="fr-FR" noProof="0" smtClean="0"/>
              <a:t>5</a:t>
            </a:fld>
            <a:endParaRPr lang="fr-FR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35E0E7-40CD-36E3-F26E-D953895289CD}"/>
              </a:ext>
            </a:extLst>
          </p:cNvPr>
          <p:cNvSpPr/>
          <p:nvPr/>
        </p:nvSpPr>
        <p:spPr>
          <a:xfrm>
            <a:off x="4964193" y="321815"/>
            <a:ext cx="2233020" cy="360000"/>
          </a:xfrm>
          <a:prstGeom prst="rect">
            <a:avLst/>
          </a:prstGeom>
          <a:ln w="6350">
            <a:solidFill>
              <a:srgbClr val="1E66FF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1400" b="1" noProof="0" dirty="0">
                <a:solidFill>
                  <a:srgbClr val="1E66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E&amp;B Automotive France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C3BF416-2FFA-C681-78BE-9FBDBB8BD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759" y="3817036"/>
            <a:ext cx="1955446" cy="110580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20F601D-F2A3-4A28-1390-CA7100F1F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823" y="4138158"/>
            <a:ext cx="1795314" cy="852774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974794C-7A2C-3D03-D8BA-90D23E479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27" y="2810913"/>
            <a:ext cx="1955446" cy="56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Renault Group">
            <a:extLst>
              <a:ext uri="{FF2B5EF4-FFF2-40B4-BE49-F238E27FC236}">
                <a16:creationId xmlns:a16="http://schemas.microsoft.com/office/drawing/2014/main" id="{72E301A5-385E-F993-8396-4FF988110F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3173" y="316726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noProof="0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2BF0580F-9C0E-AACC-A236-B4B7BDFCE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51" y="2444471"/>
            <a:ext cx="2044418" cy="94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E05F4E4-40CA-CCD1-D3C2-D92DA92676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92" y="3943153"/>
            <a:ext cx="2586737" cy="94075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80D6D75-3253-9FEA-3F5C-983EEDEE08C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9" b="17597"/>
          <a:stretch/>
        </p:blipFill>
        <p:spPr>
          <a:xfrm>
            <a:off x="8728797" y="2677586"/>
            <a:ext cx="2650283" cy="107107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0E8F83D-E0B0-E963-C077-6EA19E4F76F2}"/>
              </a:ext>
            </a:extLst>
          </p:cNvPr>
          <p:cNvSpPr txBox="1"/>
          <p:nvPr/>
        </p:nvSpPr>
        <p:spPr>
          <a:xfrm>
            <a:off x="911123" y="1646101"/>
            <a:ext cx="242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noProof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Constructeurs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EADFA15-BAE3-17D5-9A78-A929126450A8}"/>
              </a:ext>
            </a:extLst>
          </p:cNvPr>
          <p:cNvSpPr txBox="1"/>
          <p:nvPr/>
        </p:nvSpPr>
        <p:spPr>
          <a:xfrm>
            <a:off x="4871347" y="164610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noProof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Équipementiers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4B7B38E-36DC-8292-12C0-EF4DBF67887B}"/>
              </a:ext>
            </a:extLst>
          </p:cNvPr>
          <p:cNvSpPr txBox="1"/>
          <p:nvPr/>
        </p:nvSpPr>
        <p:spPr>
          <a:xfrm>
            <a:off x="8488079" y="1645186"/>
            <a:ext cx="321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noProof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Services et Distribution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2C5719-9449-F857-DD58-EC6EF5B985A6}"/>
              </a:ext>
            </a:extLst>
          </p:cNvPr>
          <p:cNvSpPr/>
          <p:nvPr/>
        </p:nvSpPr>
        <p:spPr>
          <a:xfrm>
            <a:off x="367748" y="1656782"/>
            <a:ext cx="3419061" cy="400024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8BAEE2-D6B4-7BB3-CE2C-718ACE42E28F}"/>
              </a:ext>
            </a:extLst>
          </p:cNvPr>
          <p:cNvSpPr/>
          <p:nvPr/>
        </p:nvSpPr>
        <p:spPr>
          <a:xfrm>
            <a:off x="8381977" y="1656782"/>
            <a:ext cx="3419061" cy="400024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7C6FE2-ED7E-AAB5-620A-A22BA9C4F631}"/>
              </a:ext>
            </a:extLst>
          </p:cNvPr>
          <p:cNvSpPr/>
          <p:nvPr/>
        </p:nvSpPr>
        <p:spPr>
          <a:xfrm>
            <a:off x="3949141" y="1656782"/>
            <a:ext cx="4228531" cy="400024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pic>
        <p:nvPicPr>
          <p:cNvPr id="2050" name="Picture 2" descr="OPmobility - CARA">
            <a:extLst>
              <a:ext uri="{FF2B5EF4-FFF2-40B4-BE49-F238E27FC236}">
                <a16:creationId xmlns:a16="http://schemas.microsoft.com/office/drawing/2014/main" id="{7F6FC8B5-1ABC-B87A-F19E-1379C6C86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205" y="2594979"/>
            <a:ext cx="2094614" cy="96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rapeau de la France — Wikipédia">
            <a:extLst>
              <a:ext uri="{FF2B5EF4-FFF2-40B4-BE49-F238E27FC236}">
                <a16:creationId xmlns:a16="http://schemas.microsoft.com/office/drawing/2014/main" id="{DCD527FA-BF69-F6F9-CD31-FD1EE4DC5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191" y="330015"/>
            <a:ext cx="486615" cy="32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012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14BFFEC7-2EC9-4B04-A17C-5E1AD17DCB68}"/>
              </a:ext>
            </a:extLst>
          </p:cNvPr>
          <p:cNvSpPr txBox="1"/>
          <p:nvPr/>
        </p:nvSpPr>
        <p:spPr>
          <a:xfrm>
            <a:off x="0" y="1550717"/>
            <a:ext cx="12192000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fr-FR" sz="4000" b="1" noProof="0" dirty="0">
                <a:solidFill>
                  <a:srgbClr val="2557F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Focus</a:t>
            </a:r>
          </a:p>
          <a:p>
            <a:pPr algn="ctr">
              <a:defRPr/>
            </a:pPr>
            <a:r>
              <a:rPr lang="fr-FR" b="1" noProof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E&amp;B Automotive France</a:t>
            </a:r>
          </a:p>
          <a:p>
            <a:pPr algn="ctr">
              <a:defRPr/>
            </a:pPr>
            <a:endParaRPr lang="fr-FR" b="1" noProof="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Helvetica Neue"/>
            </a:endParaRPr>
          </a:p>
          <a:p>
            <a:pPr algn="ctr">
              <a:defRPr/>
            </a:pPr>
            <a:r>
              <a:rPr lang="fr-FR" sz="14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Faurecia</a:t>
            </a:r>
          </a:p>
          <a:p>
            <a:pPr algn="ctr">
              <a:defRPr/>
            </a:pPr>
            <a:r>
              <a:rPr lang="fr-FR" sz="14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Groupe PSA</a:t>
            </a:r>
          </a:p>
          <a:p>
            <a:pPr algn="ctr">
              <a:defRPr/>
            </a:pPr>
            <a:r>
              <a:rPr lang="fr-FR" sz="14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Michelin</a:t>
            </a:r>
          </a:p>
          <a:p>
            <a:pPr algn="ctr">
              <a:defRPr/>
            </a:pPr>
            <a:r>
              <a:rPr lang="fr-FR" sz="14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Plastic Omnium</a:t>
            </a:r>
          </a:p>
          <a:p>
            <a:pPr algn="ctr">
              <a:defRPr/>
            </a:pPr>
            <a:r>
              <a:rPr lang="fr-FR" sz="14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Renault</a:t>
            </a:r>
          </a:p>
          <a:p>
            <a:pPr algn="ctr">
              <a:defRPr/>
            </a:pPr>
            <a:r>
              <a:rPr lang="fr-FR" sz="14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Valeo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07FD917-DE64-4970-9991-6E135F06A899}"/>
              </a:ext>
            </a:extLst>
          </p:cNvPr>
          <p:cNvCxnSpPr>
            <a:cxnSpLocks/>
          </p:cNvCxnSpPr>
          <p:nvPr/>
        </p:nvCxnSpPr>
        <p:spPr>
          <a:xfrm>
            <a:off x="5327780" y="2603241"/>
            <a:ext cx="1530220" cy="0"/>
          </a:xfrm>
          <a:prstGeom prst="line">
            <a:avLst/>
          </a:prstGeom>
          <a:ln>
            <a:solidFill>
              <a:srgbClr val="2557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565F8FC5-E977-4D1F-9BF8-46FCCD08DD9E}"/>
              </a:ext>
            </a:extLst>
          </p:cNvPr>
          <p:cNvGrpSpPr/>
          <p:nvPr/>
        </p:nvGrpSpPr>
        <p:grpSpPr>
          <a:xfrm>
            <a:off x="0" y="1354764"/>
            <a:ext cx="12192000" cy="4797177"/>
            <a:chOff x="0" y="1160463"/>
            <a:chExt cx="12192000" cy="4961661"/>
          </a:xfrm>
        </p:grpSpPr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B50567A7-8440-428D-A39D-966B016F6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160463"/>
              <a:ext cx="12192000" cy="4961661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0B25DB01-BCFA-48C7-8CE5-621B92B47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" y="1162145"/>
              <a:ext cx="6075974" cy="4959979"/>
            </a:xfrm>
            <a:prstGeom prst="rect">
              <a:avLst/>
            </a:prstGeom>
          </p:spPr>
        </p:pic>
      </p:grpSp>
      <p:pic>
        <p:nvPicPr>
          <p:cNvPr id="28" name="Image 27">
            <a:extLst>
              <a:ext uri="{FF2B5EF4-FFF2-40B4-BE49-F238E27FC236}">
                <a16:creationId xmlns:a16="http://schemas.microsoft.com/office/drawing/2014/main" id="{857CFC1F-E880-4BEF-860D-30D9FB7C7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3896" y="4489836"/>
            <a:ext cx="514350" cy="36195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4206EFA-9E9A-48A4-9EDD-2A8D947E7D73}"/>
              </a:ext>
            </a:extLst>
          </p:cNvPr>
          <p:cNvSpPr/>
          <p:nvPr/>
        </p:nvSpPr>
        <p:spPr>
          <a:xfrm>
            <a:off x="5765103" y="2825904"/>
            <a:ext cx="647990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kern="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Ubuntu"/>
                <a:sym typeface="Ubuntu"/>
              </a:rPr>
              <a:t>E&amp;B Automobile</a:t>
            </a:r>
          </a:p>
          <a:p>
            <a:r>
              <a:rPr lang="fr-FR" sz="2800" b="1" kern="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Ubuntu"/>
                <a:sym typeface="Ubuntu"/>
              </a:rPr>
              <a:t>Féminisation des Conseils</a:t>
            </a:r>
          </a:p>
          <a:p>
            <a:endParaRPr lang="fr-FR" sz="2800" b="1" kern="0" noProof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Ubuntu"/>
              <a:sym typeface="Ubuntu"/>
            </a:endParaRPr>
          </a:p>
          <a:p>
            <a:r>
              <a:rPr lang="fr-FR" sz="2800" b="1" kern="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Ubuntu"/>
                <a:sym typeface="Ubuntu"/>
              </a:rPr>
              <a:t>Où en est-on en Europe et en France 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9FA5DC-4D14-E3C4-033B-00B7206133B5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11623889" y="6393043"/>
            <a:ext cx="378023" cy="270696"/>
          </a:xfrm>
        </p:spPr>
        <p:txBody>
          <a:bodyPr/>
          <a:lstStyle/>
          <a:p>
            <a:fld id="{658A7DDD-6327-411B-8338-FF05BAB81822}" type="slidenum">
              <a:rPr lang="fr-FR" noProof="0" smtClean="0"/>
              <a:t>6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694180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CF179-1521-53F7-97C0-0A98CCC5D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2AE6FDE7-F899-F2E5-2A0D-529EC068E606}"/>
              </a:ext>
            </a:extLst>
          </p:cNvPr>
          <p:cNvGraphicFramePr/>
          <p:nvPr/>
        </p:nvGraphicFramePr>
        <p:xfrm>
          <a:off x="1192696" y="2070847"/>
          <a:ext cx="8569869" cy="3873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1DF322F-E74C-FE85-2046-8F98E2C7224B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658A7DDD-6327-411B-8338-FF05BAB81822}" type="slidenum">
              <a:rPr lang="fr-FR" noProof="0" smtClean="0"/>
              <a:t>7</a:t>
            </a:fld>
            <a:endParaRPr lang="fr-FR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2AF64D-D27E-8D1D-B5DD-A58E10605168}"/>
              </a:ext>
            </a:extLst>
          </p:cNvPr>
          <p:cNvSpPr txBox="1"/>
          <p:nvPr/>
        </p:nvSpPr>
        <p:spPr>
          <a:xfrm>
            <a:off x="0" y="1102755"/>
            <a:ext cx="12192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fr-FR" sz="20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Nov. 2022 : publication de la Directive européenne « </a:t>
            </a:r>
            <a:r>
              <a:rPr lang="fr-FR" sz="2000" b="1" noProof="0" dirty="0" err="1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Women</a:t>
            </a:r>
            <a:r>
              <a:rPr lang="fr-FR" sz="20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 on </a:t>
            </a:r>
            <a:r>
              <a:rPr lang="fr-FR" sz="2000" b="1" noProof="0" dirty="0" err="1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Boards</a:t>
            </a:r>
            <a:r>
              <a:rPr lang="fr-FR" sz="20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 »</a:t>
            </a:r>
            <a:r>
              <a:rPr lang="fr-FR" sz="2000" b="1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…</a:t>
            </a:r>
            <a:endParaRPr lang="fr-FR" sz="2000" b="1" noProof="0" dirty="0">
              <a:solidFill>
                <a:srgbClr val="1F1A5F"/>
              </a:solidFill>
              <a:latin typeface="Roboto" panose="02000000000000000000" pitchFamily="2" charset="0"/>
              <a:ea typeface="Roboto" panose="02000000000000000000" pitchFamily="2" charset="0"/>
              <a:cs typeface="Helvetica Neue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EF1B492-0A57-3395-102C-C8F860600A56}"/>
              </a:ext>
            </a:extLst>
          </p:cNvPr>
          <p:cNvSpPr txBox="1"/>
          <p:nvPr/>
        </p:nvSpPr>
        <p:spPr>
          <a:xfrm>
            <a:off x="8504596" y="6316716"/>
            <a:ext cx="31000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fr-FR" sz="800" noProof="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Source: </a:t>
            </a:r>
            <a:r>
              <a:rPr lang="fr-FR" sz="800" noProof="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Ethics</a:t>
            </a:r>
            <a:r>
              <a:rPr lang="fr-FR" sz="800" noProof="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&amp; </a:t>
            </a:r>
            <a:r>
              <a:rPr lang="fr-FR" sz="800" noProof="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Boards</a:t>
            </a:r>
            <a:r>
              <a:rPr lang="fr-FR" sz="800" noProof="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données de chaque année en mars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115C1E8-8D2E-D9EF-F728-45CD08E592BB}"/>
              </a:ext>
            </a:extLst>
          </p:cNvPr>
          <p:cNvSpPr/>
          <p:nvPr/>
        </p:nvSpPr>
        <p:spPr>
          <a:xfrm>
            <a:off x="4907133" y="310385"/>
            <a:ext cx="2368438" cy="360000"/>
          </a:xfrm>
          <a:prstGeom prst="rect">
            <a:avLst/>
          </a:prstGeom>
          <a:ln w="6350">
            <a:solidFill>
              <a:srgbClr val="1E66FF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1400" b="1" noProof="0" dirty="0">
                <a:solidFill>
                  <a:srgbClr val="1E66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E&amp;B Automobile Europe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F6FDAD6-A64F-D49E-3B56-8BEEAC2680A8}"/>
              </a:ext>
            </a:extLst>
          </p:cNvPr>
          <p:cNvSpPr txBox="1"/>
          <p:nvPr/>
        </p:nvSpPr>
        <p:spPr>
          <a:xfrm>
            <a:off x="9762565" y="2134181"/>
            <a:ext cx="2313822" cy="3774952"/>
          </a:xfrm>
          <a:prstGeom prst="verticalScroll">
            <a:avLst>
              <a:gd name="adj" fmla="val 8091"/>
            </a:avLst>
          </a:prstGeom>
          <a:noFill/>
          <a:ln>
            <a:solidFill>
              <a:srgbClr val="002060"/>
            </a:solidFill>
          </a:ln>
        </p:spPr>
        <p:txBody>
          <a:bodyPr wrap="square" rtlCol="0">
            <a:noAutofit/>
          </a:bodyPr>
          <a:lstStyle/>
          <a:p>
            <a:pPr algn="just"/>
            <a:r>
              <a:rPr lang="fr-FR" sz="1100" b="1" noProof="0" dirty="0">
                <a:solidFill>
                  <a:srgbClr val="002060"/>
                </a:solidFill>
              </a:rPr>
              <a:t>* Directive européenne </a:t>
            </a:r>
            <a:r>
              <a:rPr lang="fr-FR" sz="1100" noProof="0" dirty="0">
                <a:solidFill>
                  <a:srgbClr val="002060"/>
                </a:solidFill>
              </a:rPr>
              <a:t>2022/2381 du 23 novembre 2022 :</a:t>
            </a:r>
          </a:p>
          <a:p>
            <a:pPr marL="87313" indent="-87313" algn="just">
              <a:buFont typeface="Arial" panose="020B0604020202020204" pitchFamily="34" charset="0"/>
              <a:buChar char="•"/>
            </a:pPr>
            <a:r>
              <a:rPr lang="fr-FR" sz="1100" noProof="0" dirty="0">
                <a:solidFill>
                  <a:srgbClr val="002060"/>
                </a:solidFill>
              </a:rPr>
              <a:t>40% des deux genres hors administrateurs exécutifs </a:t>
            </a:r>
            <a:r>
              <a:rPr lang="fr-FR" sz="1100" u="sng" noProof="0" dirty="0">
                <a:solidFill>
                  <a:srgbClr val="002060"/>
                </a:solidFill>
              </a:rPr>
              <a:t>ou</a:t>
            </a:r>
          </a:p>
          <a:p>
            <a:pPr marL="171450" indent="-171450" defTabSz="449263">
              <a:buFont typeface="Arial" panose="020B0604020202020204" pitchFamily="34" charset="0"/>
              <a:buChar char="•"/>
            </a:pPr>
            <a:r>
              <a:rPr lang="fr-FR" sz="1100" noProof="0" dirty="0">
                <a:solidFill>
                  <a:srgbClr val="002060"/>
                </a:solidFill>
              </a:rPr>
              <a:t>33% tous membres du conseil</a:t>
            </a:r>
          </a:p>
          <a:p>
            <a:pPr algn="just"/>
            <a:r>
              <a:rPr lang="fr-FR" sz="1100" b="1" noProof="0" dirty="0">
                <a:solidFill>
                  <a:srgbClr val="002060"/>
                </a:solidFill>
              </a:rPr>
              <a:t>Transposée dans la loi française </a:t>
            </a:r>
            <a:r>
              <a:rPr lang="fr-FR" sz="1100" noProof="0" dirty="0">
                <a:solidFill>
                  <a:srgbClr val="002060"/>
                </a:solidFill>
              </a:rPr>
              <a:t>par l’ordonnance n°2024-934 du 15 octobre 2024</a:t>
            </a:r>
          </a:p>
          <a:p>
            <a:pPr marL="87313" indent="-87313" algn="just">
              <a:buFont typeface="Arial" panose="020B0604020202020204" pitchFamily="34" charset="0"/>
              <a:buChar char="•"/>
            </a:pPr>
            <a:r>
              <a:rPr lang="fr-FR" sz="1100" noProof="0" dirty="0">
                <a:solidFill>
                  <a:srgbClr val="002060"/>
                </a:solidFill>
              </a:rPr>
              <a:t>Intégration des rep. des salariés actionnaires dans l’assiette du calcul des membres du conseil mais pas les rep. des salariés, qui seront dans un collège distinct (modalités d’application à préciser)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DB99140-8E10-EA85-CC3B-D493FF0FBCF8}"/>
              </a:ext>
            </a:extLst>
          </p:cNvPr>
          <p:cNvSpPr txBox="1"/>
          <p:nvPr/>
        </p:nvSpPr>
        <p:spPr>
          <a:xfrm>
            <a:off x="8336902" y="2128594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noProof="0" dirty="0">
                <a:solidFill>
                  <a:srgbClr val="0070C0"/>
                </a:solidFill>
                <a:latin typeface="+mj-lt"/>
              </a:rPr>
              <a:t>37,1%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DDEE7C2-A2A0-85A4-A163-F3A5E8DA19AB}"/>
              </a:ext>
            </a:extLst>
          </p:cNvPr>
          <p:cNvSpPr txBox="1"/>
          <p:nvPr/>
        </p:nvSpPr>
        <p:spPr>
          <a:xfrm>
            <a:off x="5124450" y="1729127"/>
            <a:ext cx="1957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noProof="0" dirty="0">
                <a:solidFill>
                  <a:srgbClr val="002060"/>
                </a:solidFill>
              </a:rPr>
              <a:t>Directive </a:t>
            </a:r>
            <a:r>
              <a:rPr lang="fr-FR" sz="1400" i="1" noProof="0" dirty="0" err="1">
                <a:solidFill>
                  <a:srgbClr val="002060"/>
                </a:solidFill>
              </a:rPr>
              <a:t>Women</a:t>
            </a:r>
            <a:r>
              <a:rPr lang="fr-FR" sz="1400" i="1" noProof="0" dirty="0">
                <a:solidFill>
                  <a:srgbClr val="002060"/>
                </a:solidFill>
              </a:rPr>
              <a:t> on </a:t>
            </a:r>
            <a:r>
              <a:rPr lang="fr-FR" sz="1400" i="1" noProof="0" dirty="0" err="1">
                <a:solidFill>
                  <a:srgbClr val="002060"/>
                </a:solidFill>
              </a:rPr>
              <a:t>Boards</a:t>
            </a:r>
            <a:r>
              <a:rPr lang="fr-FR" sz="1400" noProof="0" dirty="0">
                <a:solidFill>
                  <a:srgbClr val="002060"/>
                </a:solidFill>
              </a:rPr>
              <a:t>*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9F8931C-AC2F-089D-6983-98221C8FFF05}"/>
              </a:ext>
            </a:extLst>
          </p:cNvPr>
          <p:cNvSpPr txBox="1"/>
          <p:nvPr/>
        </p:nvSpPr>
        <p:spPr>
          <a:xfrm>
            <a:off x="5648325" y="6132050"/>
            <a:ext cx="88197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noProof="0" dirty="0">
                <a:solidFill>
                  <a:srgbClr val="002060"/>
                </a:solidFill>
              </a:rPr>
              <a:t>Nov. 2022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DE16CF-71C4-3AEA-E4C6-1B31D5C657F3}"/>
              </a:ext>
            </a:extLst>
          </p:cNvPr>
          <p:cNvSpPr/>
          <p:nvPr/>
        </p:nvSpPr>
        <p:spPr>
          <a:xfrm>
            <a:off x="1266825" y="2162584"/>
            <a:ext cx="8239118" cy="3485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EDC448BC-B686-FDB5-61F4-0238C0F6EA74}"/>
              </a:ext>
            </a:extLst>
          </p:cNvPr>
          <p:cNvCxnSpPr>
            <a:cxnSpLocks/>
          </p:cNvCxnSpPr>
          <p:nvPr/>
        </p:nvCxnSpPr>
        <p:spPr>
          <a:xfrm>
            <a:off x="6096000" y="2162584"/>
            <a:ext cx="0" cy="4154132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524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4CA1F9CD-276C-E04A-A548-3B3C27F603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265180"/>
              </p:ext>
            </p:extLst>
          </p:nvPr>
        </p:nvGraphicFramePr>
        <p:xfrm>
          <a:off x="1192696" y="2070847"/>
          <a:ext cx="8569869" cy="3873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165BED-703D-1646-9D05-9D8C99073812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658A7DDD-6327-411B-8338-FF05BAB81822}" type="slidenum">
              <a:rPr lang="fr-FR" noProof="0" smtClean="0"/>
              <a:t>8</a:t>
            </a:fld>
            <a:endParaRPr lang="fr-FR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120E4C-4AA5-B54E-A600-4395EC5505FA}"/>
              </a:ext>
            </a:extLst>
          </p:cNvPr>
          <p:cNvSpPr txBox="1"/>
          <p:nvPr/>
        </p:nvSpPr>
        <p:spPr>
          <a:xfrm>
            <a:off x="0" y="948867"/>
            <a:ext cx="12192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fr-FR" sz="20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Conforme depuis 2023 à la Directive européenne de 33% de femmes dans le conseil,</a:t>
            </a:r>
          </a:p>
          <a:p>
            <a:pPr algn="ctr">
              <a:defRPr/>
            </a:pPr>
            <a:r>
              <a:rPr lang="fr-FR" sz="20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le secteur auto voit la mixité dans le conseil continuer de progresser, de ~3 points en 2024-2025</a:t>
            </a:r>
            <a:endParaRPr lang="fr-FR" sz="2000" b="1" noProof="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Helvetica Neue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1F1FC2D-1AA1-0E24-E537-EB3BFA33FE98}"/>
              </a:ext>
            </a:extLst>
          </p:cNvPr>
          <p:cNvSpPr txBox="1"/>
          <p:nvPr/>
        </p:nvSpPr>
        <p:spPr>
          <a:xfrm>
            <a:off x="8504596" y="6316716"/>
            <a:ext cx="31000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fr-FR" sz="800" noProof="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Source: </a:t>
            </a:r>
            <a:r>
              <a:rPr lang="fr-FR" sz="800" noProof="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Ethics</a:t>
            </a:r>
            <a:r>
              <a:rPr lang="fr-FR" sz="800" noProof="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&amp; </a:t>
            </a:r>
            <a:r>
              <a:rPr lang="fr-FR" sz="800" noProof="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Boards</a:t>
            </a:r>
            <a:r>
              <a:rPr lang="fr-FR" sz="800" noProof="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données de chaque année en mars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E85F427-945A-55DC-E034-F4176A966264}"/>
              </a:ext>
            </a:extLst>
          </p:cNvPr>
          <p:cNvSpPr/>
          <p:nvPr/>
        </p:nvSpPr>
        <p:spPr>
          <a:xfrm>
            <a:off x="4907133" y="310385"/>
            <a:ext cx="2368438" cy="360000"/>
          </a:xfrm>
          <a:prstGeom prst="rect">
            <a:avLst/>
          </a:prstGeom>
          <a:ln w="6350">
            <a:solidFill>
              <a:srgbClr val="1E66FF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1400" b="1" noProof="0" dirty="0">
                <a:solidFill>
                  <a:srgbClr val="1E66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E&amp;B Automobile Europe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2B0026F-AF54-5E2B-9E56-C3305B4533E9}"/>
              </a:ext>
            </a:extLst>
          </p:cNvPr>
          <p:cNvSpPr txBox="1"/>
          <p:nvPr/>
        </p:nvSpPr>
        <p:spPr>
          <a:xfrm>
            <a:off x="9762565" y="2134181"/>
            <a:ext cx="2313822" cy="3774952"/>
          </a:xfrm>
          <a:prstGeom prst="verticalScroll">
            <a:avLst>
              <a:gd name="adj" fmla="val 8091"/>
            </a:avLst>
          </a:prstGeom>
          <a:noFill/>
          <a:ln>
            <a:solidFill>
              <a:srgbClr val="002060"/>
            </a:solidFill>
          </a:ln>
        </p:spPr>
        <p:txBody>
          <a:bodyPr wrap="square" rtlCol="0">
            <a:noAutofit/>
          </a:bodyPr>
          <a:lstStyle/>
          <a:p>
            <a:pPr algn="just"/>
            <a:r>
              <a:rPr lang="fr-FR" sz="1100" b="1" noProof="0" dirty="0">
                <a:solidFill>
                  <a:srgbClr val="002060"/>
                </a:solidFill>
              </a:rPr>
              <a:t>* Directive européenne </a:t>
            </a:r>
            <a:r>
              <a:rPr lang="fr-FR" sz="1100" noProof="0" dirty="0">
                <a:solidFill>
                  <a:srgbClr val="002060"/>
                </a:solidFill>
              </a:rPr>
              <a:t>2022/2381 du 23 novembre 2022 :</a:t>
            </a:r>
          </a:p>
          <a:p>
            <a:pPr marL="87313" indent="-87313" algn="just">
              <a:buFont typeface="Arial" panose="020B0604020202020204" pitchFamily="34" charset="0"/>
              <a:buChar char="•"/>
            </a:pPr>
            <a:r>
              <a:rPr lang="fr-FR" sz="1100" noProof="0" dirty="0">
                <a:solidFill>
                  <a:srgbClr val="002060"/>
                </a:solidFill>
              </a:rPr>
              <a:t>40% des deux genres hors administrateurs exécutifs </a:t>
            </a:r>
            <a:r>
              <a:rPr lang="fr-FR" sz="1100" u="sng" noProof="0" dirty="0">
                <a:solidFill>
                  <a:srgbClr val="002060"/>
                </a:solidFill>
              </a:rPr>
              <a:t>ou</a:t>
            </a:r>
          </a:p>
          <a:p>
            <a:pPr marL="171450" indent="-171450" defTabSz="449263">
              <a:buFont typeface="Arial" panose="020B0604020202020204" pitchFamily="34" charset="0"/>
              <a:buChar char="•"/>
            </a:pPr>
            <a:r>
              <a:rPr lang="fr-FR" sz="1100" noProof="0" dirty="0">
                <a:solidFill>
                  <a:srgbClr val="002060"/>
                </a:solidFill>
              </a:rPr>
              <a:t>33% tous membres du conseil</a:t>
            </a:r>
          </a:p>
          <a:p>
            <a:pPr algn="just"/>
            <a:r>
              <a:rPr lang="fr-FR" sz="1100" b="1" noProof="0" dirty="0">
                <a:solidFill>
                  <a:srgbClr val="002060"/>
                </a:solidFill>
              </a:rPr>
              <a:t>Transposée dans la loi française </a:t>
            </a:r>
            <a:r>
              <a:rPr lang="fr-FR" sz="1100" noProof="0" dirty="0">
                <a:solidFill>
                  <a:srgbClr val="002060"/>
                </a:solidFill>
              </a:rPr>
              <a:t>par l’ordonnance n°2024-934 du 15 octobre 2024</a:t>
            </a:r>
          </a:p>
          <a:p>
            <a:pPr marL="87313" indent="-87313" algn="just">
              <a:buFont typeface="Arial" panose="020B0604020202020204" pitchFamily="34" charset="0"/>
              <a:buChar char="•"/>
            </a:pPr>
            <a:r>
              <a:rPr lang="fr-FR" sz="1100" noProof="0" dirty="0">
                <a:solidFill>
                  <a:srgbClr val="002060"/>
                </a:solidFill>
              </a:rPr>
              <a:t>Intégration des rep. des salariés actionnaires dans l’assiette du calcul des membres du conseil mais pas les rep. des salariés, qui seront dans un collège distinct (modalités d’application à préciser)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CEF8826-5214-12E3-B6C0-1ECD7EFCCA04}"/>
              </a:ext>
            </a:extLst>
          </p:cNvPr>
          <p:cNvSpPr txBox="1"/>
          <p:nvPr/>
        </p:nvSpPr>
        <p:spPr>
          <a:xfrm>
            <a:off x="8336902" y="2128594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noProof="0" dirty="0">
                <a:solidFill>
                  <a:srgbClr val="0070C0"/>
                </a:solidFill>
                <a:latin typeface="+mj-lt"/>
              </a:rPr>
              <a:t>37,1%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2A4E964A-F47E-0D10-A384-1370E241D7B4}"/>
              </a:ext>
            </a:extLst>
          </p:cNvPr>
          <p:cNvCxnSpPr>
            <a:cxnSpLocks/>
          </p:cNvCxnSpPr>
          <p:nvPr/>
        </p:nvCxnSpPr>
        <p:spPr>
          <a:xfrm>
            <a:off x="6096000" y="2162584"/>
            <a:ext cx="0" cy="4154132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65230944-6D25-253F-D855-BB7703E79277}"/>
              </a:ext>
            </a:extLst>
          </p:cNvPr>
          <p:cNvSpPr txBox="1"/>
          <p:nvPr/>
        </p:nvSpPr>
        <p:spPr>
          <a:xfrm>
            <a:off x="5124450" y="1729127"/>
            <a:ext cx="1957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noProof="0" dirty="0">
                <a:solidFill>
                  <a:srgbClr val="002060"/>
                </a:solidFill>
              </a:rPr>
              <a:t>Directive </a:t>
            </a:r>
            <a:r>
              <a:rPr lang="fr-FR" sz="1400" i="1" noProof="0" dirty="0" err="1">
                <a:solidFill>
                  <a:srgbClr val="002060"/>
                </a:solidFill>
              </a:rPr>
              <a:t>Women</a:t>
            </a:r>
            <a:r>
              <a:rPr lang="fr-FR" sz="1400" i="1" noProof="0" dirty="0">
                <a:solidFill>
                  <a:srgbClr val="002060"/>
                </a:solidFill>
              </a:rPr>
              <a:t> on </a:t>
            </a:r>
            <a:r>
              <a:rPr lang="fr-FR" sz="1400" i="1" noProof="0" dirty="0" err="1">
                <a:solidFill>
                  <a:srgbClr val="002060"/>
                </a:solidFill>
              </a:rPr>
              <a:t>Boards</a:t>
            </a:r>
            <a:r>
              <a:rPr lang="fr-FR" sz="1400" noProof="0" dirty="0">
                <a:solidFill>
                  <a:srgbClr val="002060"/>
                </a:solidFill>
              </a:rPr>
              <a:t>*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EC1B774-361A-9470-3A09-B9D04F7C744A}"/>
              </a:ext>
            </a:extLst>
          </p:cNvPr>
          <p:cNvSpPr txBox="1"/>
          <p:nvPr/>
        </p:nvSpPr>
        <p:spPr>
          <a:xfrm>
            <a:off x="5648325" y="6132050"/>
            <a:ext cx="88197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noProof="0" dirty="0">
                <a:solidFill>
                  <a:srgbClr val="002060"/>
                </a:solidFill>
              </a:rPr>
              <a:t>Nov. 2022</a:t>
            </a:r>
          </a:p>
        </p:txBody>
      </p:sp>
    </p:spTree>
    <p:extLst>
      <p:ext uri="{BB962C8B-B14F-4D97-AF65-F5344CB8AC3E}">
        <p14:creationId xmlns:p14="http://schemas.microsoft.com/office/powerpoint/2010/main" val="2152809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76510-C2BA-BA11-E2A2-790DE79AB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FDB50AAC-A8AC-F66F-6FA5-E501870F17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6289680"/>
              </p:ext>
            </p:extLst>
          </p:nvPr>
        </p:nvGraphicFramePr>
        <p:xfrm>
          <a:off x="763559" y="1659497"/>
          <a:ext cx="10086391" cy="4430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A722660-6132-AAA1-BD88-E11E7F0EB24B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658A7DDD-6327-411B-8338-FF05BAB81822}" type="slidenum">
              <a:rPr lang="fr-FR" noProof="0" smtClean="0"/>
              <a:t>9</a:t>
            </a:fld>
            <a:endParaRPr lang="fr-FR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7AD9D5-0437-871E-24BD-54425F8C8888}"/>
              </a:ext>
            </a:extLst>
          </p:cNvPr>
          <p:cNvSpPr txBox="1"/>
          <p:nvPr/>
        </p:nvSpPr>
        <p:spPr>
          <a:xfrm>
            <a:off x="-121298" y="686134"/>
            <a:ext cx="12192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fr-FR" sz="2000" b="1" noProof="0" dirty="0">
                <a:solidFill>
                  <a:srgbClr val="1F1A5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</a:rPr>
              <a:t>Mais moins de 10% des sociétés sont présidées par une femme</a:t>
            </a:r>
            <a:endParaRPr lang="fr-FR" sz="2000" b="1" noProof="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Helvetica Neue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AC29CF7-207E-E227-6C7D-2A43E7424E5C}"/>
              </a:ext>
            </a:extLst>
          </p:cNvPr>
          <p:cNvSpPr txBox="1"/>
          <p:nvPr/>
        </p:nvSpPr>
        <p:spPr>
          <a:xfrm>
            <a:off x="8363778" y="6384735"/>
            <a:ext cx="31000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fr-FR" sz="800" noProof="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Source: </a:t>
            </a:r>
            <a:r>
              <a:rPr lang="fr-FR" sz="800" noProof="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Ethics</a:t>
            </a:r>
            <a:r>
              <a:rPr lang="fr-FR" sz="800" noProof="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&amp; </a:t>
            </a:r>
            <a:r>
              <a:rPr lang="fr-FR" sz="800" noProof="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Boards</a:t>
            </a:r>
            <a:r>
              <a:rPr lang="fr-FR" sz="800" noProof="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données de chaque année en mars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09503E1-DE86-4DFB-6262-E744BB93ED77}"/>
              </a:ext>
            </a:extLst>
          </p:cNvPr>
          <p:cNvSpPr/>
          <p:nvPr/>
        </p:nvSpPr>
        <p:spPr>
          <a:xfrm>
            <a:off x="4907133" y="310385"/>
            <a:ext cx="2368438" cy="360000"/>
          </a:xfrm>
          <a:prstGeom prst="rect">
            <a:avLst/>
          </a:prstGeom>
          <a:ln w="6350">
            <a:solidFill>
              <a:srgbClr val="1E66FF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1400" b="1" noProof="0" dirty="0">
                <a:solidFill>
                  <a:srgbClr val="1E66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E&amp;B Automobile Europe</a:t>
            </a:r>
          </a:p>
        </p:txBody>
      </p:sp>
      <p:sp>
        <p:nvSpPr>
          <p:cNvPr id="15" name="TextBox 58">
            <a:extLst>
              <a:ext uri="{FF2B5EF4-FFF2-40B4-BE49-F238E27FC236}">
                <a16:creationId xmlns:a16="http://schemas.microsoft.com/office/drawing/2014/main" id="{F734514B-877D-8782-AF8C-ABACF300A7E0}"/>
              </a:ext>
            </a:extLst>
          </p:cNvPr>
          <p:cNvSpPr txBox="1"/>
          <p:nvPr/>
        </p:nvSpPr>
        <p:spPr>
          <a:xfrm>
            <a:off x="6456565" y="2308482"/>
            <a:ext cx="287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kern="0" noProof="0" dirty="0">
                <a:solidFill>
                  <a:srgbClr val="070A4A"/>
                </a:solidFill>
                <a:latin typeface="Roboto" panose="02000000000000000000" pitchFamily="2" charset="0"/>
                <a:sym typeface="Ubuntu"/>
              </a:rPr>
              <a:t>4</a:t>
            </a:r>
            <a:endParaRPr lang="fr-FR" sz="1400" b="1" noProof="0" dirty="0">
              <a:solidFill>
                <a:srgbClr val="070A4A"/>
              </a:solidFill>
            </a:endParaRPr>
          </a:p>
        </p:txBody>
      </p:sp>
      <p:sp>
        <p:nvSpPr>
          <p:cNvPr id="21" name="Oval 33">
            <a:extLst>
              <a:ext uri="{FF2B5EF4-FFF2-40B4-BE49-F238E27FC236}">
                <a16:creationId xmlns:a16="http://schemas.microsoft.com/office/drawing/2014/main" id="{FF6181B1-808B-98BB-C27A-BA460D374212}"/>
              </a:ext>
            </a:extLst>
          </p:cNvPr>
          <p:cNvSpPr>
            <a:spLocks noChangeAspect="1"/>
          </p:cNvSpPr>
          <p:nvPr/>
        </p:nvSpPr>
        <p:spPr>
          <a:xfrm>
            <a:off x="6181861" y="2166877"/>
            <a:ext cx="612964" cy="612964"/>
          </a:xfrm>
          <a:prstGeom prst="ellipse">
            <a:avLst/>
          </a:prstGeom>
          <a:noFill/>
          <a:ln w="19050">
            <a:solidFill>
              <a:srgbClr val="070A4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b="1" noProof="0" dirty="0">
              <a:solidFill>
                <a:schemeClr val="bg1"/>
              </a:solidFill>
            </a:endParaRPr>
          </a:p>
        </p:txBody>
      </p:sp>
      <p:pic>
        <p:nvPicPr>
          <p:cNvPr id="28" name="Picture 63" descr="223620-200.png">
            <a:extLst>
              <a:ext uri="{FF2B5EF4-FFF2-40B4-BE49-F238E27FC236}">
                <a16:creationId xmlns:a16="http://schemas.microsoft.com/office/drawing/2014/main" id="{0CCB1527-6E1C-E854-1EDF-5AE30FE579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208" y="2338996"/>
            <a:ext cx="269304" cy="269304"/>
          </a:xfrm>
          <a:prstGeom prst="rect">
            <a:avLst/>
          </a:prstGeom>
        </p:spPr>
      </p:pic>
      <p:pic>
        <p:nvPicPr>
          <p:cNvPr id="29" name="Picture 63" descr="223620-200.png">
            <a:extLst>
              <a:ext uri="{FF2B5EF4-FFF2-40B4-BE49-F238E27FC236}">
                <a16:creationId xmlns:a16="http://schemas.microsoft.com/office/drawing/2014/main" id="{0F22B7A7-D609-F28B-EDC2-7B44138178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13" y="2501246"/>
            <a:ext cx="269304" cy="269304"/>
          </a:xfrm>
          <a:prstGeom prst="rect">
            <a:avLst/>
          </a:prstGeom>
        </p:spPr>
      </p:pic>
      <p:sp>
        <p:nvSpPr>
          <p:cNvPr id="30" name="TextBox 64">
            <a:extLst>
              <a:ext uri="{FF2B5EF4-FFF2-40B4-BE49-F238E27FC236}">
                <a16:creationId xmlns:a16="http://schemas.microsoft.com/office/drawing/2014/main" id="{D4D3EC61-411F-E8EC-40BD-4974C47E3257}"/>
              </a:ext>
            </a:extLst>
          </p:cNvPr>
          <p:cNvSpPr txBox="1"/>
          <p:nvPr/>
        </p:nvSpPr>
        <p:spPr>
          <a:xfrm>
            <a:off x="5203125" y="2473359"/>
            <a:ext cx="287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noProof="0" dirty="0">
                <a:solidFill>
                  <a:srgbClr val="070A4A"/>
                </a:solidFill>
              </a:rPr>
              <a:t>2</a:t>
            </a:r>
          </a:p>
        </p:txBody>
      </p:sp>
      <p:sp>
        <p:nvSpPr>
          <p:cNvPr id="31" name="Oval 56">
            <a:extLst>
              <a:ext uri="{FF2B5EF4-FFF2-40B4-BE49-F238E27FC236}">
                <a16:creationId xmlns:a16="http://schemas.microsoft.com/office/drawing/2014/main" id="{6F9C22BD-5D8A-D21A-CDBE-39CC95D69702}"/>
              </a:ext>
            </a:extLst>
          </p:cNvPr>
          <p:cNvSpPr>
            <a:spLocks noChangeAspect="1"/>
          </p:cNvSpPr>
          <p:nvPr/>
        </p:nvSpPr>
        <p:spPr>
          <a:xfrm>
            <a:off x="5020781" y="2435483"/>
            <a:ext cx="432000" cy="432000"/>
          </a:xfrm>
          <a:prstGeom prst="ellipse">
            <a:avLst/>
          </a:prstGeom>
          <a:noFill/>
          <a:ln w="19050">
            <a:solidFill>
              <a:srgbClr val="070A4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b="1" noProof="0" dirty="0">
              <a:solidFill>
                <a:schemeClr val="bg1"/>
              </a:solidFill>
            </a:endParaRPr>
          </a:p>
        </p:txBody>
      </p:sp>
      <p:pic>
        <p:nvPicPr>
          <p:cNvPr id="32" name="Picture 57" descr="223620-200.png">
            <a:extLst>
              <a:ext uri="{FF2B5EF4-FFF2-40B4-BE49-F238E27FC236}">
                <a16:creationId xmlns:a16="http://schemas.microsoft.com/office/drawing/2014/main" id="{C2DD18B8-60A9-42CD-437D-5126865392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819" y="2745346"/>
            <a:ext cx="269304" cy="269304"/>
          </a:xfrm>
          <a:prstGeom prst="rect">
            <a:avLst/>
          </a:prstGeom>
        </p:spPr>
      </p:pic>
      <p:sp>
        <p:nvSpPr>
          <p:cNvPr id="33" name="TextBox 58">
            <a:extLst>
              <a:ext uri="{FF2B5EF4-FFF2-40B4-BE49-F238E27FC236}">
                <a16:creationId xmlns:a16="http://schemas.microsoft.com/office/drawing/2014/main" id="{D5F2081F-74D9-F2C6-5989-C2A897F01A62}"/>
              </a:ext>
            </a:extLst>
          </p:cNvPr>
          <p:cNvSpPr txBox="1"/>
          <p:nvPr/>
        </p:nvSpPr>
        <p:spPr>
          <a:xfrm>
            <a:off x="3915471" y="2745346"/>
            <a:ext cx="287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kern="0" noProof="0" dirty="0">
                <a:solidFill>
                  <a:srgbClr val="070A4A"/>
                </a:solidFill>
                <a:latin typeface="Roboto" panose="02000000000000000000" pitchFamily="2" charset="0"/>
                <a:sym typeface="Ubuntu"/>
              </a:rPr>
              <a:t>1</a:t>
            </a:r>
            <a:endParaRPr lang="fr-FR" sz="1400" b="1" noProof="0" dirty="0">
              <a:solidFill>
                <a:srgbClr val="070A4A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74E8F33-54CB-4B23-6B8A-1888EFBB9139}"/>
              </a:ext>
            </a:extLst>
          </p:cNvPr>
          <p:cNvSpPr>
            <a:spLocks noChangeAspect="1"/>
          </p:cNvSpPr>
          <p:nvPr/>
        </p:nvSpPr>
        <p:spPr>
          <a:xfrm>
            <a:off x="3741289" y="2661031"/>
            <a:ext cx="432000" cy="432000"/>
          </a:xfrm>
          <a:prstGeom prst="ellipse">
            <a:avLst/>
          </a:prstGeom>
          <a:noFill/>
          <a:ln w="19050">
            <a:solidFill>
              <a:srgbClr val="070A4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b="1" noProof="0" dirty="0">
              <a:solidFill>
                <a:schemeClr val="bg1"/>
              </a:solidFill>
            </a:endParaRPr>
          </a:p>
        </p:txBody>
      </p:sp>
      <p:sp>
        <p:nvSpPr>
          <p:cNvPr id="35" name="TextBox 58">
            <a:extLst>
              <a:ext uri="{FF2B5EF4-FFF2-40B4-BE49-F238E27FC236}">
                <a16:creationId xmlns:a16="http://schemas.microsoft.com/office/drawing/2014/main" id="{7BDE1552-B6F9-6469-5E89-B737370E5C63}"/>
              </a:ext>
            </a:extLst>
          </p:cNvPr>
          <p:cNvSpPr txBox="1"/>
          <p:nvPr/>
        </p:nvSpPr>
        <p:spPr>
          <a:xfrm>
            <a:off x="7721156" y="2200108"/>
            <a:ext cx="287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kern="0" noProof="0" dirty="0">
                <a:solidFill>
                  <a:srgbClr val="070A4A"/>
                </a:solidFill>
                <a:latin typeface="Roboto" panose="02000000000000000000" pitchFamily="2" charset="0"/>
                <a:sym typeface="Ubuntu"/>
              </a:rPr>
              <a:t>3</a:t>
            </a:r>
            <a:endParaRPr lang="fr-FR" sz="1400" b="1" noProof="0" dirty="0">
              <a:solidFill>
                <a:srgbClr val="070A4A"/>
              </a:solidFill>
            </a:endParaRP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388250C0-5538-6580-C697-5BCEF4596CD9}"/>
              </a:ext>
            </a:extLst>
          </p:cNvPr>
          <p:cNvSpPr>
            <a:spLocks noChangeAspect="1"/>
          </p:cNvSpPr>
          <p:nvPr/>
        </p:nvSpPr>
        <p:spPr>
          <a:xfrm>
            <a:off x="7418191" y="2067943"/>
            <a:ext cx="540000" cy="540000"/>
          </a:xfrm>
          <a:prstGeom prst="ellipse">
            <a:avLst/>
          </a:prstGeom>
          <a:noFill/>
          <a:ln w="19050">
            <a:solidFill>
              <a:srgbClr val="070A4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b="1" noProof="0" dirty="0">
              <a:solidFill>
                <a:schemeClr val="bg1"/>
              </a:solidFill>
            </a:endParaRPr>
          </a:p>
        </p:txBody>
      </p:sp>
      <p:pic>
        <p:nvPicPr>
          <p:cNvPr id="37" name="Picture 63" descr="223620-200.png">
            <a:extLst>
              <a:ext uri="{FF2B5EF4-FFF2-40B4-BE49-F238E27FC236}">
                <a16:creationId xmlns:a16="http://schemas.microsoft.com/office/drawing/2014/main" id="{20461FF3-9D93-C84C-9EAE-6FF10978EC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799" y="2230622"/>
            <a:ext cx="269304" cy="269304"/>
          </a:xfrm>
          <a:prstGeom prst="rect">
            <a:avLst/>
          </a:prstGeom>
        </p:spPr>
      </p:pic>
      <p:sp>
        <p:nvSpPr>
          <p:cNvPr id="38" name="TextBox 58">
            <a:extLst>
              <a:ext uri="{FF2B5EF4-FFF2-40B4-BE49-F238E27FC236}">
                <a16:creationId xmlns:a16="http://schemas.microsoft.com/office/drawing/2014/main" id="{5E34D292-E3B2-1401-9315-D0251C01B1F8}"/>
              </a:ext>
            </a:extLst>
          </p:cNvPr>
          <p:cNvSpPr txBox="1"/>
          <p:nvPr/>
        </p:nvSpPr>
        <p:spPr>
          <a:xfrm>
            <a:off x="8941317" y="1728518"/>
            <a:ext cx="287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kern="0" noProof="0" dirty="0">
                <a:solidFill>
                  <a:srgbClr val="070A4A"/>
                </a:solidFill>
                <a:latin typeface="Roboto" panose="02000000000000000000" pitchFamily="2" charset="0"/>
                <a:sym typeface="Ubuntu"/>
              </a:rPr>
              <a:t>3</a:t>
            </a:r>
            <a:endParaRPr lang="fr-FR" sz="1400" b="1" noProof="0" dirty="0">
              <a:solidFill>
                <a:srgbClr val="070A4A"/>
              </a:solidFill>
            </a:endParaRPr>
          </a:p>
        </p:txBody>
      </p:sp>
      <p:sp>
        <p:nvSpPr>
          <p:cNvPr id="39" name="Oval 33">
            <a:extLst>
              <a:ext uri="{FF2B5EF4-FFF2-40B4-BE49-F238E27FC236}">
                <a16:creationId xmlns:a16="http://schemas.microsoft.com/office/drawing/2014/main" id="{3022B0FB-A430-6B62-E0D4-367006089F39}"/>
              </a:ext>
            </a:extLst>
          </p:cNvPr>
          <p:cNvSpPr>
            <a:spLocks noChangeAspect="1"/>
          </p:cNvSpPr>
          <p:nvPr/>
        </p:nvSpPr>
        <p:spPr>
          <a:xfrm>
            <a:off x="8638352" y="1596353"/>
            <a:ext cx="540000" cy="540000"/>
          </a:xfrm>
          <a:prstGeom prst="ellipse">
            <a:avLst/>
          </a:prstGeom>
          <a:noFill/>
          <a:ln w="19050">
            <a:solidFill>
              <a:srgbClr val="070A4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b="1" noProof="0" dirty="0">
              <a:solidFill>
                <a:schemeClr val="bg1"/>
              </a:solidFill>
            </a:endParaRPr>
          </a:p>
        </p:txBody>
      </p:sp>
      <p:pic>
        <p:nvPicPr>
          <p:cNvPr id="41" name="Picture 63" descr="223620-200.png">
            <a:extLst>
              <a:ext uri="{FF2B5EF4-FFF2-40B4-BE49-F238E27FC236}">
                <a16:creationId xmlns:a16="http://schemas.microsoft.com/office/drawing/2014/main" id="{A07AE0AC-99B2-B4F5-D195-4DAE9E90D2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960" y="1759032"/>
            <a:ext cx="269304" cy="269304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82814CE6-7D25-CCE2-041F-FD8EAD72A3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678" b="18479"/>
          <a:stretch/>
        </p:blipFill>
        <p:spPr>
          <a:xfrm>
            <a:off x="9220941" y="2317293"/>
            <a:ext cx="1931974" cy="367905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AC016163-3A60-0F99-B544-CF2CE1266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4350" y="1657781"/>
            <a:ext cx="1038055" cy="5967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06F8E88F-21A7-0154-9EA6-0D67EF5106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986" y="2779841"/>
            <a:ext cx="926092" cy="390693"/>
          </a:xfrm>
          <a:prstGeom prst="rect">
            <a:avLst/>
          </a:prstGeom>
        </p:spPr>
      </p:pic>
      <p:sp>
        <p:nvSpPr>
          <p:cNvPr id="45" name="TextBox 42">
            <a:extLst>
              <a:ext uri="{FF2B5EF4-FFF2-40B4-BE49-F238E27FC236}">
                <a16:creationId xmlns:a16="http://schemas.microsoft.com/office/drawing/2014/main" id="{03808912-9114-C607-4940-9B7FA85E8549}"/>
              </a:ext>
            </a:extLst>
          </p:cNvPr>
          <p:cNvSpPr txBox="1"/>
          <p:nvPr/>
        </p:nvSpPr>
        <p:spPr>
          <a:xfrm>
            <a:off x="10664511" y="1486929"/>
            <a:ext cx="154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noProof="0" dirty="0">
                <a:solidFill>
                  <a:srgbClr val="070A4A"/>
                </a:solidFill>
                <a:latin typeface="Roboto" panose="02000000000000000000" pitchFamily="2" charset="0"/>
                <a:ea typeface="Roboto" panose="02000000000000000000" pitchFamily="2" charset="0"/>
                <a:sym typeface="Ubuntu"/>
              </a:rPr>
              <a:t>Présidentes de Conseils</a:t>
            </a:r>
            <a:endParaRPr lang="fr-FR" b="1" noProof="0" dirty="0">
              <a:solidFill>
                <a:srgbClr val="070A4A"/>
              </a:solidFill>
              <a:latin typeface="Avenir Heavy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306835"/>
      </p:ext>
    </p:extLst>
  </p:cSld>
  <p:clrMapOvr>
    <a:masterClrMapping/>
  </p:clrMapOvr>
</p:sld>
</file>

<file path=ppt/theme/theme1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oboto">
      <a:majorFont>
        <a:latin typeface="Roboto"/>
        <a:ea typeface="Roboto"/>
        <a:cs typeface=""/>
      </a:majorFont>
      <a:minorFont>
        <a:latin typeface="Roboto"/>
        <a:ea typeface="Robot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EB120D21B0E54DAC57E27EFDAEF421" ma:contentTypeVersion="12" ma:contentTypeDescription="Crée un document." ma:contentTypeScope="" ma:versionID="cb6470dc98550d37b2f2c2979ee82f03">
  <xsd:schema xmlns:xsd="http://www.w3.org/2001/XMLSchema" xmlns:xs="http://www.w3.org/2001/XMLSchema" xmlns:p="http://schemas.microsoft.com/office/2006/metadata/properties" xmlns:ns2="1bc72386-6f74-4e90-9017-890a7487d84a" xmlns:ns3="3b74b471-cd33-42af-88da-215252709f6a" targetNamespace="http://schemas.microsoft.com/office/2006/metadata/properties" ma:root="true" ma:fieldsID="15fa754ad2ec584afc91c55ee3d960a2" ns2:_="" ns3:_="">
    <xsd:import namespace="1bc72386-6f74-4e90-9017-890a7487d84a"/>
    <xsd:import namespace="3b74b471-cd33-42af-88da-215252709f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72386-6f74-4e90-9017-890a7487d8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16b301b0-f108-464e-88ea-d13808d51b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74b471-cd33-42af-88da-215252709f6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4e4cabe-89b2-43ea-aeef-f5deec910d8d}" ma:internalName="TaxCatchAll" ma:showField="CatchAllData" ma:web="3b74b471-cd33-42af-88da-215252709f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c72386-6f74-4e90-9017-890a7487d84a">
      <Terms xmlns="http://schemas.microsoft.com/office/infopath/2007/PartnerControls"/>
    </lcf76f155ced4ddcb4097134ff3c332f>
    <TaxCatchAll xmlns="3b74b471-cd33-42af-88da-215252709f6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40A005-778C-4062-AADC-A7B7E8F66BF2}">
  <ds:schemaRefs>
    <ds:schemaRef ds:uri="1bc72386-6f74-4e90-9017-890a7487d84a"/>
    <ds:schemaRef ds:uri="3b74b471-cd33-42af-88da-215252709f6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7D3A5FB-AF9F-4415-9458-AB52C665511E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1bc72386-6f74-4e90-9017-890a7487d84a"/>
    <ds:schemaRef ds:uri="http://schemas.microsoft.com/office/2006/metadata/properties"/>
    <ds:schemaRef ds:uri="http://purl.org/dc/elements/1.1/"/>
    <ds:schemaRef ds:uri="http://purl.org/dc/terms/"/>
    <ds:schemaRef ds:uri="3b74b471-cd33-42af-88da-215252709f6a"/>
  </ds:schemaRefs>
</ds:datastoreItem>
</file>

<file path=customXml/itemProps3.xml><?xml version="1.0" encoding="utf-8"?>
<ds:datastoreItem xmlns:ds="http://schemas.openxmlformats.org/officeDocument/2006/customXml" ds:itemID="{8239256B-85A2-4386-89F2-CFAD4BFF71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1984</Words>
  <Application>Microsoft Office PowerPoint</Application>
  <PresentationFormat>Grand écran</PresentationFormat>
  <Paragraphs>491</Paragraphs>
  <Slides>31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40" baseType="lpstr">
      <vt:lpstr>Avenir Heavy</vt:lpstr>
      <vt:lpstr>Helvetica Neue</vt:lpstr>
      <vt:lpstr>HelveticaNeueLT Std</vt:lpstr>
      <vt:lpstr>HelveticaNeueLT Std Med</vt:lpstr>
      <vt:lpstr>Arial</vt:lpstr>
      <vt:lpstr>Calibri</vt:lpstr>
      <vt:lpstr>Roboto</vt:lpstr>
      <vt:lpstr>Roboto Light</vt:lpstr>
      <vt:lpstr>1_Conception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 Vallana</dc:creator>
  <cp:lastModifiedBy>Juliette Li</cp:lastModifiedBy>
  <cp:revision>3</cp:revision>
  <cp:lastPrinted>2025-03-04T14:42:43Z</cp:lastPrinted>
  <dcterms:created xsi:type="dcterms:W3CDTF">2017-05-29T10:09:51Z</dcterms:created>
  <dcterms:modified xsi:type="dcterms:W3CDTF">2025-03-05T16:30:00Z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0x0101008EEB120D21B0E54DAC57E27EFDAEF421</vt:lpwstr>
  </property>
  <property fmtid="{D5CDD505-2E9C-101B-9397-08002B2CF9AE}" pid="3" name="Order">
    <vt:r8>1512000</vt:r8>
  </property>
  <property fmtid="{D5CDD505-2E9C-101B-9397-08002B2CF9AE}" pid="4" name="MediaServiceImageTags">
    <vt:lpwstr/>
  </property>
</Properties>
</file>